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diagrams/quickStyle2.xml" ContentType="application/vnd.openxmlformats-officedocument.drawingml.diagramStyle+xml"/>
  <Override PartName="/ppt/diagrams/colors11.xml" ContentType="application/vnd.openxmlformats-officedocument.drawingml.diagramColors+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diagrams/layout9.xml" ContentType="application/vnd.openxmlformats-officedocument.drawingml.diagram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colors8.xml" ContentType="application/vnd.openxmlformats-officedocument.drawingml.diagramColors+xml"/>
  <Override PartName="/ppt/diagrams/layout1.xml" ContentType="application/vnd.openxmlformats-officedocument.drawingml.diagramLayout+xml"/>
  <Override PartName="/ppt/diagrams/data2.xml" ContentType="application/vnd.openxmlformats-officedocument.drawingml.diagramData+xml"/>
  <Override PartName="/ppt/diagrams/drawing7.xml" ContentType="application/vnd.ms-office.drawingml.diagramDrawing+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diagrams/colors4.xml" ContentType="application/vnd.openxmlformats-officedocument.drawingml.diagramColors+xml"/>
  <Override PartName="/ppt/diagrams/quickStyle7.xml" ContentType="application/vnd.openxmlformats-officedocument.drawingml.diagramStyle+xml"/>
  <Override PartName="/ppt/diagrams/drawing10.xml" ContentType="application/vnd.ms-office.drawingml.diagramDrawing+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Default Extension="png" ContentType="image/png"/>
  <Override PartName="/ppt/notesSlides/notesSlide3.xml" ContentType="application/vnd.openxmlformats-officedocument.presentationml.notesSlide+xml"/>
  <Override PartName="/ppt/diagrams/drawing3.xml" ContentType="application/vnd.ms-office.drawingml.diagramDrawing+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slideLayouts/slideLayout18.xml" ContentType="application/vnd.openxmlformats-officedocument.presentationml.slideLayout+xml"/>
  <Override PartName="/ppt/slideLayouts/slideLayout36.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Layouts/slideLayout3.xml" ContentType="application/vnd.openxmlformats-officedocument.presentationml.slideLayout+xml"/>
  <Override PartName="/ppt/slideLayouts/slideLayout25.xml" ContentType="application/vnd.openxmlformats-officedocument.presentationml.slideLayout+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slideLayouts/slideLayout14.xml" ContentType="application/vnd.openxmlformats-officedocument.presentationml.slideLayout+xml"/>
  <Override PartName="/ppt/slideLayouts/slideLayout32.xml" ContentType="application/vnd.openxmlformats-officedocument.presentationml.slideLayout+xml"/>
  <Override PartName="/ppt/diagrams/layout6.xml" ContentType="application/vnd.openxmlformats-officedocument.drawingml.diagramLayout+xml"/>
  <Override PartName="/ppt/diagrams/data10.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slideLayouts/slideLayout21.xml" ContentType="application/vnd.openxmlformats-officedocument.presentationml.slideLayout+xml"/>
  <Override PartName="/ppt/diagrams/data7.xml" ContentType="application/vnd.openxmlformats-officedocument.drawingml.diagramData+xml"/>
  <Override PartName="/ppt/diagrams/colors9.xml" ContentType="application/vnd.openxmlformats-officedocument.drawingml.diagramColors+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rawing8.xml" ContentType="application/vnd.ms-office.drawingml.diagramDrawing+xml"/>
  <Override PartName="/ppt/diagrams/data3.xml" ContentType="application/vnd.openxmlformats-officedocument.drawingml.diagramData+xml"/>
  <Override PartName="/ppt/diagrams/colors5.xml" ContentType="application/vnd.openxmlformats-officedocument.drawingml.diagramColors+xml"/>
  <Override PartName="/ppt/diagrams/quickStyle8.xml" ContentType="application/vnd.openxmlformats-officedocument.drawingml.diagramStyle+xml"/>
  <Override PartName="/ppt/diagrams/quickStyle10.xml" ContentType="application/vnd.openxmlformats-officedocument.drawingml.diagramStyle+xml"/>
  <Override PartName="/ppt/diagrams/drawing11.xml" ContentType="application/vnd.ms-office.drawingml.diagramDrawing+xml"/>
  <Override PartName="/ppt/slides/slide49.xml" ContentType="application/vnd.openxmlformats-officedocument.presentationml.slide+xml"/>
  <Override PartName="/ppt/slides/slide7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diagrams/drawing4.xml" ContentType="application/vnd.ms-office.drawingml.diagramDrawing+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diagrams/data11.xml" ContentType="application/vnd.openxmlformats-officedocument.drawingml.diagramData+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diagrams/layout7.xml" ContentType="application/vnd.openxmlformats-officedocument.drawingml.diagramLayout+xml"/>
  <Override PartName="/ppt/diagrams/data8.xml" ContentType="application/vnd.openxmlformats-officedocument.drawingml.diagramData+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diagrams/layout3.xml" ContentType="application/vnd.openxmlformats-officedocument.drawingml.diagramLayout+xml"/>
  <Override PartName="/ppt/diagrams/data4.xml" ContentType="application/vnd.openxmlformats-officedocument.drawingml.diagramData+xml"/>
  <Override PartName="/ppt/diagrams/drawing9.xml" ContentType="application/vnd.ms-office.drawingml.diagramDrawing+xml"/>
  <Override PartName="/ppt/slides/slide79.xml" ContentType="application/vnd.openxmlformats-officedocument.presentationml.slide+xml"/>
  <Override PartName="/ppt/diagrams/colors6.xml" ContentType="application/vnd.openxmlformats-officedocument.drawingml.diagramColors+xml"/>
  <Override PartName="/ppt/diagrams/quickStyle9.xml" ContentType="application/vnd.openxmlformats-officedocument.drawingml.diagramStyle+xml"/>
  <Override PartName="/ppt/diagrams/quickStyle11.xml" ContentType="application/vnd.openxmlformats-officedocument.drawingml.diagramStyle+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diagrams/layout11.xml" ContentType="application/vnd.openxmlformats-officedocument.drawingml.diagramLayout+xml"/>
  <Override PartName="/ppt/diagrams/drawing5.xml" ContentType="application/vnd.ms-office.drawingml.diagramDrawing+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notesSlides/notesSlide1.xml" ContentType="application/vnd.openxmlformats-officedocument.presentationml.notesSlide+xml"/>
  <Override PartName="/ppt/diagrams/colors2.xml" ContentType="application/vnd.openxmlformats-officedocument.drawingml.diagramColors+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Override PartName="/ppt/slideLayouts/slideLayout27.xml" ContentType="application/vnd.openxmlformats-officedocument.presentationml.slideLayout+xml"/>
  <Override PartName="/ppt/diagrams/colors10.xml" ContentType="application/vnd.openxmlformats-officedocument.drawingml.diagramColors+xml"/>
  <Override PartName="/ppt/diagrams/drawing1.xml" ContentType="application/vnd.ms-office.drawingml.diagramDrawing+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Override PartName="/ppt/slideLayouts/slideLayout16.xml" ContentType="application/vnd.openxmlformats-officedocument.presentationml.slideLayout+xml"/>
  <Override PartName="/ppt/slideLayouts/slideLayout34.xml" ContentType="application/vnd.openxmlformats-officedocument.presentationml.slideLayout+xml"/>
  <Default Extension="jpeg" ContentType="image/jpeg"/>
  <Override PartName="/ppt/diagrams/quickStyle1.xml" ContentType="application/vnd.openxmlformats-officedocument.drawingml.diagramStyle+xml"/>
  <Override PartName="/ppt/diagrams/layout8.xml" ContentType="application/vnd.openxmlformats-officedocument.drawingml.diagramLayout+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Layouts/slideLayout23.xml" ContentType="application/vnd.openxmlformats-officedocument.presentationml.slideLayout+xml"/>
  <Override PartName="/ppt/diagrams/data9.xml" ContentType="application/vnd.openxmlformats-officedocument.drawingml.diagramData+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30.xml" ContentType="application/vnd.openxmlformats-officedocument.presentationml.slideLayout+xml"/>
  <Override PartName="/ppt/diagrams/layout4.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drawing6.xml" ContentType="application/vnd.ms-office.drawingml.diagramDrawing+xml"/>
  <Override PartName="/ppt/slides/slide8.xml" ContentType="application/vnd.openxmlformats-officedocument.presentationml.slide+xml"/>
  <Override PartName="/ppt/slides/slide69.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quickStyle6.xml" ContentType="application/vnd.openxmlformats-officedocument.drawingml.diagramStyle+xml"/>
  <Override PartName="/ppt/slides/slide29.xml" ContentType="application/vnd.openxmlformats-officedocument.presentationml.slide+xml"/>
  <Override PartName="/ppt/slides/slide76.xml" ContentType="application/vnd.openxmlformats-officedocument.presentationml.slide+xml"/>
  <Override PartName="/ppt/diagrams/drawing2.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6"/>
  </p:notesMasterIdLst>
  <p:sldIdLst>
    <p:sldId id="257" r:id="rId2"/>
    <p:sldId id="258" r:id="rId3"/>
    <p:sldId id="259" r:id="rId4"/>
    <p:sldId id="264" r:id="rId5"/>
    <p:sldId id="266" r:id="rId6"/>
    <p:sldId id="267" r:id="rId7"/>
    <p:sldId id="268" r:id="rId8"/>
    <p:sldId id="269" r:id="rId9"/>
    <p:sldId id="270" r:id="rId10"/>
    <p:sldId id="271" r:id="rId11"/>
    <p:sldId id="272" r:id="rId12"/>
    <p:sldId id="333" r:id="rId13"/>
    <p:sldId id="334" r:id="rId14"/>
    <p:sldId id="336" r:id="rId15"/>
    <p:sldId id="337" r:id="rId16"/>
    <p:sldId id="338" r:id="rId17"/>
    <p:sldId id="356" r:id="rId18"/>
    <p:sldId id="281" r:id="rId19"/>
    <p:sldId id="339" r:id="rId20"/>
    <p:sldId id="340" r:id="rId21"/>
    <p:sldId id="341" r:id="rId22"/>
    <p:sldId id="342" r:id="rId23"/>
    <p:sldId id="343" r:id="rId24"/>
    <p:sldId id="344" r:id="rId25"/>
    <p:sldId id="345" r:id="rId26"/>
    <p:sldId id="346" r:id="rId27"/>
    <p:sldId id="347" r:id="rId28"/>
    <p:sldId id="348" r:id="rId29"/>
    <p:sldId id="357" r:id="rId30"/>
    <p:sldId id="349" r:id="rId31"/>
    <p:sldId id="350" r:id="rId32"/>
    <p:sldId id="358" r:id="rId33"/>
    <p:sldId id="351" r:id="rId34"/>
    <p:sldId id="359" r:id="rId35"/>
    <p:sldId id="360" r:id="rId36"/>
    <p:sldId id="352" r:id="rId37"/>
    <p:sldId id="353" r:id="rId38"/>
    <p:sldId id="361" r:id="rId39"/>
    <p:sldId id="377" r:id="rId40"/>
    <p:sldId id="378" r:id="rId41"/>
    <p:sldId id="362" r:id="rId42"/>
    <p:sldId id="303" r:id="rId43"/>
    <p:sldId id="354" r:id="rId44"/>
    <p:sldId id="355" r:id="rId45"/>
    <p:sldId id="307" r:id="rId46"/>
    <p:sldId id="376" r:id="rId47"/>
    <p:sldId id="308" r:id="rId48"/>
    <p:sldId id="309" r:id="rId49"/>
    <p:sldId id="310" r:id="rId50"/>
    <p:sldId id="312" r:id="rId51"/>
    <p:sldId id="313" r:id="rId52"/>
    <p:sldId id="314" r:id="rId53"/>
    <p:sldId id="315" r:id="rId54"/>
    <p:sldId id="316" r:id="rId55"/>
    <p:sldId id="379" r:id="rId56"/>
    <p:sldId id="384" r:id="rId57"/>
    <p:sldId id="385" r:id="rId58"/>
    <p:sldId id="386" r:id="rId59"/>
    <p:sldId id="388" r:id="rId60"/>
    <p:sldId id="389" r:id="rId61"/>
    <p:sldId id="317" r:id="rId62"/>
    <p:sldId id="318" r:id="rId63"/>
    <p:sldId id="392" r:id="rId64"/>
    <p:sldId id="390" r:id="rId65"/>
    <p:sldId id="391" r:id="rId66"/>
    <p:sldId id="393" r:id="rId67"/>
    <p:sldId id="319" r:id="rId68"/>
    <p:sldId id="363" r:id="rId69"/>
    <p:sldId id="365" r:id="rId70"/>
    <p:sldId id="364" r:id="rId71"/>
    <p:sldId id="371" r:id="rId72"/>
    <p:sldId id="372" r:id="rId73"/>
    <p:sldId id="320" r:id="rId74"/>
    <p:sldId id="321" r:id="rId75"/>
    <p:sldId id="322" r:id="rId76"/>
    <p:sldId id="323" r:id="rId77"/>
    <p:sldId id="324" r:id="rId78"/>
    <p:sldId id="375" r:id="rId79"/>
    <p:sldId id="326" r:id="rId80"/>
    <p:sldId id="327" r:id="rId81"/>
    <p:sldId id="328" r:id="rId82"/>
    <p:sldId id="329" r:id="rId83"/>
    <p:sldId id="332" r:id="rId84"/>
    <p:sldId id="330" r:id="rId8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78D7"/>
    <a:srgbClr val="002050"/>
    <a:srgbClr val="E2E2E2"/>
    <a:srgbClr val="00188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588" autoAdjust="0"/>
    <p:restoredTop sz="94660"/>
  </p:normalViewPr>
  <p:slideViewPr>
    <p:cSldViewPr snapToGrid="0">
      <p:cViewPr varScale="1">
        <p:scale>
          <a:sx n="89" d="100"/>
          <a:sy n="89" d="100"/>
        </p:scale>
        <p:origin x="-594" y="-11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tableStyles" Target="tableStyles.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F594D64-FACC-4EB6-8358-B7FA4026F273}" type="doc">
      <dgm:prSet loTypeId="urn:microsoft.com/office/officeart/2005/8/layout/list1" loCatId="list" qsTypeId="urn:microsoft.com/office/officeart/2005/8/quickstyle/simple1" qsCatId="simple" csTypeId="urn:microsoft.com/office/officeart/2005/8/colors/accent6_2" csCatId="accent6" phldr="1"/>
      <dgm:spPr/>
      <dgm:t>
        <a:bodyPr/>
        <a:lstStyle/>
        <a:p>
          <a:endParaRPr lang="fr-FR"/>
        </a:p>
      </dgm:t>
    </dgm:pt>
    <dgm:pt modelId="{DFAAC425-889B-4785-877B-F1F3DE828A81}">
      <dgm:prSet phldrT="[Texte]"/>
      <dgm:spPr/>
      <dgm:t>
        <a:bodyPr/>
        <a:lstStyle/>
        <a:p>
          <a:r>
            <a:rPr lang="fr-FR" dirty="0" smtClean="0"/>
            <a:t>Définition</a:t>
          </a:r>
          <a:endParaRPr lang="fr-FR" dirty="0"/>
        </a:p>
      </dgm:t>
    </dgm:pt>
    <dgm:pt modelId="{22B7410E-820D-46B5-925B-D2366EAB4A1E}" type="parTrans" cxnId="{AD31B6B5-85C6-4C52-8C25-9EA9515EE0BA}">
      <dgm:prSet/>
      <dgm:spPr/>
      <dgm:t>
        <a:bodyPr/>
        <a:lstStyle/>
        <a:p>
          <a:endParaRPr lang="fr-FR"/>
        </a:p>
      </dgm:t>
    </dgm:pt>
    <dgm:pt modelId="{96D6FFF8-2B98-45D3-8239-7F83E1A48B49}" type="sibTrans" cxnId="{AD31B6B5-85C6-4C52-8C25-9EA9515EE0BA}">
      <dgm:prSet/>
      <dgm:spPr/>
      <dgm:t>
        <a:bodyPr/>
        <a:lstStyle/>
        <a:p>
          <a:endParaRPr lang="fr-FR"/>
        </a:p>
      </dgm:t>
    </dgm:pt>
    <dgm:pt modelId="{273D52C2-0907-4FC6-B8E5-7C09AB4F6F8F}">
      <dgm:prSet phldrT="[Texte]"/>
      <dgm:spPr/>
      <dgm:t>
        <a:bodyPr/>
        <a:lstStyle/>
        <a:p>
          <a:r>
            <a:rPr lang="fr-FR" dirty="0" smtClean="0"/>
            <a:t>On appelle Particulier, les individus, hommes ou femmes considérés hors de leurs activités professionnelles. Ils ont un point commun, ils se caractérisent :</a:t>
          </a:r>
          <a:endParaRPr lang="fr-FR" dirty="0"/>
        </a:p>
      </dgm:t>
    </dgm:pt>
    <dgm:pt modelId="{596A7C9F-7CA4-4B92-BD0A-B94933F23BB5}" type="parTrans" cxnId="{81FA8C19-5598-4D31-AFEC-D5FD4BC31335}">
      <dgm:prSet/>
      <dgm:spPr/>
      <dgm:t>
        <a:bodyPr/>
        <a:lstStyle/>
        <a:p>
          <a:endParaRPr lang="fr-FR"/>
        </a:p>
      </dgm:t>
    </dgm:pt>
    <dgm:pt modelId="{B1D1A14A-E1D8-4E31-89C6-F1A28056556C}" type="sibTrans" cxnId="{81FA8C19-5598-4D31-AFEC-D5FD4BC31335}">
      <dgm:prSet/>
      <dgm:spPr/>
      <dgm:t>
        <a:bodyPr/>
        <a:lstStyle/>
        <a:p>
          <a:endParaRPr lang="fr-FR"/>
        </a:p>
      </dgm:t>
    </dgm:pt>
    <dgm:pt modelId="{C6CF1CF2-75FE-4AC9-97C0-33B17D86ED44}">
      <dgm:prSet phldrT="[Texte]"/>
      <dgm:spPr/>
      <dgm:t>
        <a:bodyPr/>
        <a:lstStyle/>
        <a:p>
          <a:r>
            <a:rPr lang="fr-FR" dirty="0" smtClean="0"/>
            <a:t>Un particulier est une personne physique caractérisée par </a:t>
          </a:r>
          <a:endParaRPr lang="fr-FR" dirty="0"/>
        </a:p>
      </dgm:t>
    </dgm:pt>
    <dgm:pt modelId="{5753E6BD-6051-4ED8-A3AD-F2596F115442}" type="parTrans" cxnId="{538BE3EA-72C7-4641-9DA6-50F5C63516BE}">
      <dgm:prSet/>
      <dgm:spPr/>
      <dgm:t>
        <a:bodyPr/>
        <a:lstStyle/>
        <a:p>
          <a:endParaRPr lang="fr-FR"/>
        </a:p>
      </dgm:t>
    </dgm:pt>
    <dgm:pt modelId="{41D27CF8-63EA-4C55-B97D-1511933B980E}" type="sibTrans" cxnId="{538BE3EA-72C7-4641-9DA6-50F5C63516BE}">
      <dgm:prSet/>
      <dgm:spPr/>
      <dgm:t>
        <a:bodyPr/>
        <a:lstStyle/>
        <a:p>
          <a:endParaRPr lang="fr-FR"/>
        </a:p>
      </dgm:t>
    </dgm:pt>
    <dgm:pt modelId="{1BDE1AF5-778F-4599-B4B1-7866917B45F8}">
      <dgm:prSet/>
      <dgm:spPr/>
      <dgm:t>
        <a:bodyPr/>
        <a:lstStyle/>
        <a:p>
          <a:r>
            <a:rPr lang="fr-FR" dirty="0" smtClean="0"/>
            <a:t>- un Etat Civil(nom patronymique ,prénom, date de naissance ,filiation, nationalité ,domicile );</a:t>
          </a:r>
          <a:endParaRPr lang="fr-FR" dirty="0"/>
        </a:p>
      </dgm:t>
    </dgm:pt>
    <dgm:pt modelId="{85DE6E1E-4000-46AA-931D-3233E7872681}" type="parTrans" cxnId="{FD270AC7-A3EB-49B5-8AE4-1F99EF5F4F43}">
      <dgm:prSet/>
      <dgm:spPr/>
      <dgm:t>
        <a:bodyPr/>
        <a:lstStyle/>
        <a:p>
          <a:endParaRPr lang="fr-FR"/>
        </a:p>
      </dgm:t>
    </dgm:pt>
    <dgm:pt modelId="{E85609BF-AE1B-4B6D-AA61-C349C5CAA05D}" type="sibTrans" cxnId="{FD270AC7-A3EB-49B5-8AE4-1F99EF5F4F43}">
      <dgm:prSet/>
      <dgm:spPr/>
      <dgm:t>
        <a:bodyPr/>
        <a:lstStyle/>
        <a:p>
          <a:endParaRPr lang="fr-FR"/>
        </a:p>
      </dgm:t>
    </dgm:pt>
    <dgm:pt modelId="{3E947230-7A48-4660-92A2-9E22E1F5C138}">
      <dgm:prSet/>
      <dgm:spPr/>
      <dgm:t>
        <a:bodyPr/>
        <a:lstStyle/>
        <a:p>
          <a:r>
            <a:rPr lang="fr-FR" dirty="0" smtClean="0"/>
            <a:t>-un Patrimoine composé de  l’ensemble des biens possédés(l’actif du patrimoine) mais également des dettes( le passif du patrimoine);</a:t>
          </a:r>
          <a:endParaRPr lang="fr-FR" dirty="0"/>
        </a:p>
      </dgm:t>
    </dgm:pt>
    <dgm:pt modelId="{CDC77EAA-F6CD-48E6-A4AD-3F9E6FF476F4}" type="parTrans" cxnId="{33C7EB0C-BCFD-4B35-A466-AD09DEB0373C}">
      <dgm:prSet/>
      <dgm:spPr/>
      <dgm:t>
        <a:bodyPr/>
        <a:lstStyle/>
        <a:p>
          <a:endParaRPr lang="fr-FR"/>
        </a:p>
      </dgm:t>
    </dgm:pt>
    <dgm:pt modelId="{E3948EE8-F396-43C7-829B-A841284F9229}" type="sibTrans" cxnId="{33C7EB0C-BCFD-4B35-A466-AD09DEB0373C}">
      <dgm:prSet/>
      <dgm:spPr/>
      <dgm:t>
        <a:bodyPr/>
        <a:lstStyle/>
        <a:p>
          <a:endParaRPr lang="fr-FR"/>
        </a:p>
      </dgm:t>
    </dgm:pt>
    <dgm:pt modelId="{13A6F50C-36D5-4EEC-BEE9-33900F1FBC5B}">
      <dgm:prSet/>
      <dgm:spPr/>
      <dgm:t>
        <a:bodyPr/>
        <a:lstStyle/>
        <a:p>
          <a:r>
            <a:rPr lang="fr-FR" dirty="0" smtClean="0"/>
            <a:t>-une Capacité civile ,plus ou moins développée selon l'Age (mineur)ou selon les circonstances(curatelle ou tutelle)</a:t>
          </a:r>
          <a:endParaRPr lang="fr-FR" dirty="0"/>
        </a:p>
      </dgm:t>
    </dgm:pt>
    <dgm:pt modelId="{6F4EE68A-0B43-4BDD-AF78-12819359D938}" type="parTrans" cxnId="{6660759A-1C97-4D97-A572-58746E073790}">
      <dgm:prSet/>
      <dgm:spPr/>
      <dgm:t>
        <a:bodyPr/>
        <a:lstStyle/>
        <a:p>
          <a:endParaRPr lang="fr-FR"/>
        </a:p>
      </dgm:t>
    </dgm:pt>
    <dgm:pt modelId="{D53EB202-EF56-4F56-A27E-0C8416FC2AFD}" type="sibTrans" cxnId="{6660759A-1C97-4D97-A572-58746E073790}">
      <dgm:prSet/>
      <dgm:spPr/>
      <dgm:t>
        <a:bodyPr/>
        <a:lstStyle/>
        <a:p>
          <a:endParaRPr lang="fr-FR"/>
        </a:p>
      </dgm:t>
    </dgm:pt>
    <dgm:pt modelId="{93D08254-278C-4EC0-8BC9-11B94AFCF323}">
      <dgm:prSet phldrT="[Texte]"/>
      <dgm:spPr/>
      <dgm:t>
        <a:bodyPr/>
        <a:lstStyle/>
        <a:p>
          <a:r>
            <a:rPr lang="fr-FR" dirty="0" smtClean="0"/>
            <a:t>Au plan juridique</a:t>
          </a:r>
          <a:endParaRPr lang="fr-FR" dirty="0"/>
        </a:p>
      </dgm:t>
    </dgm:pt>
    <dgm:pt modelId="{68339081-BD99-4802-8664-38AF50592C30}" type="parTrans" cxnId="{1A8D11B4-5E3E-4E88-B4B4-8EBE2DA64A6C}">
      <dgm:prSet/>
      <dgm:spPr/>
      <dgm:t>
        <a:bodyPr/>
        <a:lstStyle/>
        <a:p>
          <a:endParaRPr lang="fr-FR"/>
        </a:p>
      </dgm:t>
    </dgm:pt>
    <dgm:pt modelId="{6C147451-5921-4397-8864-256CE41C24A5}" type="sibTrans" cxnId="{1A8D11B4-5E3E-4E88-B4B4-8EBE2DA64A6C}">
      <dgm:prSet/>
      <dgm:spPr/>
      <dgm:t>
        <a:bodyPr/>
        <a:lstStyle/>
        <a:p>
          <a:endParaRPr lang="fr-FR"/>
        </a:p>
      </dgm:t>
    </dgm:pt>
    <dgm:pt modelId="{E9118B83-1F18-411B-A6C5-145918C1306A}">
      <dgm:prSet/>
      <dgm:spPr/>
      <dgm:t>
        <a:bodyPr/>
        <a:lstStyle/>
        <a:p>
          <a:r>
            <a:rPr lang="fr-FR" b="1" dirty="0" smtClean="0"/>
            <a:t>Au point de vue économique</a:t>
          </a:r>
          <a:endParaRPr lang="fr-FR" dirty="0"/>
        </a:p>
      </dgm:t>
    </dgm:pt>
    <dgm:pt modelId="{3C5DB0DF-5DB0-48AF-825D-6B11593317D7}" type="parTrans" cxnId="{5AAD9324-C908-4775-B617-2DC557DD8A5D}">
      <dgm:prSet/>
      <dgm:spPr/>
      <dgm:t>
        <a:bodyPr/>
        <a:lstStyle/>
        <a:p>
          <a:endParaRPr lang="fr-FR"/>
        </a:p>
      </dgm:t>
    </dgm:pt>
    <dgm:pt modelId="{6084FD69-7EB1-4AAB-9AFE-121F30531082}" type="sibTrans" cxnId="{5AAD9324-C908-4775-B617-2DC557DD8A5D}">
      <dgm:prSet/>
      <dgm:spPr/>
      <dgm:t>
        <a:bodyPr/>
        <a:lstStyle/>
        <a:p>
          <a:endParaRPr lang="fr-FR"/>
        </a:p>
      </dgm:t>
    </dgm:pt>
    <dgm:pt modelId="{83900057-4E18-42C0-9126-9CC5280D669A}">
      <dgm:prSet/>
      <dgm:spPr/>
      <dgm:t>
        <a:bodyPr/>
        <a:lstStyle/>
        <a:p>
          <a:r>
            <a:rPr lang="fr-FR" smtClean="0"/>
            <a:t>Economiquement, est considéré comme particulier la personne physique qui a des revenus fixes( salaire, traitement ,pensions etc,)</a:t>
          </a:r>
          <a:endParaRPr lang="fr-FR" dirty="0"/>
        </a:p>
      </dgm:t>
    </dgm:pt>
    <dgm:pt modelId="{9780CE1F-EB02-477B-8C34-BAE276BCF9B3}" type="parTrans" cxnId="{9DEF5B6D-1029-4D18-823F-9EFA71DDA35C}">
      <dgm:prSet/>
      <dgm:spPr/>
      <dgm:t>
        <a:bodyPr/>
        <a:lstStyle/>
        <a:p>
          <a:endParaRPr lang="fr-FR"/>
        </a:p>
      </dgm:t>
    </dgm:pt>
    <dgm:pt modelId="{501A59D0-FA55-433F-9157-7BF54ECC7404}" type="sibTrans" cxnId="{9DEF5B6D-1029-4D18-823F-9EFA71DDA35C}">
      <dgm:prSet/>
      <dgm:spPr/>
      <dgm:t>
        <a:bodyPr/>
        <a:lstStyle/>
        <a:p>
          <a:endParaRPr lang="fr-FR"/>
        </a:p>
      </dgm:t>
    </dgm:pt>
    <dgm:pt modelId="{E49A2301-7D8F-4542-A502-9CD2AD613138}">
      <dgm:prSet/>
      <dgm:spPr/>
      <dgm:t>
        <a:bodyPr/>
        <a:lstStyle/>
        <a:p>
          <a:r>
            <a:rPr lang="fr-FR" dirty="0" smtClean="0"/>
            <a:t>l’étudiant ,la personne sans activité sont considérés comme des particuliers</a:t>
          </a:r>
          <a:endParaRPr lang="fr-FR" dirty="0"/>
        </a:p>
      </dgm:t>
    </dgm:pt>
    <dgm:pt modelId="{FF29E759-7D2F-4CDA-B259-06600BD20922}" type="parTrans" cxnId="{2CDA54F0-082B-4EB4-9077-877851650375}">
      <dgm:prSet/>
      <dgm:spPr/>
      <dgm:t>
        <a:bodyPr/>
        <a:lstStyle/>
        <a:p>
          <a:endParaRPr lang="fr-FR"/>
        </a:p>
      </dgm:t>
    </dgm:pt>
    <dgm:pt modelId="{44A2FFDA-8AA6-4FA2-AFF9-647B16ED376D}" type="sibTrans" cxnId="{2CDA54F0-082B-4EB4-9077-877851650375}">
      <dgm:prSet/>
      <dgm:spPr/>
      <dgm:t>
        <a:bodyPr/>
        <a:lstStyle/>
        <a:p>
          <a:endParaRPr lang="fr-FR"/>
        </a:p>
      </dgm:t>
    </dgm:pt>
    <dgm:pt modelId="{0B4B1028-AF8C-4A35-AE8C-636F59CDEFF4}" type="pres">
      <dgm:prSet presAssocID="{2F594D64-FACC-4EB6-8358-B7FA4026F273}" presName="linear" presStyleCnt="0">
        <dgm:presLayoutVars>
          <dgm:dir/>
          <dgm:animLvl val="lvl"/>
          <dgm:resizeHandles val="exact"/>
        </dgm:presLayoutVars>
      </dgm:prSet>
      <dgm:spPr/>
      <dgm:t>
        <a:bodyPr/>
        <a:lstStyle/>
        <a:p>
          <a:endParaRPr lang="fr-FR"/>
        </a:p>
      </dgm:t>
    </dgm:pt>
    <dgm:pt modelId="{6D183017-6E29-4ECA-9857-89251719259E}" type="pres">
      <dgm:prSet presAssocID="{DFAAC425-889B-4785-877B-F1F3DE828A81}" presName="parentLin" presStyleCnt="0"/>
      <dgm:spPr/>
    </dgm:pt>
    <dgm:pt modelId="{A539537A-82D1-4146-94A6-E2AB235B3F0D}" type="pres">
      <dgm:prSet presAssocID="{DFAAC425-889B-4785-877B-F1F3DE828A81}" presName="parentLeftMargin" presStyleLbl="node1" presStyleIdx="0" presStyleCnt="3"/>
      <dgm:spPr/>
      <dgm:t>
        <a:bodyPr/>
        <a:lstStyle/>
        <a:p>
          <a:endParaRPr lang="fr-FR"/>
        </a:p>
      </dgm:t>
    </dgm:pt>
    <dgm:pt modelId="{06B7DFD5-FC44-452F-B506-5ADD5BF5F171}" type="pres">
      <dgm:prSet presAssocID="{DFAAC425-889B-4785-877B-F1F3DE828A81}" presName="parentText" presStyleLbl="node1" presStyleIdx="0" presStyleCnt="3">
        <dgm:presLayoutVars>
          <dgm:chMax val="0"/>
          <dgm:bulletEnabled val="1"/>
        </dgm:presLayoutVars>
      </dgm:prSet>
      <dgm:spPr/>
      <dgm:t>
        <a:bodyPr/>
        <a:lstStyle/>
        <a:p>
          <a:endParaRPr lang="fr-FR"/>
        </a:p>
      </dgm:t>
    </dgm:pt>
    <dgm:pt modelId="{6D557CFC-2E4B-4287-AF34-7390019534A4}" type="pres">
      <dgm:prSet presAssocID="{DFAAC425-889B-4785-877B-F1F3DE828A81}" presName="negativeSpace" presStyleCnt="0"/>
      <dgm:spPr/>
    </dgm:pt>
    <dgm:pt modelId="{D5B8FFAD-20F8-4AAB-90A8-F2216C90F6B0}" type="pres">
      <dgm:prSet presAssocID="{DFAAC425-889B-4785-877B-F1F3DE828A81}" presName="childText" presStyleLbl="conFgAcc1" presStyleIdx="0" presStyleCnt="3">
        <dgm:presLayoutVars>
          <dgm:bulletEnabled val="1"/>
        </dgm:presLayoutVars>
      </dgm:prSet>
      <dgm:spPr/>
      <dgm:t>
        <a:bodyPr/>
        <a:lstStyle/>
        <a:p>
          <a:endParaRPr lang="fr-FR"/>
        </a:p>
      </dgm:t>
    </dgm:pt>
    <dgm:pt modelId="{469108F6-87B1-4895-AA2C-AAA6BADB94E6}" type="pres">
      <dgm:prSet presAssocID="{96D6FFF8-2B98-45D3-8239-7F83E1A48B49}" presName="spaceBetweenRectangles" presStyleCnt="0"/>
      <dgm:spPr/>
    </dgm:pt>
    <dgm:pt modelId="{23A3A21F-40E4-4028-BB41-A3254E73CEC4}" type="pres">
      <dgm:prSet presAssocID="{93D08254-278C-4EC0-8BC9-11B94AFCF323}" presName="parentLin" presStyleCnt="0"/>
      <dgm:spPr/>
    </dgm:pt>
    <dgm:pt modelId="{0DA0A0D4-809A-4312-87C4-060D50252255}" type="pres">
      <dgm:prSet presAssocID="{93D08254-278C-4EC0-8BC9-11B94AFCF323}" presName="parentLeftMargin" presStyleLbl="node1" presStyleIdx="0" presStyleCnt="3"/>
      <dgm:spPr/>
      <dgm:t>
        <a:bodyPr/>
        <a:lstStyle/>
        <a:p>
          <a:endParaRPr lang="fr-FR"/>
        </a:p>
      </dgm:t>
    </dgm:pt>
    <dgm:pt modelId="{D3EAE1CC-9A2B-414D-AF4F-274388A15841}" type="pres">
      <dgm:prSet presAssocID="{93D08254-278C-4EC0-8BC9-11B94AFCF323}" presName="parentText" presStyleLbl="node1" presStyleIdx="1" presStyleCnt="3">
        <dgm:presLayoutVars>
          <dgm:chMax val="0"/>
          <dgm:bulletEnabled val="1"/>
        </dgm:presLayoutVars>
      </dgm:prSet>
      <dgm:spPr/>
      <dgm:t>
        <a:bodyPr/>
        <a:lstStyle/>
        <a:p>
          <a:endParaRPr lang="fr-FR"/>
        </a:p>
      </dgm:t>
    </dgm:pt>
    <dgm:pt modelId="{59FC4FA1-EF45-4146-A9BE-A8EFA477B04D}" type="pres">
      <dgm:prSet presAssocID="{93D08254-278C-4EC0-8BC9-11B94AFCF323}" presName="negativeSpace" presStyleCnt="0"/>
      <dgm:spPr/>
    </dgm:pt>
    <dgm:pt modelId="{078277C0-4765-4586-AB64-01B9B6FB0DFD}" type="pres">
      <dgm:prSet presAssocID="{93D08254-278C-4EC0-8BC9-11B94AFCF323}" presName="childText" presStyleLbl="conFgAcc1" presStyleIdx="1" presStyleCnt="3">
        <dgm:presLayoutVars>
          <dgm:bulletEnabled val="1"/>
        </dgm:presLayoutVars>
      </dgm:prSet>
      <dgm:spPr/>
      <dgm:t>
        <a:bodyPr/>
        <a:lstStyle/>
        <a:p>
          <a:endParaRPr lang="fr-FR"/>
        </a:p>
      </dgm:t>
    </dgm:pt>
    <dgm:pt modelId="{8DAF40F7-45D7-4C82-A5D3-AE5F222F05E5}" type="pres">
      <dgm:prSet presAssocID="{6C147451-5921-4397-8864-256CE41C24A5}" presName="spaceBetweenRectangles" presStyleCnt="0"/>
      <dgm:spPr/>
    </dgm:pt>
    <dgm:pt modelId="{08E38EE1-EB88-4BD6-8F8E-2631638ED750}" type="pres">
      <dgm:prSet presAssocID="{E9118B83-1F18-411B-A6C5-145918C1306A}" presName="parentLin" presStyleCnt="0"/>
      <dgm:spPr/>
    </dgm:pt>
    <dgm:pt modelId="{A2DBFDCC-E2CD-4ABC-8F36-4E9B72EBFE97}" type="pres">
      <dgm:prSet presAssocID="{E9118B83-1F18-411B-A6C5-145918C1306A}" presName="parentLeftMargin" presStyleLbl="node1" presStyleIdx="1" presStyleCnt="3"/>
      <dgm:spPr/>
      <dgm:t>
        <a:bodyPr/>
        <a:lstStyle/>
        <a:p>
          <a:endParaRPr lang="fr-FR"/>
        </a:p>
      </dgm:t>
    </dgm:pt>
    <dgm:pt modelId="{5C3FF38F-24E0-488F-8529-13E03A31B0A6}" type="pres">
      <dgm:prSet presAssocID="{E9118B83-1F18-411B-A6C5-145918C1306A}" presName="parentText" presStyleLbl="node1" presStyleIdx="2" presStyleCnt="3">
        <dgm:presLayoutVars>
          <dgm:chMax val="0"/>
          <dgm:bulletEnabled val="1"/>
        </dgm:presLayoutVars>
      </dgm:prSet>
      <dgm:spPr/>
      <dgm:t>
        <a:bodyPr/>
        <a:lstStyle/>
        <a:p>
          <a:endParaRPr lang="fr-FR"/>
        </a:p>
      </dgm:t>
    </dgm:pt>
    <dgm:pt modelId="{74040C49-C4A9-44C1-969F-2373B16C0EE3}" type="pres">
      <dgm:prSet presAssocID="{E9118B83-1F18-411B-A6C5-145918C1306A}" presName="negativeSpace" presStyleCnt="0"/>
      <dgm:spPr/>
    </dgm:pt>
    <dgm:pt modelId="{D4B16755-3F14-4DCE-A298-B82F95D9619E}" type="pres">
      <dgm:prSet presAssocID="{E9118B83-1F18-411B-A6C5-145918C1306A}" presName="childText" presStyleLbl="conFgAcc1" presStyleIdx="2" presStyleCnt="3">
        <dgm:presLayoutVars>
          <dgm:bulletEnabled val="1"/>
        </dgm:presLayoutVars>
      </dgm:prSet>
      <dgm:spPr/>
      <dgm:t>
        <a:bodyPr/>
        <a:lstStyle/>
        <a:p>
          <a:endParaRPr lang="fr-FR"/>
        </a:p>
      </dgm:t>
    </dgm:pt>
  </dgm:ptLst>
  <dgm:cxnLst>
    <dgm:cxn modelId="{9DEF5B6D-1029-4D18-823F-9EFA71DDA35C}" srcId="{E9118B83-1F18-411B-A6C5-145918C1306A}" destId="{83900057-4E18-42C0-9126-9CC5280D669A}" srcOrd="0" destOrd="0" parTransId="{9780CE1F-EB02-477B-8C34-BAE276BCF9B3}" sibTransId="{501A59D0-FA55-433F-9157-7BF54ECC7404}"/>
    <dgm:cxn modelId="{A50005E0-E803-48FE-A2FE-4ABA4F7B9192}" type="presOf" srcId="{1BDE1AF5-778F-4599-B4B1-7866917B45F8}" destId="{078277C0-4765-4586-AB64-01B9B6FB0DFD}" srcOrd="0" destOrd="1" presId="urn:microsoft.com/office/officeart/2005/8/layout/list1"/>
    <dgm:cxn modelId="{FDE93A26-EC57-4DC0-867C-6263F2595D5B}" type="presOf" srcId="{273D52C2-0907-4FC6-B8E5-7C09AB4F6F8F}" destId="{D5B8FFAD-20F8-4AAB-90A8-F2216C90F6B0}" srcOrd="0" destOrd="0" presId="urn:microsoft.com/office/officeart/2005/8/layout/list1"/>
    <dgm:cxn modelId="{F6F4A690-DC9C-4323-A89E-AC8B184377B0}" type="presOf" srcId="{3E947230-7A48-4660-92A2-9E22E1F5C138}" destId="{078277C0-4765-4586-AB64-01B9B6FB0DFD}" srcOrd="0" destOrd="2" presId="urn:microsoft.com/office/officeart/2005/8/layout/list1"/>
    <dgm:cxn modelId="{FD270AC7-A3EB-49B5-8AE4-1F99EF5F4F43}" srcId="{93D08254-278C-4EC0-8BC9-11B94AFCF323}" destId="{1BDE1AF5-778F-4599-B4B1-7866917B45F8}" srcOrd="1" destOrd="0" parTransId="{85DE6E1E-4000-46AA-931D-3233E7872681}" sibTransId="{E85609BF-AE1B-4B6D-AA61-C349C5CAA05D}"/>
    <dgm:cxn modelId="{2CDA54F0-082B-4EB4-9077-877851650375}" srcId="{E9118B83-1F18-411B-A6C5-145918C1306A}" destId="{E49A2301-7D8F-4542-A502-9CD2AD613138}" srcOrd="1" destOrd="0" parTransId="{FF29E759-7D2F-4CDA-B259-06600BD20922}" sibTransId="{44A2FFDA-8AA6-4FA2-AFF9-647B16ED376D}"/>
    <dgm:cxn modelId="{7F20FC2F-3DD6-4900-ADD5-80038F667FEA}" type="presOf" srcId="{DFAAC425-889B-4785-877B-F1F3DE828A81}" destId="{06B7DFD5-FC44-452F-B506-5ADD5BF5F171}" srcOrd="1" destOrd="0" presId="urn:microsoft.com/office/officeart/2005/8/layout/list1"/>
    <dgm:cxn modelId="{6660759A-1C97-4D97-A572-58746E073790}" srcId="{93D08254-278C-4EC0-8BC9-11B94AFCF323}" destId="{13A6F50C-36D5-4EEC-BEE9-33900F1FBC5B}" srcOrd="3" destOrd="0" parTransId="{6F4EE68A-0B43-4BDD-AF78-12819359D938}" sibTransId="{D53EB202-EF56-4F56-A27E-0C8416FC2AFD}"/>
    <dgm:cxn modelId="{E5482414-308E-4F07-88AF-17CCFC18B952}" type="presOf" srcId="{E9118B83-1F18-411B-A6C5-145918C1306A}" destId="{A2DBFDCC-E2CD-4ABC-8F36-4E9B72EBFE97}" srcOrd="0" destOrd="0" presId="urn:microsoft.com/office/officeart/2005/8/layout/list1"/>
    <dgm:cxn modelId="{25CD0B35-CF04-48B9-B0EB-1171807ACF93}" type="presOf" srcId="{93D08254-278C-4EC0-8BC9-11B94AFCF323}" destId="{0DA0A0D4-809A-4312-87C4-060D50252255}" srcOrd="0" destOrd="0" presId="urn:microsoft.com/office/officeart/2005/8/layout/list1"/>
    <dgm:cxn modelId="{6EA24304-0A85-4520-9AE8-EB2CC3540A6C}" type="presOf" srcId="{83900057-4E18-42C0-9126-9CC5280D669A}" destId="{D4B16755-3F14-4DCE-A298-B82F95D9619E}" srcOrd="0" destOrd="0" presId="urn:microsoft.com/office/officeart/2005/8/layout/list1"/>
    <dgm:cxn modelId="{538BE3EA-72C7-4641-9DA6-50F5C63516BE}" srcId="{93D08254-278C-4EC0-8BC9-11B94AFCF323}" destId="{C6CF1CF2-75FE-4AC9-97C0-33B17D86ED44}" srcOrd="0" destOrd="0" parTransId="{5753E6BD-6051-4ED8-A3AD-F2596F115442}" sibTransId="{41D27CF8-63EA-4C55-B97D-1511933B980E}"/>
    <dgm:cxn modelId="{1A8D11B4-5E3E-4E88-B4B4-8EBE2DA64A6C}" srcId="{2F594D64-FACC-4EB6-8358-B7FA4026F273}" destId="{93D08254-278C-4EC0-8BC9-11B94AFCF323}" srcOrd="1" destOrd="0" parTransId="{68339081-BD99-4802-8664-38AF50592C30}" sibTransId="{6C147451-5921-4397-8864-256CE41C24A5}"/>
    <dgm:cxn modelId="{CBF5E97C-EF12-4012-8ABF-0D9707C8C68D}" type="presOf" srcId="{2F594D64-FACC-4EB6-8358-B7FA4026F273}" destId="{0B4B1028-AF8C-4A35-AE8C-636F59CDEFF4}" srcOrd="0" destOrd="0" presId="urn:microsoft.com/office/officeart/2005/8/layout/list1"/>
    <dgm:cxn modelId="{7E706DEB-96F1-457F-85C5-C7D849D1EC9D}" type="presOf" srcId="{DFAAC425-889B-4785-877B-F1F3DE828A81}" destId="{A539537A-82D1-4146-94A6-E2AB235B3F0D}" srcOrd="0" destOrd="0" presId="urn:microsoft.com/office/officeart/2005/8/layout/list1"/>
    <dgm:cxn modelId="{0A32147A-73C0-4993-BA1B-7301691116EE}" type="presOf" srcId="{E49A2301-7D8F-4542-A502-9CD2AD613138}" destId="{D4B16755-3F14-4DCE-A298-B82F95D9619E}" srcOrd="0" destOrd="1" presId="urn:microsoft.com/office/officeart/2005/8/layout/list1"/>
    <dgm:cxn modelId="{35EEF8F9-B8FF-4D67-89B0-2111D66BE304}" type="presOf" srcId="{13A6F50C-36D5-4EEC-BEE9-33900F1FBC5B}" destId="{078277C0-4765-4586-AB64-01B9B6FB0DFD}" srcOrd="0" destOrd="3" presId="urn:microsoft.com/office/officeart/2005/8/layout/list1"/>
    <dgm:cxn modelId="{983DF859-D44B-4767-8DB5-A064F24EB7F0}" type="presOf" srcId="{E9118B83-1F18-411B-A6C5-145918C1306A}" destId="{5C3FF38F-24E0-488F-8529-13E03A31B0A6}" srcOrd="1" destOrd="0" presId="urn:microsoft.com/office/officeart/2005/8/layout/list1"/>
    <dgm:cxn modelId="{5AAD9324-C908-4775-B617-2DC557DD8A5D}" srcId="{2F594D64-FACC-4EB6-8358-B7FA4026F273}" destId="{E9118B83-1F18-411B-A6C5-145918C1306A}" srcOrd="2" destOrd="0" parTransId="{3C5DB0DF-5DB0-48AF-825D-6B11593317D7}" sibTransId="{6084FD69-7EB1-4AAB-9AFE-121F30531082}"/>
    <dgm:cxn modelId="{AD31B6B5-85C6-4C52-8C25-9EA9515EE0BA}" srcId="{2F594D64-FACC-4EB6-8358-B7FA4026F273}" destId="{DFAAC425-889B-4785-877B-F1F3DE828A81}" srcOrd="0" destOrd="0" parTransId="{22B7410E-820D-46B5-925B-D2366EAB4A1E}" sibTransId="{96D6FFF8-2B98-45D3-8239-7F83E1A48B49}"/>
    <dgm:cxn modelId="{B6ABD973-55CC-4774-BA72-01D5EF111233}" type="presOf" srcId="{93D08254-278C-4EC0-8BC9-11B94AFCF323}" destId="{D3EAE1CC-9A2B-414D-AF4F-274388A15841}" srcOrd="1" destOrd="0" presId="urn:microsoft.com/office/officeart/2005/8/layout/list1"/>
    <dgm:cxn modelId="{81FA8C19-5598-4D31-AFEC-D5FD4BC31335}" srcId="{DFAAC425-889B-4785-877B-F1F3DE828A81}" destId="{273D52C2-0907-4FC6-B8E5-7C09AB4F6F8F}" srcOrd="0" destOrd="0" parTransId="{596A7C9F-7CA4-4B92-BD0A-B94933F23BB5}" sibTransId="{B1D1A14A-E1D8-4E31-89C6-F1A28056556C}"/>
    <dgm:cxn modelId="{7E51C3BC-9A1D-45A9-A815-987D4877C7C3}" type="presOf" srcId="{C6CF1CF2-75FE-4AC9-97C0-33B17D86ED44}" destId="{078277C0-4765-4586-AB64-01B9B6FB0DFD}" srcOrd="0" destOrd="0" presId="urn:microsoft.com/office/officeart/2005/8/layout/list1"/>
    <dgm:cxn modelId="{33C7EB0C-BCFD-4B35-A466-AD09DEB0373C}" srcId="{93D08254-278C-4EC0-8BC9-11B94AFCF323}" destId="{3E947230-7A48-4660-92A2-9E22E1F5C138}" srcOrd="2" destOrd="0" parTransId="{CDC77EAA-F6CD-48E6-A4AD-3F9E6FF476F4}" sibTransId="{E3948EE8-F396-43C7-829B-A841284F9229}"/>
    <dgm:cxn modelId="{B334D7B7-6D17-4057-BD2C-61AB12F76859}" type="presParOf" srcId="{0B4B1028-AF8C-4A35-AE8C-636F59CDEFF4}" destId="{6D183017-6E29-4ECA-9857-89251719259E}" srcOrd="0" destOrd="0" presId="urn:microsoft.com/office/officeart/2005/8/layout/list1"/>
    <dgm:cxn modelId="{6795E5A4-DB66-4CE4-AD19-A241D2747904}" type="presParOf" srcId="{6D183017-6E29-4ECA-9857-89251719259E}" destId="{A539537A-82D1-4146-94A6-E2AB235B3F0D}" srcOrd="0" destOrd="0" presId="urn:microsoft.com/office/officeart/2005/8/layout/list1"/>
    <dgm:cxn modelId="{D6FEF074-AC2A-4BE1-B098-0259980CC0B1}" type="presParOf" srcId="{6D183017-6E29-4ECA-9857-89251719259E}" destId="{06B7DFD5-FC44-452F-B506-5ADD5BF5F171}" srcOrd="1" destOrd="0" presId="urn:microsoft.com/office/officeart/2005/8/layout/list1"/>
    <dgm:cxn modelId="{F5C5A0B8-AF80-4C69-865A-E8059093672F}" type="presParOf" srcId="{0B4B1028-AF8C-4A35-AE8C-636F59CDEFF4}" destId="{6D557CFC-2E4B-4287-AF34-7390019534A4}" srcOrd="1" destOrd="0" presId="urn:microsoft.com/office/officeart/2005/8/layout/list1"/>
    <dgm:cxn modelId="{CDC30D61-7DA6-4D0F-ACA3-7DD11EFCF1A0}" type="presParOf" srcId="{0B4B1028-AF8C-4A35-AE8C-636F59CDEFF4}" destId="{D5B8FFAD-20F8-4AAB-90A8-F2216C90F6B0}" srcOrd="2" destOrd="0" presId="urn:microsoft.com/office/officeart/2005/8/layout/list1"/>
    <dgm:cxn modelId="{00CA8B99-A6EA-48CC-85F8-A7EDC149EFEA}" type="presParOf" srcId="{0B4B1028-AF8C-4A35-AE8C-636F59CDEFF4}" destId="{469108F6-87B1-4895-AA2C-AAA6BADB94E6}" srcOrd="3" destOrd="0" presId="urn:microsoft.com/office/officeart/2005/8/layout/list1"/>
    <dgm:cxn modelId="{7486910C-A34F-4DB8-9634-19A2CF7019C1}" type="presParOf" srcId="{0B4B1028-AF8C-4A35-AE8C-636F59CDEFF4}" destId="{23A3A21F-40E4-4028-BB41-A3254E73CEC4}" srcOrd="4" destOrd="0" presId="urn:microsoft.com/office/officeart/2005/8/layout/list1"/>
    <dgm:cxn modelId="{F3586676-B30F-4B32-B4D1-F189703EF350}" type="presParOf" srcId="{23A3A21F-40E4-4028-BB41-A3254E73CEC4}" destId="{0DA0A0D4-809A-4312-87C4-060D50252255}" srcOrd="0" destOrd="0" presId="urn:microsoft.com/office/officeart/2005/8/layout/list1"/>
    <dgm:cxn modelId="{D9B5816F-6207-4298-8F15-FE18ED48BD7F}" type="presParOf" srcId="{23A3A21F-40E4-4028-BB41-A3254E73CEC4}" destId="{D3EAE1CC-9A2B-414D-AF4F-274388A15841}" srcOrd="1" destOrd="0" presId="urn:microsoft.com/office/officeart/2005/8/layout/list1"/>
    <dgm:cxn modelId="{99AA77AF-D141-4847-ABC1-3B868F60AEC3}" type="presParOf" srcId="{0B4B1028-AF8C-4A35-AE8C-636F59CDEFF4}" destId="{59FC4FA1-EF45-4146-A9BE-A8EFA477B04D}" srcOrd="5" destOrd="0" presId="urn:microsoft.com/office/officeart/2005/8/layout/list1"/>
    <dgm:cxn modelId="{94AF3AC4-32CA-4B12-B83B-8C5A13B1A8D3}" type="presParOf" srcId="{0B4B1028-AF8C-4A35-AE8C-636F59CDEFF4}" destId="{078277C0-4765-4586-AB64-01B9B6FB0DFD}" srcOrd="6" destOrd="0" presId="urn:microsoft.com/office/officeart/2005/8/layout/list1"/>
    <dgm:cxn modelId="{F9ACF802-D52B-43E3-99BD-F7439EB19469}" type="presParOf" srcId="{0B4B1028-AF8C-4A35-AE8C-636F59CDEFF4}" destId="{8DAF40F7-45D7-4C82-A5D3-AE5F222F05E5}" srcOrd="7" destOrd="0" presId="urn:microsoft.com/office/officeart/2005/8/layout/list1"/>
    <dgm:cxn modelId="{4BDD45D5-E5CA-46BC-8FDD-514BE32A92F0}" type="presParOf" srcId="{0B4B1028-AF8C-4A35-AE8C-636F59CDEFF4}" destId="{08E38EE1-EB88-4BD6-8F8E-2631638ED750}" srcOrd="8" destOrd="0" presId="urn:microsoft.com/office/officeart/2005/8/layout/list1"/>
    <dgm:cxn modelId="{58D78BA9-9481-4DFF-A12F-7C105F671FD7}" type="presParOf" srcId="{08E38EE1-EB88-4BD6-8F8E-2631638ED750}" destId="{A2DBFDCC-E2CD-4ABC-8F36-4E9B72EBFE97}" srcOrd="0" destOrd="0" presId="urn:microsoft.com/office/officeart/2005/8/layout/list1"/>
    <dgm:cxn modelId="{9485352F-16DD-4644-BDF3-9BEAC317B1AA}" type="presParOf" srcId="{08E38EE1-EB88-4BD6-8F8E-2631638ED750}" destId="{5C3FF38F-24E0-488F-8529-13E03A31B0A6}" srcOrd="1" destOrd="0" presId="urn:microsoft.com/office/officeart/2005/8/layout/list1"/>
    <dgm:cxn modelId="{37A60673-5322-4BE2-BC0A-7FDA0856592F}" type="presParOf" srcId="{0B4B1028-AF8C-4A35-AE8C-636F59CDEFF4}" destId="{74040C49-C4A9-44C1-969F-2373B16C0EE3}" srcOrd="9" destOrd="0" presId="urn:microsoft.com/office/officeart/2005/8/layout/list1"/>
    <dgm:cxn modelId="{55897979-D520-49C2-B131-DE5A2E27E9CC}" type="presParOf" srcId="{0B4B1028-AF8C-4A35-AE8C-636F59CDEFF4}" destId="{D4B16755-3F14-4DCE-A298-B82F95D9619E}" srcOrd="10" destOrd="0" presId="urn:microsoft.com/office/officeart/2005/8/layout/list1"/>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852BBCBF-F901-4563-B3DD-976F03150B2E}"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fr-FR"/>
        </a:p>
      </dgm:t>
    </dgm:pt>
    <dgm:pt modelId="{5DCB68D6-43A0-41D7-A3B7-C83A401C7E83}">
      <dgm:prSet/>
      <dgm:spPr/>
      <dgm:t>
        <a:bodyPr/>
        <a:lstStyle/>
        <a:p>
          <a:r>
            <a:rPr lang="fr-FR" dirty="0" smtClean="0"/>
            <a:t>Garantie réelle sur le bien fiancé (hypothèque), délégation de loyers</a:t>
          </a:r>
          <a:endParaRPr lang="fr-FR" dirty="0"/>
        </a:p>
      </dgm:t>
    </dgm:pt>
    <dgm:pt modelId="{2D274CEE-9BA3-420B-9112-E718A877691A}" type="parTrans" cxnId="{289BA441-545B-49F7-AEB3-240CFCDE0E22}">
      <dgm:prSet/>
      <dgm:spPr/>
      <dgm:t>
        <a:bodyPr/>
        <a:lstStyle/>
        <a:p>
          <a:endParaRPr lang="fr-FR"/>
        </a:p>
      </dgm:t>
    </dgm:pt>
    <dgm:pt modelId="{7133CDED-4A05-475C-AEDA-5E400E439BA9}" type="sibTrans" cxnId="{289BA441-545B-49F7-AEB3-240CFCDE0E22}">
      <dgm:prSet/>
      <dgm:spPr/>
      <dgm:t>
        <a:bodyPr/>
        <a:lstStyle/>
        <a:p>
          <a:endParaRPr lang="fr-FR"/>
        </a:p>
      </dgm:t>
    </dgm:pt>
    <dgm:pt modelId="{CD9DE073-3165-4F7F-A2D7-447AFB6476EA}">
      <dgm:prSet/>
      <dgm:spPr/>
      <dgm:t>
        <a:bodyPr/>
        <a:lstStyle/>
        <a:p>
          <a:r>
            <a:rPr lang="fr-FR" dirty="0" smtClean="0"/>
            <a:t>Remboursement mensuel ,trimestriel</a:t>
          </a:r>
          <a:endParaRPr lang="fr-FR" dirty="0"/>
        </a:p>
      </dgm:t>
    </dgm:pt>
    <dgm:pt modelId="{DDDD3992-295F-4BA3-A639-CD8CFEA55E5B}" type="parTrans" cxnId="{BB59676A-1E51-449C-84D2-5D01FE681043}">
      <dgm:prSet/>
      <dgm:spPr/>
      <dgm:t>
        <a:bodyPr/>
        <a:lstStyle/>
        <a:p>
          <a:endParaRPr lang="fr-FR"/>
        </a:p>
      </dgm:t>
    </dgm:pt>
    <dgm:pt modelId="{C023A5A5-842E-4D4B-9129-A01D3995E3DD}" type="sibTrans" cxnId="{BB59676A-1E51-449C-84D2-5D01FE681043}">
      <dgm:prSet/>
      <dgm:spPr/>
      <dgm:t>
        <a:bodyPr/>
        <a:lstStyle/>
        <a:p>
          <a:endParaRPr lang="fr-FR"/>
        </a:p>
      </dgm:t>
    </dgm:pt>
    <dgm:pt modelId="{52D79790-7210-493F-8E99-7D2B6C3A8922}">
      <dgm:prSet/>
      <dgm:spPr/>
      <dgm:t>
        <a:bodyPr/>
        <a:lstStyle/>
        <a:p>
          <a:r>
            <a:rPr lang="fr-FR" dirty="0" smtClean="0"/>
            <a:t>Taux d’endettement fixé à 33 % Montant financé souvent 80% max</a:t>
          </a:r>
          <a:endParaRPr lang="fr-FR" dirty="0"/>
        </a:p>
      </dgm:t>
    </dgm:pt>
    <dgm:pt modelId="{3C14843B-1B2D-43DB-ABB7-103025C47F55}" type="parTrans" cxnId="{259AD035-10D6-4E26-B76A-81E11EC29557}">
      <dgm:prSet/>
      <dgm:spPr/>
      <dgm:t>
        <a:bodyPr/>
        <a:lstStyle/>
        <a:p>
          <a:endParaRPr lang="fr-FR"/>
        </a:p>
      </dgm:t>
    </dgm:pt>
    <dgm:pt modelId="{21A1451E-64B2-416C-8368-2D6508D3C3B1}" type="sibTrans" cxnId="{259AD035-10D6-4E26-B76A-81E11EC29557}">
      <dgm:prSet/>
      <dgm:spPr/>
      <dgm:t>
        <a:bodyPr/>
        <a:lstStyle/>
        <a:p>
          <a:endParaRPr lang="fr-FR"/>
        </a:p>
      </dgm:t>
    </dgm:pt>
    <dgm:pt modelId="{2245151C-3363-4417-988A-45130EEDFEA1}" type="pres">
      <dgm:prSet presAssocID="{852BBCBF-F901-4563-B3DD-976F03150B2E}" presName="Name0" presStyleCnt="0">
        <dgm:presLayoutVars>
          <dgm:chMax val="7"/>
          <dgm:chPref val="7"/>
          <dgm:dir/>
        </dgm:presLayoutVars>
      </dgm:prSet>
      <dgm:spPr/>
      <dgm:t>
        <a:bodyPr/>
        <a:lstStyle/>
        <a:p>
          <a:endParaRPr lang="fr-FR"/>
        </a:p>
      </dgm:t>
    </dgm:pt>
    <dgm:pt modelId="{8810675B-C0F1-4DEC-A970-A3E2CF102BBA}" type="pres">
      <dgm:prSet presAssocID="{852BBCBF-F901-4563-B3DD-976F03150B2E}" presName="Name1" presStyleCnt="0"/>
      <dgm:spPr/>
    </dgm:pt>
    <dgm:pt modelId="{6588E377-25F6-4965-A860-5FAD98CF423C}" type="pres">
      <dgm:prSet presAssocID="{852BBCBF-F901-4563-B3DD-976F03150B2E}" presName="cycle" presStyleCnt="0"/>
      <dgm:spPr/>
    </dgm:pt>
    <dgm:pt modelId="{F7F966F8-66B8-4A75-B0BB-3D998AC6C02B}" type="pres">
      <dgm:prSet presAssocID="{852BBCBF-F901-4563-B3DD-976F03150B2E}" presName="srcNode" presStyleLbl="node1" presStyleIdx="0" presStyleCnt="3"/>
      <dgm:spPr/>
    </dgm:pt>
    <dgm:pt modelId="{B1FD6592-4CA9-4452-8C14-7EE198E45831}" type="pres">
      <dgm:prSet presAssocID="{852BBCBF-F901-4563-B3DD-976F03150B2E}" presName="conn" presStyleLbl="parChTrans1D2" presStyleIdx="0" presStyleCnt="1"/>
      <dgm:spPr/>
      <dgm:t>
        <a:bodyPr/>
        <a:lstStyle/>
        <a:p>
          <a:endParaRPr lang="fr-FR"/>
        </a:p>
      </dgm:t>
    </dgm:pt>
    <dgm:pt modelId="{2CC3D1D6-D092-41CB-AC9D-84DBBCF8C015}" type="pres">
      <dgm:prSet presAssocID="{852BBCBF-F901-4563-B3DD-976F03150B2E}" presName="extraNode" presStyleLbl="node1" presStyleIdx="0" presStyleCnt="3"/>
      <dgm:spPr/>
    </dgm:pt>
    <dgm:pt modelId="{BCBCEB8D-C939-4AE8-86AD-6F29F012D23E}" type="pres">
      <dgm:prSet presAssocID="{852BBCBF-F901-4563-B3DD-976F03150B2E}" presName="dstNode" presStyleLbl="node1" presStyleIdx="0" presStyleCnt="3"/>
      <dgm:spPr/>
    </dgm:pt>
    <dgm:pt modelId="{E3E7858D-5F77-4041-816A-FA272EF27406}" type="pres">
      <dgm:prSet presAssocID="{5DCB68D6-43A0-41D7-A3B7-C83A401C7E83}" presName="text_1" presStyleLbl="node1" presStyleIdx="0" presStyleCnt="3">
        <dgm:presLayoutVars>
          <dgm:bulletEnabled val="1"/>
        </dgm:presLayoutVars>
      </dgm:prSet>
      <dgm:spPr/>
      <dgm:t>
        <a:bodyPr/>
        <a:lstStyle/>
        <a:p>
          <a:endParaRPr lang="fr-FR"/>
        </a:p>
      </dgm:t>
    </dgm:pt>
    <dgm:pt modelId="{3CC5F8E3-5DFC-450E-A55A-9048A7C9D43C}" type="pres">
      <dgm:prSet presAssocID="{5DCB68D6-43A0-41D7-A3B7-C83A401C7E83}" presName="accent_1" presStyleCnt="0"/>
      <dgm:spPr/>
    </dgm:pt>
    <dgm:pt modelId="{DD165AAD-6DF5-4D92-8CE9-347E6A5EE5C7}" type="pres">
      <dgm:prSet presAssocID="{5DCB68D6-43A0-41D7-A3B7-C83A401C7E83}" presName="accentRepeatNode" presStyleLbl="solidFgAcc1" presStyleIdx="0" presStyleCnt="3"/>
      <dgm:spPr/>
    </dgm:pt>
    <dgm:pt modelId="{F3D03FD2-47D4-40ED-9211-CA2300F06775}" type="pres">
      <dgm:prSet presAssocID="{CD9DE073-3165-4F7F-A2D7-447AFB6476EA}" presName="text_2" presStyleLbl="node1" presStyleIdx="1" presStyleCnt="3">
        <dgm:presLayoutVars>
          <dgm:bulletEnabled val="1"/>
        </dgm:presLayoutVars>
      </dgm:prSet>
      <dgm:spPr/>
      <dgm:t>
        <a:bodyPr/>
        <a:lstStyle/>
        <a:p>
          <a:endParaRPr lang="fr-FR"/>
        </a:p>
      </dgm:t>
    </dgm:pt>
    <dgm:pt modelId="{76614BA8-1956-461D-BB95-F8342E30B75B}" type="pres">
      <dgm:prSet presAssocID="{CD9DE073-3165-4F7F-A2D7-447AFB6476EA}" presName="accent_2" presStyleCnt="0"/>
      <dgm:spPr/>
    </dgm:pt>
    <dgm:pt modelId="{FE12028A-016C-4017-9750-3A729253D026}" type="pres">
      <dgm:prSet presAssocID="{CD9DE073-3165-4F7F-A2D7-447AFB6476EA}" presName="accentRepeatNode" presStyleLbl="solidFgAcc1" presStyleIdx="1" presStyleCnt="3"/>
      <dgm:spPr/>
    </dgm:pt>
    <dgm:pt modelId="{319F7218-D0A2-4D47-8032-044AE3A41C0A}" type="pres">
      <dgm:prSet presAssocID="{52D79790-7210-493F-8E99-7D2B6C3A8922}" presName="text_3" presStyleLbl="node1" presStyleIdx="2" presStyleCnt="3">
        <dgm:presLayoutVars>
          <dgm:bulletEnabled val="1"/>
        </dgm:presLayoutVars>
      </dgm:prSet>
      <dgm:spPr/>
      <dgm:t>
        <a:bodyPr/>
        <a:lstStyle/>
        <a:p>
          <a:endParaRPr lang="fr-FR"/>
        </a:p>
      </dgm:t>
    </dgm:pt>
    <dgm:pt modelId="{9A2C9B04-AD8C-4E6E-982B-70E3C0783922}" type="pres">
      <dgm:prSet presAssocID="{52D79790-7210-493F-8E99-7D2B6C3A8922}" presName="accent_3" presStyleCnt="0"/>
      <dgm:spPr/>
    </dgm:pt>
    <dgm:pt modelId="{64B97E73-B6E9-48DD-9F74-619DF1F149EE}" type="pres">
      <dgm:prSet presAssocID="{52D79790-7210-493F-8E99-7D2B6C3A8922}" presName="accentRepeatNode" presStyleLbl="solidFgAcc1" presStyleIdx="2" presStyleCnt="3"/>
      <dgm:spPr/>
    </dgm:pt>
  </dgm:ptLst>
  <dgm:cxnLst>
    <dgm:cxn modelId="{7D61A898-DACB-4321-B80F-4F16C18A1222}" type="presOf" srcId="{52D79790-7210-493F-8E99-7D2B6C3A8922}" destId="{319F7218-D0A2-4D47-8032-044AE3A41C0A}" srcOrd="0" destOrd="0" presId="urn:microsoft.com/office/officeart/2008/layout/VerticalCurvedList"/>
    <dgm:cxn modelId="{259AD035-10D6-4E26-B76A-81E11EC29557}" srcId="{852BBCBF-F901-4563-B3DD-976F03150B2E}" destId="{52D79790-7210-493F-8E99-7D2B6C3A8922}" srcOrd="2" destOrd="0" parTransId="{3C14843B-1B2D-43DB-ABB7-103025C47F55}" sibTransId="{21A1451E-64B2-416C-8368-2D6508D3C3B1}"/>
    <dgm:cxn modelId="{289BA441-545B-49F7-AEB3-240CFCDE0E22}" srcId="{852BBCBF-F901-4563-B3DD-976F03150B2E}" destId="{5DCB68D6-43A0-41D7-A3B7-C83A401C7E83}" srcOrd="0" destOrd="0" parTransId="{2D274CEE-9BA3-420B-9112-E718A877691A}" sibTransId="{7133CDED-4A05-475C-AEDA-5E400E439BA9}"/>
    <dgm:cxn modelId="{BE3F3114-5CDB-4915-B194-3A9B589D1798}" type="presOf" srcId="{7133CDED-4A05-475C-AEDA-5E400E439BA9}" destId="{B1FD6592-4CA9-4452-8C14-7EE198E45831}" srcOrd="0" destOrd="0" presId="urn:microsoft.com/office/officeart/2008/layout/VerticalCurvedList"/>
    <dgm:cxn modelId="{3E5687E2-7B8D-4D79-9D7D-2C3EEA23AD15}" type="presOf" srcId="{852BBCBF-F901-4563-B3DD-976F03150B2E}" destId="{2245151C-3363-4417-988A-45130EEDFEA1}" srcOrd="0" destOrd="0" presId="urn:microsoft.com/office/officeart/2008/layout/VerticalCurvedList"/>
    <dgm:cxn modelId="{F5352703-744E-49F1-9935-6D49360ADC34}" type="presOf" srcId="{5DCB68D6-43A0-41D7-A3B7-C83A401C7E83}" destId="{E3E7858D-5F77-4041-816A-FA272EF27406}" srcOrd="0" destOrd="0" presId="urn:microsoft.com/office/officeart/2008/layout/VerticalCurvedList"/>
    <dgm:cxn modelId="{93980B73-F2AF-49D6-B77D-BD3A2828715C}" type="presOf" srcId="{CD9DE073-3165-4F7F-A2D7-447AFB6476EA}" destId="{F3D03FD2-47D4-40ED-9211-CA2300F06775}" srcOrd="0" destOrd="0" presId="urn:microsoft.com/office/officeart/2008/layout/VerticalCurvedList"/>
    <dgm:cxn modelId="{BB59676A-1E51-449C-84D2-5D01FE681043}" srcId="{852BBCBF-F901-4563-B3DD-976F03150B2E}" destId="{CD9DE073-3165-4F7F-A2D7-447AFB6476EA}" srcOrd="1" destOrd="0" parTransId="{DDDD3992-295F-4BA3-A639-CD8CFEA55E5B}" sibTransId="{C023A5A5-842E-4D4B-9129-A01D3995E3DD}"/>
    <dgm:cxn modelId="{3646C6C7-3F47-440D-8943-96767144921B}" type="presParOf" srcId="{2245151C-3363-4417-988A-45130EEDFEA1}" destId="{8810675B-C0F1-4DEC-A970-A3E2CF102BBA}" srcOrd="0" destOrd="0" presId="urn:microsoft.com/office/officeart/2008/layout/VerticalCurvedList"/>
    <dgm:cxn modelId="{A43D5F27-9FA3-476F-9BA7-519E5451CC77}" type="presParOf" srcId="{8810675B-C0F1-4DEC-A970-A3E2CF102BBA}" destId="{6588E377-25F6-4965-A860-5FAD98CF423C}" srcOrd="0" destOrd="0" presId="urn:microsoft.com/office/officeart/2008/layout/VerticalCurvedList"/>
    <dgm:cxn modelId="{5CACB168-B107-41CA-9668-233A61631B00}" type="presParOf" srcId="{6588E377-25F6-4965-A860-5FAD98CF423C}" destId="{F7F966F8-66B8-4A75-B0BB-3D998AC6C02B}" srcOrd="0" destOrd="0" presId="urn:microsoft.com/office/officeart/2008/layout/VerticalCurvedList"/>
    <dgm:cxn modelId="{F350437F-67E7-4186-B0CC-B9C4063BD3DC}" type="presParOf" srcId="{6588E377-25F6-4965-A860-5FAD98CF423C}" destId="{B1FD6592-4CA9-4452-8C14-7EE198E45831}" srcOrd="1" destOrd="0" presId="urn:microsoft.com/office/officeart/2008/layout/VerticalCurvedList"/>
    <dgm:cxn modelId="{057491D1-2B0A-4148-902B-29A1F5E1A867}" type="presParOf" srcId="{6588E377-25F6-4965-A860-5FAD98CF423C}" destId="{2CC3D1D6-D092-41CB-AC9D-84DBBCF8C015}" srcOrd="2" destOrd="0" presId="urn:microsoft.com/office/officeart/2008/layout/VerticalCurvedList"/>
    <dgm:cxn modelId="{FAE63731-947A-4450-87A4-556C3304A2B3}" type="presParOf" srcId="{6588E377-25F6-4965-A860-5FAD98CF423C}" destId="{BCBCEB8D-C939-4AE8-86AD-6F29F012D23E}" srcOrd="3" destOrd="0" presId="urn:microsoft.com/office/officeart/2008/layout/VerticalCurvedList"/>
    <dgm:cxn modelId="{94CECD67-291D-4D1A-BCE3-B5CBAA0FA68A}" type="presParOf" srcId="{8810675B-C0F1-4DEC-A970-A3E2CF102BBA}" destId="{E3E7858D-5F77-4041-816A-FA272EF27406}" srcOrd="1" destOrd="0" presId="urn:microsoft.com/office/officeart/2008/layout/VerticalCurvedList"/>
    <dgm:cxn modelId="{6A3513DC-5112-4038-B8BA-30D2608D640E}" type="presParOf" srcId="{8810675B-C0F1-4DEC-A970-A3E2CF102BBA}" destId="{3CC5F8E3-5DFC-450E-A55A-9048A7C9D43C}" srcOrd="2" destOrd="0" presId="urn:microsoft.com/office/officeart/2008/layout/VerticalCurvedList"/>
    <dgm:cxn modelId="{7D7E01F7-FDEC-4459-9AD1-1F326277C063}" type="presParOf" srcId="{3CC5F8E3-5DFC-450E-A55A-9048A7C9D43C}" destId="{DD165AAD-6DF5-4D92-8CE9-347E6A5EE5C7}" srcOrd="0" destOrd="0" presId="urn:microsoft.com/office/officeart/2008/layout/VerticalCurvedList"/>
    <dgm:cxn modelId="{0C572C65-3382-4625-B630-7DA06D98EAA9}" type="presParOf" srcId="{8810675B-C0F1-4DEC-A970-A3E2CF102BBA}" destId="{F3D03FD2-47D4-40ED-9211-CA2300F06775}" srcOrd="3" destOrd="0" presId="urn:microsoft.com/office/officeart/2008/layout/VerticalCurvedList"/>
    <dgm:cxn modelId="{A8A3A77E-6610-4197-9F6E-56EE75215DAE}" type="presParOf" srcId="{8810675B-C0F1-4DEC-A970-A3E2CF102BBA}" destId="{76614BA8-1956-461D-BB95-F8342E30B75B}" srcOrd="4" destOrd="0" presId="urn:microsoft.com/office/officeart/2008/layout/VerticalCurvedList"/>
    <dgm:cxn modelId="{C4FA7C9B-A1B7-42CB-9DCD-64C5FBAED5FF}" type="presParOf" srcId="{76614BA8-1956-461D-BB95-F8342E30B75B}" destId="{FE12028A-016C-4017-9750-3A729253D026}" srcOrd="0" destOrd="0" presId="urn:microsoft.com/office/officeart/2008/layout/VerticalCurvedList"/>
    <dgm:cxn modelId="{1E3AD6D9-65CD-4672-8207-60AF59D8D53C}" type="presParOf" srcId="{8810675B-C0F1-4DEC-A970-A3E2CF102BBA}" destId="{319F7218-D0A2-4D47-8032-044AE3A41C0A}" srcOrd="5" destOrd="0" presId="urn:microsoft.com/office/officeart/2008/layout/VerticalCurvedList"/>
    <dgm:cxn modelId="{93865CCA-B21D-4380-99E0-C88BC1472BF1}" type="presParOf" srcId="{8810675B-C0F1-4DEC-A970-A3E2CF102BBA}" destId="{9A2C9B04-AD8C-4E6E-982B-70E3C0783922}" srcOrd="6" destOrd="0" presId="urn:microsoft.com/office/officeart/2008/layout/VerticalCurvedList"/>
    <dgm:cxn modelId="{024B1A82-93FF-4324-9BCB-088F4F8448F2}" type="presParOf" srcId="{9A2C9B04-AD8C-4E6E-982B-70E3C0783922}" destId="{64B97E73-B6E9-48DD-9F74-619DF1F149EE}" srcOrd="0" destOrd="0" presId="urn:microsoft.com/office/officeart/2008/layout/VerticalCurvedList"/>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FFEDE186-AAD9-4263-8307-EAD52304D391}" type="doc">
      <dgm:prSet loTypeId="urn:microsoft.com/office/officeart/2005/8/layout/lProcess2" loCatId="relationship" qsTypeId="urn:microsoft.com/office/officeart/2005/8/quickstyle/simple5" qsCatId="simple" csTypeId="urn:microsoft.com/office/officeart/2005/8/colors/colorful1#1" csCatId="colorful" phldr="1"/>
      <dgm:spPr/>
      <dgm:t>
        <a:bodyPr/>
        <a:lstStyle/>
        <a:p>
          <a:endParaRPr lang="fr-FR"/>
        </a:p>
      </dgm:t>
    </dgm:pt>
    <dgm:pt modelId="{F45AF31C-EB4C-4053-8A3A-8D67AB350BED}">
      <dgm:prSet phldrT="[Texte]"/>
      <dgm:spPr/>
      <dgm:t>
        <a:bodyPr/>
        <a:lstStyle/>
        <a:p>
          <a:r>
            <a:rPr lang="fr-FR" dirty="0" smtClean="0"/>
            <a:t>Conclusion</a:t>
          </a:r>
          <a:endParaRPr lang="fr-FR" dirty="0"/>
        </a:p>
      </dgm:t>
    </dgm:pt>
    <dgm:pt modelId="{A7A9DCD8-9520-4C8F-95CB-6F593D555CA9}" type="parTrans" cxnId="{2526EAF4-B76E-450F-AB17-039ABAA61575}">
      <dgm:prSet/>
      <dgm:spPr/>
      <dgm:t>
        <a:bodyPr/>
        <a:lstStyle/>
        <a:p>
          <a:endParaRPr lang="fr-FR"/>
        </a:p>
      </dgm:t>
    </dgm:pt>
    <dgm:pt modelId="{9D3A22AA-81D5-41B8-A499-B22253F98007}" type="sibTrans" cxnId="{2526EAF4-B76E-450F-AB17-039ABAA61575}">
      <dgm:prSet/>
      <dgm:spPr/>
      <dgm:t>
        <a:bodyPr/>
        <a:lstStyle/>
        <a:p>
          <a:endParaRPr lang="fr-FR"/>
        </a:p>
      </dgm:t>
    </dgm:pt>
    <dgm:pt modelId="{5BFE3EE9-AE94-4B98-880E-4532250FB392}">
      <dgm:prSet phldrT="[Texte]"/>
      <dgm:spPr/>
      <dgm:t>
        <a:bodyPr/>
        <a:lstStyle/>
        <a:p>
          <a:r>
            <a:rPr lang="fr-FR" altLang="fr-FR" smtClean="0"/>
            <a:t>La Banque rend de nombreux services tant aux particuliers qu’aux entreprises:</a:t>
          </a:r>
          <a:endParaRPr lang="fr-FR" dirty="0"/>
        </a:p>
      </dgm:t>
    </dgm:pt>
    <dgm:pt modelId="{9027F89E-2C61-4D60-A454-17256937CA70}" type="parTrans" cxnId="{502FD6F2-13D2-4D71-AE26-3BE0A7CE46E3}">
      <dgm:prSet/>
      <dgm:spPr/>
      <dgm:t>
        <a:bodyPr/>
        <a:lstStyle/>
        <a:p>
          <a:endParaRPr lang="fr-FR"/>
        </a:p>
      </dgm:t>
    </dgm:pt>
    <dgm:pt modelId="{ED0300E7-2479-4FEF-A648-0F5A3322327C}" type="sibTrans" cxnId="{502FD6F2-13D2-4D71-AE26-3BE0A7CE46E3}">
      <dgm:prSet/>
      <dgm:spPr/>
      <dgm:t>
        <a:bodyPr/>
        <a:lstStyle/>
        <a:p>
          <a:endParaRPr lang="fr-FR"/>
        </a:p>
      </dgm:t>
    </dgm:pt>
    <dgm:pt modelId="{D3C326E1-B76C-4A70-9495-01D1482E926B}">
      <dgm:prSet/>
      <dgm:spPr/>
      <dgm:t>
        <a:bodyPr/>
        <a:lstStyle/>
        <a:p>
          <a:r>
            <a:rPr lang="fr-FR" altLang="fr-FR" dirty="0" smtClean="0"/>
            <a:t>Pour les uns comme pour les autres, elle rend plus sûre et plus commode la réalisation des différentes opérations de banque;</a:t>
          </a:r>
          <a:endParaRPr lang="fr-FR" altLang="fr-FR" dirty="0"/>
        </a:p>
      </dgm:t>
    </dgm:pt>
    <dgm:pt modelId="{3A1D8675-63F8-40BC-80E0-18B0E209D94B}" type="parTrans" cxnId="{66BFDAF4-E701-4360-AC8F-09ECA676E696}">
      <dgm:prSet/>
      <dgm:spPr/>
      <dgm:t>
        <a:bodyPr/>
        <a:lstStyle/>
        <a:p>
          <a:endParaRPr lang="fr-FR"/>
        </a:p>
      </dgm:t>
    </dgm:pt>
    <dgm:pt modelId="{8584D5D9-C529-4E30-ACB0-1579E7F9F174}" type="sibTrans" cxnId="{66BFDAF4-E701-4360-AC8F-09ECA676E696}">
      <dgm:prSet/>
      <dgm:spPr/>
      <dgm:t>
        <a:bodyPr/>
        <a:lstStyle/>
        <a:p>
          <a:endParaRPr lang="fr-FR"/>
        </a:p>
      </dgm:t>
    </dgm:pt>
    <dgm:pt modelId="{CF86971B-CDD4-4042-B53D-E4508D7669C1}">
      <dgm:prSet/>
      <dgm:spPr/>
      <dgm:t>
        <a:bodyPr/>
        <a:lstStyle/>
        <a:p>
          <a:r>
            <a:rPr lang="fr-FR" altLang="fr-FR" dirty="0" smtClean="0"/>
            <a:t>Elle aide les clients à satisfaire leurs besoins de financement à court et long terme;</a:t>
          </a:r>
          <a:endParaRPr lang="fr-FR" altLang="fr-FR" dirty="0"/>
        </a:p>
      </dgm:t>
    </dgm:pt>
    <dgm:pt modelId="{950DB230-24D2-435F-BC5E-C3BCAC38B6B6}" type="parTrans" cxnId="{46C79519-B484-45D7-846E-25A7D32A6B8C}">
      <dgm:prSet/>
      <dgm:spPr/>
      <dgm:t>
        <a:bodyPr/>
        <a:lstStyle/>
        <a:p>
          <a:endParaRPr lang="fr-FR"/>
        </a:p>
      </dgm:t>
    </dgm:pt>
    <dgm:pt modelId="{C72977FD-6A17-4E30-B591-626BADFABC1D}" type="sibTrans" cxnId="{46C79519-B484-45D7-846E-25A7D32A6B8C}">
      <dgm:prSet/>
      <dgm:spPr/>
      <dgm:t>
        <a:bodyPr/>
        <a:lstStyle/>
        <a:p>
          <a:endParaRPr lang="fr-FR"/>
        </a:p>
      </dgm:t>
    </dgm:pt>
    <dgm:pt modelId="{132106B8-00E6-4E57-B3F2-3F0D8B86A022}">
      <dgm:prSet/>
      <dgm:spPr/>
      <dgm:t>
        <a:bodyPr/>
        <a:lstStyle/>
        <a:p>
          <a:r>
            <a:rPr lang="fr-FR" altLang="fr-FR" dirty="0" smtClean="0"/>
            <a:t>Elle permet aux épargnants de trouver la formule de placement qui leur convient.</a:t>
          </a:r>
          <a:endParaRPr lang="fr-FR" altLang="fr-FR" dirty="0"/>
        </a:p>
      </dgm:t>
    </dgm:pt>
    <dgm:pt modelId="{89BCE077-8672-44D7-B88A-943D5E8A0B10}" type="parTrans" cxnId="{859FCE0F-94BC-4833-BD3D-5E89C6AEFA95}">
      <dgm:prSet/>
      <dgm:spPr/>
      <dgm:t>
        <a:bodyPr/>
        <a:lstStyle/>
        <a:p>
          <a:endParaRPr lang="fr-FR"/>
        </a:p>
      </dgm:t>
    </dgm:pt>
    <dgm:pt modelId="{2E77063A-C071-494D-9210-3EB9B4C7BF0D}" type="sibTrans" cxnId="{859FCE0F-94BC-4833-BD3D-5E89C6AEFA95}">
      <dgm:prSet/>
      <dgm:spPr/>
      <dgm:t>
        <a:bodyPr/>
        <a:lstStyle/>
        <a:p>
          <a:endParaRPr lang="fr-FR"/>
        </a:p>
      </dgm:t>
    </dgm:pt>
    <dgm:pt modelId="{937D112F-376C-4DD6-A7E0-5EADC7F560F9}" type="pres">
      <dgm:prSet presAssocID="{FFEDE186-AAD9-4263-8307-EAD52304D391}" presName="theList" presStyleCnt="0">
        <dgm:presLayoutVars>
          <dgm:dir/>
          <dgm:animLvl val="lvl"/>
          <dgm:resizeHandles val="exact"/>
        </dgm:presLayoutVars>
      </dgm:prSet>
      <dgm:spPr/>
      <dgm:t>
        <a:bodyPr/>
        <a:lstStyle/>
        <a:p>
          <a:endParaRPr lang="fr-FR"/>
        </a:p>
      </dgm:t>
    </dgm:pt>
    <dgm:pt modelId="{A98C677C-954C-4C18-9FCA-1F3FA99E86F0}" type="pres">
      <dgm:prSet presAssocID="{F45AF31C-EB4C-4053-8A3A-8D67AB350BED}" presName="compNode" presStyleCnt="0"/>
      <dgm:spPr/>
    </dgm:pt>
    <dgm:pt modelId="{02972FDA-65CE-44DC-8BBA-6A7E30853A98}" type="pres">
      <dgm:prSet presAssocID="{F45AF31C-EB4C-4053-8A3A-8D67AB350BED}" presName="aNode" presStyleLbl="bgShp" presStyleIdx="0" presStyleCnt="1"/>
      <dgm:spPr/>
      <dgm:t>
        <a:bodyPr/>
        <a:lstStyle/>
        <a:p>
          <a:endParaRPr lang="fr-FR"/>
        </a:p>
      </dgm:t>
    </dgm:pt>
    <dgm:pt modelId="{DC15BB1D-C8E9-4CE4-B11D-EF1FAC45DE96}" type="pres">
      <dgm:prSet presAssocID="{F45AF31C-EB4C-4053-8A3A-8D67AB350BED}" presName="textNode" presStyleLbl="bgShp" presStyleIdx="0" presStyleCnt="1"/>
      <dgm:spPr/>
      <dgm:t>
        <a:bodyPr/>
        <a:lstStyle/>
        <a:p>
          <a:endParaRPr lang="fr-FR"/>
        </a:p>
      </dgm:t>
    </dgm:pt>
    <dgm:pt modelId="{DAF6869B-9D6B-4C82-B340-F3092B5B931D}" type="pres">
      <dgm:prSet presAssocID="{F45AF31C-EB4C-4053-8A3A-8D67AB350BED}" presName="compChildNode" presStyleCnt="0"/>
      <dgm:spPr/>
    </dgm:pt>
    <dgm:pt modelId="{E288EB99-45F6-4051-816A-7B1FF0DC1728}" type="pres">
      <dgm:prSet presAssocID="{F45AF31C-EB4C-4053-8A3A-8D67AB350BED}" presName="theInnerList" presStyleCnt="0"/>
      <dgm:spPr/>
    </dgm:pt>
    <dgm:pt modelId="{054A1B00-257D-4A08-989A-68801E4204B3}" type="pres">
      <dgm:prSet presAssocID="{5BFE3EE9-AE94-4B98-880E-4532250FB392}" presName="childNode" presStyleLbl="node1" presStyleIdx="0" presStyleCnt="4">
        <dgm:presLayoutVars>
          <dgm:bulletEnabled val="1"/>
        </dgm:presLayoutVars>
      </dgm:prSet>
      <dgm:spPr/>
      <dgm:t>
        <a:bodyPr/>
        <a:lstStyle/>
        <a:p>
          <a:endParaRPr lang="fr-FR"/>
        </a:p>
      </dgm:t>
    </dgm:pt>
    <dgm:pt modelId="{2C563980-0BA2-4BA8-847A-0FBF33DF6B00}" type="pres">
      <dgm:prSet presAssocID="{5BFE3EE9-AE94-4B98-880E-4532250FB392}" presName="aSpace2" presStyleCnt="0"/>
      <dgm:spPr/>
    </dgm:pt>
    <dgm:pt modelId="{4ED15772-D4E8-443D-B0B7-8BDB475048B0}" type="pres">
      <dgm:prSet presAssocID="{D3C326E1-B76C-4A70-9495-01D1482E926B}" presName="childNode" presStyleLbl="node1" presStyleIdx="1" presStyleCnt="4">
        <dgm:presLayoutVars>
          <dgm:bulletEnabled val="1"/>
        </dgm:presLayoutVars>
      </dgm:prSet>
      <dgm:spPr/>
      <dgm:t>
        <a:bodyPr/>
        <a:lstStyle/>
        <a:p>
          <a:endParaRPr lang="fr-FR"/>
        </a:p>
      </dgm:t>
    </dgm:pt>
    <dgm:pt modelId="{12FD7F78-4530-4544-8D0F-442023627F73}" type="pres">
      <dgm:prSet presAssocID="{D3C326E1-B76C-4A70-9495-01D1482E926B}" presName="aSpace2" presStyleCnt="0"/>
      <dgm:spPr/>
    </dgm:pt>
    <dgm:pt modelId="{E7C1701D-81EB-429D-B9BC-4B6FD051A494}" type="pres">
      <dgm:prSet presAssocID="{CF86971B-CDD4-4042-B53D-E4508D7669C1}" presName="childNode" presStyleLbl="node1" presStyleIdx="2" presStyleCnt="4">
        <dgm:presLayoutVars>
          <dgm:bulletEnabled val="1"/>
        </dgm:presLayoutVars>
      </dgm:prSet>
      <dgm:spPr/>
      <dgm:t>
        <a:bodyPr/>
        <a:lstStyle/>
        <a:p>
          <a:endParaRPr lang="fr-FR"/>
        </a:p>
      </dgm:t>
    </dgm:pt>
    <dgm:pt modelId="{F6BFB469-7353-4D8C-959E-631603260F2B}" type="pres">
      <dgm:prSet presAssocID="{CF86971B-CDD4-4042-B53D-E4508D7669C1}" presName="aSpace2" presStyleCnt="0"/>
      <dgm:spPr/>
    </dgm:pt>
    <dgm:pt modelId="{1FEDA853-2439-4D24-81B5-A46002C546B9}" type="pres">
      <dgm:prSet presAssocID="{132106B8-00E6-4E57-B3F2-3F0D8B86A022}" presName="childNode" presStyleLbl="node1" presStyleIdx="3" presStyleCnt="4">
        <dgm:presLayoutVars>
          <dgm:bulletEnabled val="1"/>
        </dgm:presLayoutVars>
      </dgm:prSet>
      <dgm:spPr/>
      <dgm:t>
        <a:bodyPr/>
        <a:lstStyle/>
        <a:p>
          <a:endParaRPr lang="fr-FR"/>
        </a:p>
      </dgm:t>
    </dgm:pt>
  </dgm:ptLst>
  <dgm:cxnLst>
    <dgm:cxn modelId="{C41339FE-D2AE-4EF4-9FEF-9A353F8D10A8}" type="presOf" srcId="{D3C326E1-B76C-4A70-9495-01D1482E926B}" destId="{4ED15772-D4E8-443D-B0B7-8BDB475048B0}" srcOrd="0" destOrd="0" presId="urn:microsoft.com/office/officeart/2005/8/layout/lProcess2"/>
    <dgm:cxn modelId="{2526EAF4-B76E-450F-AB17-039ABAA61575}" srcId="{FFEDE186-AAD9-4263-8307-EAD52304D391}" destId="{F45AF31C-EB4C-4053-8A3A-8D67AB350BED}" srcOrd="0" destOrd="0" parTransId="{A7A9DCD8-9520-4C8F-95CB-6F593D555CA9}" sibTransId="{9D3A22AA-81D5-41B8-A499-B22253F98007}"/>
    <dgm:cxn modelId="{867B9B9D-488C-43CD-8B56-8D213070DD5C}" type="presOf" srcId="{132106B8-00E6-4E57-B3F2-3F0D8B86A022}" destId="{1FEDA853-2439-4D24-81B5-A46002C546B9}" srcOrd="0" destOrd="0" presId="urn:microsoft.com/office/officeart/2005/8/layout/lProcess2"/>
    <dgm:cxn modelId="{66BFDAF4-E701-4360-AC8F-09ECA676E696}" srcId="{F45AF31C-EB4C-4053-8A3A-8D67AB350BED}" destId="{D3C326E1-B76C-4A70-9495-01D1482E926B}" srcOrd="1" destOrd="0" parTransId="{3A1D8675-63F8-40BC-80E0-18B0E209D94B}" sibTransId="{8584D5D9-C529-4E30-ACB0-1579E7F9F174}"/>
    <dgm:cxn modelId="{46C79519-B484-45D7-846E-25A7D32A6B8C}" srcId="{F45AF31C-EB4C-4053-8A3A-8D67AB350BED}" destId="{CF86971B-CDD4-4042-B53D-E4508D7669C1}" srcOrd="2" destOrd="0" parTransId="{950DB230-24D2-435F-BC5E-C3BCAC38B6B6}" sibTransId="{C72977FD-6A17-4E30-B591-626BADFABC1D}"/>
    <dgm:cxn modelId="{47206104-2A1E-45C7-A344-B451710A300C}" type="presOf" srcId="{FFEDE186-AAD9-4263-8307-EAD52304D391}" destId="{937D112F-376C-4DD6-A7E0-5EADC7F560F9}" srcOrd="0" destOrd="0" presId="urn:microsoft.com/office/officeart/2005/8/layout/lProcess2"/>
    <dgm:cxn modelId="{502FD6F2-13D2-4D71-AE26-3BE0A7CE46E3}" srcId="{F45AF31C-EB4C-4053-8A3A-8D67AB350BED}" destId="{5BFE3EE9-AE94-4B98-880E-4532250FB392}" srcOrd="0" destOrd="0" parTransId="{9027F89E-2C61-4D60-A454-17256937CA70}" sibTransId="{ED0300E7-2479-4FEF-A648-0F5A3322327C}"/>
    <dgm:cxn modelId="{C1EE0469-16AF-4ECD-878A-D795476617C8}" type="presOf" srcId="{CF86971B-CDD4-4042-B53D-E4508D7669C1}" destId="{E7C1701D-81EB-429D-B9BC-4B6FD051A494}" srcOrd="0" destOrd="0" presId="urn:microsoft.com/office/officeart/2005/8/layout/lProcess2"/>
    <dgm:cxn modelId="{05EF24E0-A78B-40B4-ADEA-BAEA00DDB1CC}" type="presOf" srcId="{F45AF31C-EB4C-4053-8A3A-8D67AB350BED}" destId="{02972FDA-65CE-44DC-8BBA-6A7E30853A98}" srcOrd="0" destOrd="0" presId="urn:microsoft.com/office/officeart/2005/8/layout/lProcess2"/>
    <dgm:cxn modelId="{859FCE0F-94BC-4833-BD3D-5E89C6AEFA95}" srcId="{F45AF31C-EB4C-4053-8A3A-8D67AB350BED}" destId="{132106B8-00E6-4E57-B3F2-3F0D8B86A022}" srcOrd="3" destOrd="0" parTransId="{89BCE077-8672-44D7-B88A-943D5E8A0B10}" sibTransId="{2E77063A-C071-494D-9210-3EB9B4C7BF0D}"/>
    <dgm:cxn modelId="{27534879-3CE4-4A3B-96C6-64E784642552}" type="presOf" srcId="{F45AF31C-EB4C-4053-8A3A-8D67AB350BED}" destId="{DC15BB1D-C8E9-4CE4-B11D-EF1FAC45DE96}" srcOrd="1" destOrd="0" presId="urn:microsoft.com/office/officeart/2005/8/layout/lProcess2"/>
    <dgm:cxn modelId="{C45EE99A-37B7-45A6-A11F-C5A343243F4F}" type="presOf" srcId="{5BFE3EE9-AE94-4B98-880E-4532250FB392}" destId="{054A1B00-257D-4A08-989A-68801E4204B3}" srcOrd="0" destOrd="0" presId="urn:microsoft.com/office/officeart/2005/8/layout/lProcess2"/>
    <dgm:cxn modelId="{09ECEEF5-9F74-4E12-9250-3EE47C6C8308}" type="presParOf" srcId="{937D112F-376C-4DD6-A7E0-5EADC7F560F9}" destId="{A98C677C-954C-4C18-9FCA-1F3FA99E86F0}" srcOrd="0" destOrd="0" presId="urn:microsoft.com/office/officeart/2005/8/layout/lProcess2"/>
    <dgm:cxn modelId="{B56233D5-E354-48BB-87E7-140F6AD16A7F}" type="presParOf" srcId="{A98C677C-954C-4C18-9FCA-1F3FA99E86F0}" destId="{02972FDA-65CE-44DC-8BBA-6A7E30853A98}" srcOrd="0" destOrd="0" presId="urn:microsoft.com/office/officeart/2005/8/layout/lProcess2"/>
    <dgm:cxn modelId="{32EF5350-BA60-464E-BE26-735F6BBB9E17}" type="presParOf" srcId="{A98C677C-954C-4C18-9FCA-1F3FA99E86F0}" destId="{DC15BB1D-C8E9-4CE4-B11D-EF1FAC45DE96}" srcOrd="1" destOrd="0" presId="urn:microsoft.com/office/officeart/2005/8/layout/lProcess2"/>
    <dgm:cxn modelId="{3DF6DE8B-43F1-4DCD-A40D-98AADB153943}" type="presParOf" srcId="{A98C677C-954C-4C18-9FCA-1F3FA99E86F0}" destId="{DAF6869B-9D6B-4C82-B340-F3092B5B931D}" srcOrd="2" destOrd="0" presId="urn:microsoft.com/office/officeart/2005/8/layout/lProcess2"/>
    <dgm:cxn modelId="{6AD4F3B1-9E62-4A61-A890-E25F42471B69}" type="presParOf" srcId="{DAF6869B-9D6B-4C82-B340-F3092B5B931D}" destId="{E288EB99-45F6-4051-816A-7B1FF0DC1728}" srcOrd="0" destOrd="0" presId="urn:microsoft.com/office/officeart/2005/8/layout/lProcess2"/>
    <dgm:cxn modelId="{61E3AF81-6024-40E0-9D4E-837789674B8D}" type="presParOf" srcId="{E288EB99-45F6-4051-816A-7B1FF0DC1728}" destId="{054A1B00-257D-4A08-989A-68801E4204B3}" srcOrd="0" destOrd="0" presId="urn:microsoft.com/office/officeart/2005/8/layout/lProcess2"/>
    <dgm:cxn modelId="{3B522EBF-E2EC-4A29-9CD3-A4FBB24C5E67}" type="presParOf" srcId="{E288EB99-45F6-4051-816A-7B1FF0DC1728}" destId="{2C563980-0BA2-4BA8-847A-0FBF33DF6B00}" srcOrd="1" destOrd="0" presId="urn:microsoft.com/office/officeart/2005/8/layout/lProcess2"/>
    <dgm:cxn modelId="{DEC61ADE-A657-4278-B9CC-572C93E12DCB}" type="presParOf" srcId="{E288EB99-45F6-4051-816A-7B1FF0DC1728}" destId="{4ED15772-D4E8-443D-B0B7-8BDB475048B0}" srcOrd="2" destOrd="0" presId="urn:microsoft.com/office/officeart/2005/8/layout/lProcess2"/>
    <dgm:cxn modelId="{86B3C4A0-37E4-4E49-A677-1C6D477FAB6D}" type="presParOf" srcId="{E288EB99-45F6-4051-816A-7B1FF0DC1728}" destId="{12FD7F78-4530-4544-8D0F-442023627F73}" srcOrd="3" destOrd="0" presId="urn:microsoft.com/office/officeart/2005/8/layout/lProcess2"/>
    <dgm:cxn modelId="{86082F6D-3AB2-47CF-B145-59528A3F9C7C}" type="presParOf" srcId="{E288EB99-45F6-4051-816A-7B1FF0DC1728}" destId="{E7C1701D-81EB-429D-B9BC-4B6FD051A494}" srcOrd="4" destOrd="0" presId="urn:microsoft.com/office/officeart/2005/8/layout/lProcess2"/>
    <dgm:cxn modelId="{774E0B56-95AB-4577-B41C-41FAE24F2A86}" type="presParOf" srcId="{E288EB99-45F6-4051-816A-7B1FF0DC1728}" destId="{F6BFB469-7353-4D8C-959E-631603260F2B}" srcOrd="5" destOrd="0" presId="urn:microsoft.com/office/officeart/2005/8/layout/lProcess2"/>
    <dgm:cxn modelId="{DB172930-413C-47DB-BAD0-D83C0BF5E537}" type="presParOf" srcId="{E288EB99-45F6-4051-816A-7B1FF0DC1728}" destId="{1FEDA853-2439-4D24-81B5-A46002C546B9}" srcOrd="6" destOrd="0" presId="urn:microsoft.com/office/officeart/2005/8/layout/lProcess2"/>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5162FA0-7DB2-49E5-88CB-3FAA66447D40}" type="doc">
      <dgm:prSet loTypeId="urn:microsoft.com/office/officeart/2005/8/layout/list1" loCatId="list" qsTypeId="urn:microsoft.com/office/officeart/2005/8/quickstyle/simple1" qsCatId="simple" csTypeId="urn:microsoft.com/office/officeart/2005/8/colors/accent5_2" csCatId="accent5" phldr="1"/>
      <dgm:spPr/>
      <dgm:t>
        <a:bodyPr/>
        <a:lstStyle/>
        <a:p>
          <a:endParaRPr lang="fr-FR"/>
        </a:p>
      </dgm:t>
    </dgm:pt>
    <dgm:pt modelId="{0C3458FF-7BEA-42FC-BDB0-1A418CC5109C}">
      <dgm:prSet phldrT="[Texte]"/>
      <dgm:spPr/>
      <dgm:t>
        <a:bodyPr/>
        <a:lstStyle/>
        <a:p>
          <a:r>
            <a:rPr lang="fr-FR" b="1" smtClean="0"/>
            <a:t>les comptes de dépôt à vue:</a:t>
          </a:r>
          <a:endParaRPr lang="fr-FR"/>
        </a:p>
      </dgm:t>
    </dgm:pt>
    <dgm:pt modelId="{2F2BB641-B69B-44BE-B77F-A89D2024DD3C}" type="parTrans" cxnId="{F516F250-B255-4351-8FCD-DAE6B3930326}">
      <dgm:prSet/>
      <dgm:spPr/>
      <dgm:t>
        <a:bodyPr/>
        <a:lstStyle/>
        <a:p>
          <a:endParaRPr lang="fr-FR"/>
        </a:p>
      </dgm:t>
    </dgm:pt>
    <dgm:pt modelId="{9DF63E37-B827-4897-A78C-2310450CE672}" type="sibTrans" cxnId="{F516F250-B255-4351-8FCD-DAE6B3930326}">
      <dgm:prSet/>
      <dgm:spPr/>
      <dgm:t>
        <a:bodyPr/>
        <a:lstStyle/>
        <a:p>
          <a:endParaRPr lang="fr-FR"/>
        </a:p>
      </dgm:t>
    </dgm:pt>
    <dgm:pt modelId="{17EB11CC-898B-4629-BC79-49C362901EBE}">
      <dgm:prSet/>
      <dgm:spPr/>
      <dgm:t>
        <a:bodyPr/>
        <a:lstStyle/>
        <a:p>
          <a:r>
            <a:rPr lang="fr-FR" dirty="0" smtClean="0"/>
            <a:t>Ils sont réservés au particulier qui l’utilise pour ses besoins de la vie courante, il est nommé </a:t>
          </a:r>
          <a:endParaRPr lang="fr-FR" b="1" dirty="0"/>
        </a:p>
      </dgm:t>
    </dgm:pt>
    <dgm:pt modelId="{DCD95DA2-AFFA-4579-91DE-397F766F4431}" type="parTrans" cxnId="{C31F9713-798A-4A76-8B69-99997B464E40}">
      <dgm:prSet/>
      <dgm:spPr/>
      <dgm:t>
        <a:bodyPr/>
        <a:lstStyle/>
        <a:p>
          <a:endParaRPr lang="fr-FR"/>
        </a:p>
      </dgm:t>
    </dgm:pt>
    <dgm:pt modelId="{200243F8-1672-4C72-BDE7-8FAD356AF8C4}" type="sibTrans" cxnId="{C31F9713-798A-4A76-8B69-99997B464E40}">
      <dgm:prSet/>
      <dgm:spPr/>
      <dgm:t>
        <a:bodyPr/>
        <a:lstStyle/>
        <a:p>
          <a:endParaRPr lang="fr-FR"/>
        </a:p>
      </dgm:t>
    </dgm:pt>
    <dgm:pt modelId="{D91B670C-14CC-4A3E-9C6B-4D7D60B718B4}">
      <dgm:prSet/>
      <dgm:spPr/>
      <dgm:t>
        <a:bodyPr/>
        <a:lstStyle/>
        <a:p>
          <a:r>
            <a:rPr lang="fr-FR" b="1" dirty="0" smtClean="0"/>
            <a:t>compte individuel :</a:t>
          </a:r>
          <a:endParaRPr lang="fr-FR" dirty="0"/>
        </a:p>
      </dgm:t>
    </dgm:pt>
    <dgm:pt modelId="{971FC007-9E4A-44FD-B64D-B71D7A20037A}" type="parTrans" cxnId="{AA1240D8-7982-4201-8B62-9F07903263E4}">
      <dgm:prSet/>
      <dgm:spPr/>
      <dgm:t>
        <a:bodyPr/>
        <a:lstStyle/>
        <a:p>
          <a:endParaRPr lang="fr-FR"/>
        </a:p>
      </dgm:t>
    </dgm:pt>
    <dgm:pt modelId="{41AF4C34-A5E3-4E4E-B13D-31F8E16FD108}" type="sibTrans" cxnId="{AA1240D8-7982-4201-8B62-9F07903263E4}">
      <dgm:prSet/>
      <dgm:spPr/>
      <dgm:t>
        <a:bodyPr/>
        <a:lstStyle/>
        <a:p>
          <a:endParaRPr lang="fr-FR"/>
        </a:p>
      </dgm:t>
    </dgm:pt>
    <dgm:pt modelId="{7AE18D5D-E9FF-4D50-B412-AFF9DFED171A}">
      <dgm:prSet/>
      <dgm:spPr/>
      <dgm:t>
        <a:bodyPr/>
        <a:lstStyle/>
        <a:p>
          <a:r>
            <a:rPr lang="fr-FR" dirty="0" smtClean="0"/>
            <a:t>s’il est  ouvert à un seul titulaire et fonctionne sous sa seule signature ou celle d’un éventuel mandataire,</a:t>
          </a:r>
          <a:endParaRPr lang="fr-FR" dirty="0"/>
        </a:p>
      </dgm:t>
    </dgm:pt>
    <dgm:pt modelId="{B9171EE5-D259-4B08-A495-E385EBDD4EC4}" type="parTrans" cxnId="{42A4A469-2AA6-4764-A5A0-60ABA2CF202A}">
      <dgm:prSet/>
      <dgm:spPr/>
      <dgm:t>
        <a:bodyPr/>
        <a:lstStyle/>
        <a:p>
          <a:endParaRPr lang="fr-FR"/>
        </a:p>
      </dgm:t>
    </dgm:pt>
    <dgm:pt modelId="{014B9DED-4712-4014-8D42-00A3A24803BE}" type="sibTrans" cxnId="{42A4A469-2AA6-4764-A5A0-60ABA2CF202A}">
      <dgm:prSet/>
      <dgm:spPr/>
      <dgm:t>
        <a:bodyPr/>
        <a:lstStyle/>
        <a:p>
          <a:endParaRPr lang="fr-FR"/>
        </a:p>
      </dgm:t>
    </dgm:pt>
    <dgm:pt modelId="{C042DDD8-8ECC-4DC8-A483-F5DC80B05D21}">
      <dgm:prSet/>
      <dgm:spPr/>
      <dgm:t>
        <a:bodyPr/>
        <a:lstStyle/>
        <a:p>
          <a:r>
            <a:rPr lang="fr-FR" b="1" dirty="0" smtClean="0"/>
            <a:t>Compte collectif:</a:t>
          </a:r>
          <a:endParaRPr lang="fr-FR" dirty="0"/>
        </a:p>
      </dgm:t>
    </dgm:pt>
    <dgm:pt modelId="{955FD1FB-3358-4B94-9BFD-B113ECE7F19E}" type="parTrans" cxnId="{D8667E0A-9BFB-413F-B93F-E5697C7FD028}">
      <dgm:prSet/>
      <dgm:spPr/>
      <dgm:t>
        <a:bodyPr/>
        <a:lstStyle/>
        <a:p>
          <a:endParaRPr lang="fr-FR"/>
        </a:p>
      </dgm:t>
    </dgm:pt>
    <dgm:pt modelId="{B9EF6E16-F8F9-45EC-9E95-4C6F2BB0DECC}" type="sibTrans" cxnId="{D8667E0A-9BFB-413F-B93F-E5697C7FD028}">
      <dgm:prSet/>
      <dgm:spPr/>
      <dgm:t>
        <a:bodyPr/>
        <a:lstStyle/>
        <a:p>
          <a:endParaRPr lang="fr-FR"/>
        </a:p>
      </dgm:t>
    </dgm:pt>
    <dgm:pt modelId="{FD53677E-DBFB-41BB-9BED-5121D1C2F4AA}">
      <dgm:prSet/>
      <dgm:spPr/>
      <dgm:t>
        <a:bodyPr/>
        <a:lstStyle/>
        <a:p>
          <a:r>
            <a:rPr lang="fr-FR" dirty="0" smtClean="0"/>
            <a:t>S’il est ouvert au nom de plusieurs </a:t>
          </a:r>
          <a:r>
            <a:rPr lang="fr-FR" dirty="0" err="1" smtClean="0"/>
            <a:t>co</a:t>
          </a:r>
          <a:r>
            <a:rPr lang="fr-FR" dirty="0" smtClean="0"/>
            <a:t>-titulaires et qui se divise en compte joint et compte indivis selon le niveau de la solidarité existant entre les </a:t>
          </a:r>
          <a:r>
            <a:rPr lang="fr-FR" dirty="0" err="1" smtClean="0"/>
            <a:t>co</a:t>
          </a:r>
          <a:r>
            <a:rPr lang="fr-FR" dirty="0" smtClean="0"/>
            <a:t>-titulaires.</a:t>
          </a:r>
          <a:endParaRPr lang="fr-FR" dirty="0"/>
        </a:p>
      </dgm:t>
    </dgm:pt>
    <dgm:pt modelId="{22BD265F-C093-4CF9-9AE7-B8FEDEFC6181}" type="parTrans" cxnId="{175AE4FC-5FAE-4818-92F9-6827E6F974E6}">
      <dgm:prSet/>
      <dgm:spPr/>
      <dgm:t>
        <a:bodyPr/>
        <a:lstStyle/>
        <a:p>
          <a:endParaRPr lang="fr-FR"/>
        </a:p>
      </dgm:t>
    </dgm:pt>
    <dgm:pt modelId="{98460BE1-3D7C-418D-97EC-BF35E1345770}" type="sibTrans" cxnId="{175AE4FC-5FAE-4818-92F9-6827E6F974E6}">
      <dgm:prSet/>
      <dgm:spPr/>
      <dgm:t>
        <a:bodyPr/>
        <a:lstStyle/>
        <a:p>
          <a:endParaRPr lang="fr-FR"/>
        </a:p>
      </dgm:t>
    </dgm:pt>
    <dgm:pt modelId="{BEB213EF-5FB4-48C5-A0F9-CDFB27406F3C}" type="pres">
      <dgm:prSet presAssocID="{B5162FA0-7DB2-49E5-88CB-3FAA66447D40}" presName="linear" presStyleCnt="0">
        <dgm:presLayoutVars>
          <dgm:dir/>
          <dgm:animLvl val="lvl"/>
          <dgm:resizeHandles val="exact"/>
        </dgm:presLayoutVars>
      </dgm:prSet>
      <dgm:spPr/>
      <dgm:t>
        <a:bodyPr/>
        <a:lstStyle/>
        <a:p>
          <a:endParaRPr lang="fr-FR"/>
        </a:p>
      </dgm:t>
    </dgm:pt>
    <dgm:pt modelId="{6FDDE15E-ED50-42D4-B481-8F03A9C73543}" type="pres">
      <dgm:prSet presAssocID="{0C3458FF-7BEA-42FC-BDB0-1A418CC5109C}" presName="parentLin" presStyleCnt="0"/>
      <dgm:spPr/>
    </dgm:pt>
    <dgm:pt modelId="{CE3F1F6E-23F7-487C-858E-6BB67989035D}" type="pres">
      <dgm:prSet presAssocID="{0C3458FF-7BEA-42FC-BDB0-1A418CC5109C}" presName="parentLeftMargin" presStyleLbl="node1" presStyleIdx="0" presStyleCnt="3"/>
      <dgm:spPr/>
      <dgm:t>
        <a:bodyPr/>
        <a:lstStyle/>
        <a:p>
          <a:endParaRPr lang="fr-FR"/>
        </a:p>
      </dgm:t>
    </dgm:pt>
    <dgm:pt modelId="{6BC82FA6-B77E-4660-AA59-D2738CB28ECC}" type="pres">
      <dgm:prSet presAssocID="{0C3458FF-7BEA-42FC-BDB0-1A418CC5109C}" presName="parentText" presStyleLbl="node1" presStyleIdx="0" presStyleCnt="3">
        <dgm:presLayoutVars>
          <dgm:chMax val="0"/>
          <dgm:bulletEnabled val="1"/>
        </dgm:presLayoutVars>
      </dgm:prSet>
      <dgm:spPr/>
      <dgm:t>
        <a:bodyPr/>
        <a:lstStyle/>
        <a:p>
          <a:endParaRPr lang="fr-FR"/>
        </a:p>
      </dgm:t>
    </dgm:pt>
    <dgm:pt modelId="{8653235F-E95C-4C04-B1B4-8B0FDF676002}" type="pres">
      <dgm:prSet presAssocID="{0C3458FF-7BEA-42FC-BDB0-1A418CC5109C}" presName="negativeSpace" presStyleCnt="0"/>
      <dgm:spPr/>
    </dgm:pt>
    <dgm:pt modelId="{24687EDE-3B5E-4004-9A11-A7B26EA04672}" type="pres">
      <dgm:prSet presAssocID="{0C3458FF-7BEA-42FC-BDB0-1A418CC5109C}" presName="childText" presStyleLbl="conFgAcc1" presStyleIdx="0" presStyleCnt="3">
        <dgm:presLayoutVars>
          <dgm:bulletEnabled val="1"/>
        </dgm:presLayoutVars>
      </dgm:prSet>
      <dgm:spPr/>
      <dgm:t>
        <a:bodyPr/>
        <a:lstStyle/>
        <a:p>
          <a:endParaRPr lang="fr-FR"/>
        </a:p>
      </dgm:t>
    </dgm:pt>
    <dgm:pt modelId="{9AB3140B-B7DE-4B95-A332-1CE634099C10}" type="pres">
      <dgm:prSet presAssocID="{9DF63E37-B827-4897-A78C-2310450CE672}" presName="spaceBetweenRectangles" presStyleCnt="0"/>
      <dgm:spPr/>
    </dgm:pt>
    <dgm:pt modelId="{AA3EAE85-6649-4572-9F92-8A9C8857AD36}" type="pres">
      <dgm:prSet presAssocID="{D91B670C-14CC-4A3E-9C6B-4D7D60B718B4}" presName="parentLin" presStyleCnt="0"/>
      <dgm:spPr/>
    </dgm:pt>
    <dgm:pt modelId="{F5EAD334-608F-4889-A7D0-9E947FBF9131}" type="pres">
      <dgm:prSet presAssocID="{D91B670C-14CC-4A3E-9C6B-4D7D60B718B4}" presName="parentLeftMargin" presStyleLbl="node1" presStyleIdx="0" presStyleCnt="3"/>
      <dgm:spPr/>
      <dgm:t>
        <a:bodyPr/>
        <a:lstStyle/>
        <a:p>
          <a:endParaRPr lang="fr-FR"/>
        </a:p>
      </dgm:t>
    </dgm:pt>
    <dgm:pt modelId="{C5AD0EED-0D2D-4830-9825-BAD98FEA3841}" type="pres">
      <dgm:prSet presAssocID="{D91B670C-14CC-4A3E-9C6B-4D7D60B718B4}" presName="parentText" presStyleLbl="node1" presStyleIdx="1" presStyleCnt="3">
        <dgm:presLayoutVars>
          <dgm:chMax val="0"/>
          <dgm:bulletEnabled val="1"/>
        </dgm:presLayoutVars>
      </dgm:prSet>
      <dgm:spPr/>
      <dgm:t>
        <a:bodyPr/>
        <a:lstStyle/>
        <a:p>
          <a:endParaRPr lang="fr-FR"/>
        </a:p>
      </dgm:t>
    </dgm:pt>
    <dgm:pt modelId="{2C01EE9E-BF4B-484C-B5B3-4F30713002E7}" type="pres">
      <dgm:prSet presAssocID="{D91B670C-14CC-4A3E-9C6B-4D7D60B718B4}" presName="negativeSpace" presStyleCnt="0"/>
      <dgm:spPr/>
    </dgm:pt>
    <dgm:pt modelId="{E7B487B1-85E3-4B7D-B2A5-65C0D50EDEF9}" type="pres">
      <dgm:prSet presAssocID="{D91B670C-14CC-4A3E-9C6B-4D7D60B718B4}" presName="childText" presStyleLbl="conFgAcc1" presStyleIdx="1" presStyleCnt="3">
        <dgm:presLayoutVars>
          <dgm:bulletEnabled val="1"/>
        </dgm:presLayoutVars>
      </dgm:prSet>
      <dgm:spPr/>
      <dgm:t>
        <a:bodyPr/>
        <a:lstStyle/>
        <a:p>
          <a:endParaRPr lang="fr-FR"/>
        </a:p>
      </dgm:t>
    </dgm:pt>
    <dgm:pt modelId="{9A2714F1-5FDE-4415-B5D1-BBF25532AF6F}" type="pres">
      <dgm:prSet presAssocID="{41AF4C34-A5E3-4E4E-B13D-31F8E16FD108}" presName="spaceBetweenRectangles" presStyleCnt="0"/>
      <dgm:spPr/>
    </dgm:pt>
    <dgm:pt modelId="{01A9F0D1-8FF7-4852-8386-95DE6E31F025}" type="pres">
      <dgm:prSet presAssocID="{C042DDD8-8ECC-4DC8-A483-F5DC80B05D21}" presName="parentLin" presStyleCnt="0"/>
      <dgm:spPr/>
    </dgm:pt>
    <dgm:pt modelId="{84C1CE53-C7BD-4920-A33F-AD860613FD92}" type="pres">
      <dgm:prSet presAssocID="{C042DDD8-8ECC-4DC8-A483-F5DC80B05D21}" presName="parentLeftMargin" presStyleLbl="node1" presStyleIdx="1" presStyleCnt="3"/>
      <dgm:spPr/>
      <dgm:t>
        <a:bodyPr/>
        <a:lstStyle/>
        <a:p>
          <a:endParaRPr lang="fr-FR"/>
        </a:p>
      </dgm:t>
    </dgm:pt>
    <dgm:pt modelId="{F5107A21-189E-40F8-95BE-85A336E2161A}" type="pres">
      <dgm:prSet presAssocID="{C042DDD8-8ECC-4DC8-A483-F5DC80B05D21}" presName="parentText" presStyleLbl="node1" presStyleIdx="2" presStyleCnt="3">
        <dgm:presLayoutVars>
          <dgm:chMax val="0"/>
          <dgm:bulletEnabled val="1"/>
        </dgm:presLayoutVars>
      </dgm:prSet>
      <dgm:spPr/>
      <dgm:t>
        <a:bodyPr/>
        <a:lstStyle/>
        <a:p>
          <a:endParaRPr lang="fr-FR"/>
        </a:p>
      </dgm:t>
    </dgm:pt>
    <dgm:pt modelId="{8A29D55B-9D7B-4836-8D14-F4C5BA3D06C8}" type="pres">
      <dgm:prSet presAssocID="{C042DDD8-8ECC-4DC8-A483-F5DC80B05D21}" presName="negativeSpace" presStyleCnt="0"/>
      <dgm:spPr/>
    </dgm:pt>
    <dgm:pt modelId="{23EFB2E9-222A-4CFA-904D-6E66BF94F755}" type="pres">
      <dgm:prSet presAssocID="{C042DDD8-8ECC-4DC8-A483-F5DC80B05D21}" presName="childText" presStyleLbl="conFgAcc1" presStyleIdx="2" presStyleCnt="3">
        <dgm:presLayoutVars>
          <dgm:bulletEnabled val="1"/>
        </dgm:presLayoutVars>
      </dgm:prSet>
      <dgm:spPr/>
      <dgm:t>
        <a:bodyPr/>
        <a:lstStyle/>
        <a:p>
          <a:endParaRPr lang="fr-FR"/>
        </a:p>
      </dgm:t>
    </dgm:pt>
  </dgm:ptLst>
  <dgm:cxnLst>
    <dgm:cxn modelId="{C31F9713-798A-4A76-8B69-99997B464E40}" srcId="{0C3458FF-7BEA-42FC-BDB0-1A418CC5109C}" destId="{17EB11CC-898B-4629-BC79-49C362901EBE}" srcOrd="0" destOrd="0" parTransId="{DCD95DA2-AFFA-4579-91DE-397F766F4431}" sibTransId="{200243F8-1672-4C72-BDE7-8FAD356AF8C4}"/>
    <dgm:cxn modelId="{D8667E0A-9BFB-413F-B93F-E5697C7FD028}" srcId="{B5162FA0-7DB2-49E5-88CB-3FAA66447D40}" destId="{C042DDD8-8ECC-4DC8-A483-F5DC80B05D21}" srcOrd="2" destOrd="0" parTransId="{955FD1FB-3358-4B94-9BFD-B113ECE7F19E}" sibTransId="{B9EF6E16-F8F9-45EC-9E95-4C6F2BB0DECC}"/>
    <dgm:cxn modelId="{AA1240D8-7982-4201-8B62-9F07903263E4}" srcId="{B5162FA0-7DB2-49E5-88CB-3FAA66447D40}" destId="{D91B670C-14CC-4A3E-9C6B-4D7D60B718B4}" srcOrd="1" destOrd="0" parTransId="{971FC007-9E4A-44FD-B64D-B71D7A20037A}" sibTransId="{41AF4C34-A5E3-4E4E-B13D-31F8E16FD108}"/>
    <dgm:cxn modelId="{175AE4FC-5FAE-4818-92F9-6827E6F974E6}" srcId="{C042DDD8-8ECC-4DC8-A483-F5DC80B05D21}" destId="{FD53677E-DBFB-41BB-9BED-5121D1C2F4AA}" srcOrd="0" destOrd="0" parTransId="{22BD265F-C093-4CF9-9AE7-B8FEDEFC6181}" sibTransId="{98460BE1-3D7C-418D-97EC-BF35E1345770}"/>
    <dgm:cxn modelId="{5A3539F4-8E96-47D2-9137-E21907954FAF}" type="presOf" srcId="{D91B670C-14CC-4A3E-9C6B-4D7D60B718B4}" destId="{F5EAD334-608F-4889-A7D0-9E947FBF9131}" srcOrd="0" destOrd="0" presId="urn:microsoft.com/office/officeart/2005/8/layout/list1"/>
    <dgm:cxn modelId="{F516F250-B255-4351-8FCD-DAE6B3930326}" srcId="{B5162FA0-7DB2-49E5-88CB-3FAA66447D40}" destId="{0C3458FF-7BEA-42FC-BDB0-1A418CC5109C}" srcOrd="0" destOrd="0" parTransId="{2F2BB641-B69B-44BE-B77F-A89D2024DD3C}" sibTransId="{9DF63E37-B827-4897-A78C-2310450CE672}"/>
    <dgm:cxn modelId="{015790BA-0A6B-401A-966D-F467B09E6C41}" type="presOf" srcId="{0C3458FF-7BEA-42FC-BDB0-1A418CC5109C}" destId="{CE3F1F6E-23F7-487C-858E-6BB67989035D}" srcOrd="0" destOrd="0" presId="urn:microsoft.com/office/officeart/2005/8/layout/list1"/>
    <dgm:cxn modelId="{EF9B6D0F-7F9C-4A57-8ABD-2AA4E9D2F980}" type="presOf" srcId="{D91B670C-14CC-4A3E-9C6B-4D7D60B718B4}" destId="{C5AD0EED-0D2D-4830-9825-BAD98FEA3841}" srcOrd="1" destOrd="0" presId="urn:microsoft.com/office/officeart/2005/8/layout/list1"/>
    <dgm:cxn modelId="{42A4A469-2AA6-4764-A5A0-60ABA2CF202A}" srcId="{D91B670C-14CC-4A3E-9C6B-4D7D60B718B4}" destId="{7AE18D5D-E9FF-4D50-B412-AFF9DFED171A}" srcOrd="0" destOrd="0" parTransId="{B9171EE5-D259-4B08-A495-E385EBDD4EC4}" sibTransId="{014B9DED-4712-4014-8D42-00A3A24803BE}"/>
    <dgm:cxn modelId="{D6B2ECD4-C380-47D8-9A2D-5013AA5C2CF2}" type="presOf" srcId="{7AE18D5D-E9FF-4D50-B412-AFF9DFED171A}" destId="{E7B487B1-85E3-4B7D-B2A5-65C0D50EDEF9}" srcOrd="0" destOrd="0" presId="urn:microsoft.com/office/officeart/2005/8/layout/list1"/>
    <dgm:cxn modelId="{7FD1AFB5-FC83-48A7-B336-99B5FB32C9E3}" type="presOf" srcId="{B5162FA0-7DB2-49E5-88CB-3FAA66447D40}" destId="{BEB213EF-5FB4-48C5-A0F9-CDFB27406F3C}" srcOrd="0" destOrd="0" presId="urn:microsoft.com/office/officeart/2005/8/layout/list1"/>
    <dgm:cxn modelId="{58E976A5-DBB9-43AB-ABA7-82BFCA05A565}" type="presOf" srcId="{C042DDD8-8ECC-4DC8-A483-F5DC80B05D21}" destId="{F5107A21-189E-40F8-95BE-85A336E2161A}" srcOrd="1" destOrd="0" presId="urn:microsoft.com/office/officeart/2005/8/layout/list1"/>
    <dgm:cxn modelId="{5C364553-830F-4F55-BA35-3F6C4F85DCFA}" type="presOf" srcId="{17EB11CC-898B-4629-BC79-49C362901EBE}" destId="{24687EDE-3B5E-4004-9A11-A7B26EA04672}" srcOrd="0" destOrd="0" presId="urn:microsoft.com/office/officeart/2005/8/layout/list1"/>
    <dgm:cxn modelId="{61CB1606-5851-49E3-AF19-E63E01D3703F}" type="presOf" srcId="{C042DDD8-8ECC-4DC8-A483-F5DC80B05D21}" destId="{84C1CE53-C7BD-4920-A33F-AD860613FD92}" srcOrd="0" destOrd="0" presId="urn:microsoft.com/office/officeart/2005/8/layout/list1"/>
    <dgm:cxn modelId="{4A1569F9-51E6-4FB1-9CCF-79C8DAC7116B}" type="presOf" srcId="{0C3458FF-7BEA-42FC-BDB0-1A418CC5109C}" destId="{6BC82FA6-B77E-4660-AA59-D2738CB28ECC}" srcOrd="1" destOrd="0" presId="urn:microsoft.com/office/officeart/2005/8/layout/list1"/>
    <dgm:cxn modelId="{BFCEFDD9-893E-46E4-83C2-095FB1D7A11B}" type="presOf" srcId="{FD53677E-DBFB-41BB-9BED-5121D1C2F4AA}" destId="{23EFB2E9-222A-4CFA-904D-6E66BF94F755}" srcOrd="0" destOrd="0" presId="urn:microsoft.com/office/officeart/2005/8/layout/list1"/>
    <dgm:cxn modelId="{35E17715-FA71-45F5-A0A2-B040D52F6327}" type="presParOf" srcId="{BEB213EF-5FB4-48C5-A0F9-CDFB27406F3C}" destId="{6FDDE15E-ED50-42D4-B481-8F03A9C73543}" srcOrd="0" destOrd="0" presId="urn:microsoft.com/office/officeart/2005/8/layout/list1"/>
    <dgm:cxn modelId="{A2CBFA00-AC7A-4419-B175-1777258BCDAE}" type="presParOf" srcId="{6FDDE15E-ED50-42D4-B481-8F03A9C73543}" destId="{CE3F1F6E-23F7-487C-858E-6BB67989035D}" srcOrd="0" destOrd="0" presId="urn:microsoft.com/office/officeart/2005/8/layout/list1"/>
    <dgm:cxn modelId="{D32960E1-2C5F-4DDB-9492-FB265458F698}" type="presParOf" srcId="{6FDDE15E-ED50-42D4-B481-8F03A9C73543}" destId="{6BC82FA6-B77E-4660-AA59-D2738CB28ECC}" srcOrd="1" destOrd="0" presId="urn:microsoft.com/office/officeart/2005/8/layout/list1"/>
    <dgm:cxn modelId="{32CA6383-3991-4A96-B247-C54A07EBCFED}" type="presParOf" srcId="{BEB213EF-5FB4-48C5-A0F9-CDFB27406F3C}" destId="{8653235F-E95C-4C04-B1B4-8B0FDF676002}" srcOrd="1" destOrd="0" presId="urn:microsoft.com/office/officeart/2005/8/layout/list1"/>
    <dgm:cxn modelId="{031AA83B-1738-4975-AA48-1C4BDC5ED9B5}" type="presParOf" srcId="{BEB213EF-5FB4-48C5-A0F9-CDFB27406F3C}" destId="{24687EDE-3B5E-4004-9A11-A7B26EA04672}" srcOrd="2" destOrd="0" presId="urn:microsoft.com/office/officeart/2005/8/layout/list1"/>
    <dgm:cxn modelId="{A527AF3E-4053-4F73-B3C9-3D8079191FD4}" type="presParOf" srcId="{BEB213EF-5FB4-48C5-A0F9-CDFB27406F3C}" destId="{9AB3140B-B7DE-4B95-A332-1CE634099C10}" srcOrd="3" destOrd="0" presId="urn:microsoft.com/office/officeart/2005/8/layout/list1"/>
    <dgm:cxn modelId="{BB74113B-0D53-4269-8D9E-E9C616CBC003}" type="presParOf" srcId="{BEB213EF-5FB4-48C5-A0F9-CDFB27406F3C}" destId="{AA3EAE85-6649-4572-9F92-8A9C8857AD36}" srcOrd="4" destOrd="0" presId="urn:microsoft.com/office/officeart/2005/8/layout/list1"/>
    <dgm:cxn modelId="{8F8E5A02-1FFD-420F-9FCB-F319C315B135}" type="presParOf" srcId="{AA3EAE85-6649-4572-9F92-8A9C8857AD36}" destId="{F5EAD334-608F-4889-A7D0-9E947FBF9131}" srcOrd="0" destOrd="0" presId="urn:microsoft.com/office/officeart/2005/8/layout/list1"/>
    <dgm:cxn modelId="{304E86B9-4181-4163-89C6-C251BAE301D6}" type="presParOf" srcId="{AA3EAE85-6649-4572-9F92-8A9C8857AD36}" destId="{C5AD0EED-0D2D-4830-9825-BAD98FEA3841}" srcOrd="1" destOrd="0" presId="urn:microsoft.com/office/officeart/2005/8/layout/list1"/>
    <dgm:cxn modelId="{2A829B4E-EF0A-494E-83AE-C880ADAC2746}" type="presParOf" srcId="{BEB213EF-5FB4-48C5-A0F9-CDFB27406F3C}" destId="{2C01EE9E-BF4B-484C-B5B3-4F30713002E7}" srcOrd="5" destOrd="0" presId="urn:microsoft.com/office/officeart/2005/8/layout/list1"/>
    <dgm:cxn modelId="{3054E0AC-AFD5-4EE9-8316-C13106EE3BE1}" type="presParOf" srcId="{BEB213EF-5FB4-48C5-A0F9-CDFB27406F3C}" destId="{E7B487B1-85E3-4B7D-B2A5-65C0D50EDEF9}" srcOrd="6" destOrd="0" presId="urn:microsoft.com/office/officeart/2005/8/layout/list1"/>
    <dgm:cxn modelId="{B218AD77-3E29-4304-B5F7-AFA806891071}" type="presParOf" srcId="{BEB213EF-5FB4-48C5-A0F9-CDFB27406F3C}" destId="{9A2714F1-5FDE-4415-B5D1-BBF25532AF6F}" srcOrd="7" destOrd="0" presId="urn:microsoft.com/office/officeart/2005/8/layout/list1"/>
    <dgm:cxn modelId="{E3584E84-6CA1-4C58-97EF-FE95C5AE7329}" type="presParOf" srcId="{BEB213EF-5FB4-48C5-A0F9-CDFB27406F3C}" destId="{01A9F0D1-8FF7-4852-8386-95DE6E31F025}" srcOrd="8" destOrd="0" presId="urn:microsoft.com/office/officeart/2005/8/layout/list1"/>
    <dgm:cxn modelId="{F7740884-AAC0-4827-A716-1F38C4CCC957}" type="presParOf" srcId="{01A9F0D1-8FF7-4852-8386-95DE6E31F025}" destId="{84C1CE53-C7BD-4920-A33F-AD860613FD92}" srcOrd="0" destOrd="0" presId="urn:microsoft.com/office/officeart/2005/8/layout/list1"/>
    <dgm:cxn modelId="{2D80D17C-2472-44C9-A2A8-8363DE340694}" type="presParOf" srcId="{01A9F0D1-8FF7-4852-8386-95DE6E31F025}" destId="{F5107A21-189E-40F8-95BE-85A336E2161A}" srcOrd="1" destOrd="0" presId="urn:microsoft.com/office/officeart/2005/8/layout/list1"/>
    <dgm:cxn modelId="{FD33C6AE-112D-4044-A43E-65DA0B9D348A}" type="presParOf" srcId="{BEB213EF-5FB4-48C5-A0F9-CDFB27406F3C}" destId="{8A29D55B-9D7B-4836-8D14-F4C5BA3D06C8}" srcOrd="9" destOrd="0" presId="urn:microsoft.com/office/officeart/2005/8/layout/list1"/>
    <dgm:cxn modelId="{A305206B-2E88-4788-A72E-E5F311E0ED59}" type="presParOf" srcId="{BEB213EF-5FB4-48C5-A0F9-CDFB27406F3C}" destId="{23EFB2E9-222A-4CFA-904D-6E66BF94F755}" srcOrd="10" destOrd="0" presId="urn:microsoft.com/office/officeart/2005/8/layout/list1"/>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5162FA0-7DB2-49E5-88CB-3FAA66447D40}" type="doc">
      <dgm:prSet loTypeId="urn:microsoft.com/office/officeart/2005/8/layout/list1" loCatId="list" qsTypeId="urn:microsoft.com/office/officeart/2005/8/quickstyle/simple1" qsCatId="simple" csTypeId="urn:microsoft.com/office/officeart/2005/8/colors/accent5_2" csCatId="accent5" phldr="1"/>
      <dgm:spPr/>
      <dgm:t>
        <a:bodyPr/>
        <a:lstStyle/>
        <a:p>
          <a:endParaRPr lang="fr-FR"/>
        </a:p>
      </dgm:t>
    </dgm:pt>
    <dgm:pt modelId="{0C3458FF-7BEA-42FC-BDB0-1A418CC5109C}">
      <dgm:prSet phldrT="[Texte]"/>
      <dgm:spPr/>
      <dgm:t>
        <a:bodyPr/>
        <a:lstStyle/>
        <a:p>
          <a:r>
            <a:rPr lang="fr-FR" b="1" dirty="0" smtClean="0"/>
            <a:t>Le compte joint:</a:t>
          </a:r>
          <a:endParaRPr lang="fr-FR" dirty="0"/>
        </a:p>
      </dgm:t>
    </dgm:pt>
    <dgm:pt modelId="{2F2BB641-B69B-44BE-B77F-A89D2024DD3C}" type="parTrans" cxnId="{F516F250-B255-4351-8FCD-DAE6B3930326}">
      <dgm:prSet/>
      <dgm:spPr/>
      <dgm:t>
        <a:bodyPr/>
        <a:lstStyle/>
        <a:p>
          <a:endParaRPr lang="fr-FR"/>
        </a:p>
      </dgm:t>
    </dgm:pt>
    <dgm:pt modelId="{9DF63E37-B827-4897-A78C-2310450CE672}" type="sibTrans" cxnId="{F516F250-B255-4351-8FCD-DAE6B3930326}">
      <dgm:prSet/>
      <dgm:spPr/>
      <dgm:t>
        <a:bodyPr/>
        <a:lstStyle/>
        <a:p>
          <a:endParaRPr lang="fr-FR"/>
        </a:p>
      </dgm:t>
    </dgm:pt>
    <dgm:pt modelId="{1625CE13-07D5-44E7-A173-2B424B16B022}">
      <dgm:prSet/>
      <dgm:spPr/>
      <dgm:t>
        <a:bodyPr/>
        <a:lstStyle/>
        <a:p>
          <a:r>
            <a:rPr lang="fr-FR" dirty="0" smtClean="0"/>
            <a:t>C’est un compte pour lequel est stipulé la solidarité active et passive entre les </a:t>
          </a:r>
          <a:r>
            <a:rPr lang="fr-FR" dirty="0" err="1" smtClean="0"/>
            <a:t>co</a:t>
          </a:r>
          <a:r>
            <a:rPr lang="fr-FR" dirty="0" smtClean="0"/>
            <a:t>-titulaires.</a:t>
          </a:r>
          <a:endParaRPr lang="fr-FR" dirty="0"/>
        </a:p>
      </dgm:t>
    </dgm:pt>
    <dgm:pt modelId="{6D93E5DD-C879-4750-A8A7-DBDF884E8099}" type="parTrans" cxnId="{39C57993-B43D-4F9F-974F-7B894D62E2B0}">
      <dgm:prSet/>
      <dgm:spPr/>
      <dgm:t>
        <a:bodyPr/>
        <a:lstStyle/>
        <a:p>
          <a:endParaRPr lang="fr-FR"/>
        </a:p>
      </dgm:t>
    </dgm:pt>
    <dgm:pt modelId="{78F5309C-3308-47AE-8F13-C8F7083D25CB}" type="sibTrans" cxnId="{39C57993-B43D-4F9F-974F-7B894D62E2B0}">
      <dgm:prSet/>
      <dgm:spPr/>
      <dgm:t>
        <a:bodyPr/>
        <a:lstStyle/>
        <a:p>
          <a:endParaRPr lang="fr-FR"/>
        </a:p>
      </dgm:t>
    </dgm:pt>
    <dgm:pt modelId="{7C349333-7C6B-4247-BFB3-EA593AAA8F79}">
      <dgm:prSet/>
      <dgm:spPr/>
      <dgm:t>
        <a:bodyPr/>
        <a:lstStyle/>
        <a:p>
          <a:r>
            <a:rPr lang="fr-FR" dirty="0" smtClean="0"/>
            <a:t>Chaque </a:t>
          </a:r>
          <a:r>
            <a:rPr lang="fr-FR" dirty="0" err="1" smtClean="0"/>
            <a:t>co</a:t>
          </a:r>
          <a:r>
            <a:rPr lang="fr-FR" dirty="0" smtClean="0"/>
            <a:t>-titulaire peut faire fonctionner le compte sous sa seule signature et disposer de l’intégralité de l’actif du compte</a:t>
          </a:r>
          <a:endParaRPr lang="fr-FR" dirty="0"/>
        </a:p>
      </dgm:t>
    </dgm:pt>
    <dgm:pt modelId="{7138A09A-BDB2-432D-9FAD-BDC391F369CF}" type="parTrans" cxnId="{BFED54DC-ED7A-4570-AD58-46098772EB15}">
      <dgm:prSet/>
      <dgm:spPr/>
      <dgm:t>
        <a:bodyPr/>
        <a:lstStyle/>
        <a:p>
          <a:endParaRPr lang="fr-FR"/>
        </a:p>
      </dgm:t>
    </dgm:pt>
    <dgm:pt modelId="{077F672A-73BC-45DB-B7DA-B2F468F7A507}" type="sibTrans" cxnId="{BFED54DC-ED7A-4570-AD58-46098772EB15}">
      <dgm:prSet/>
      <dgm:spPr/>
      <dgm:t>
        <a:bodyPr/>
        <a:lstStyle/>
        <a:p>
          <a:endParaRPr lang="fr-FR"/>
        </a:p>
      </dgm:t>
    </dgm:pt>
    <dgm:pt modelId="{D177EA51-DA62-479F-B2EF-CCFE6837BF6B}">
      <dgm:prSet/>
      <dgm:spPr/>
      <dgm:t>
        <a:bodyPr/>
        <a:lstStyle/>
        <a:p>
          <a:r>
            <a:rPr lang="fr-FR" dirty="0" smtClean="0"/>
            <a:t>En contrepartie, chaque </a:t>
          </a:r>
          <a:r>
            <a:rPr lang="fr-FR" dirty="0" err="1" smtClean="0"/>
            <a:t>co</a:t>
          </a:r>
          <a:r>
            <a:rPr lang="fr-FR" dirty="0" smtClean="0"/>
            <a:t>-titulaire est responsable de l’intégralité  d’un éventuel solde débiteur;</a:t>
          </a:r>
          <a:endParaRPr lang="fr-FR" dirty="0"/>
        </a:p>
      </dgm:t>
    </dgm:pt>
    <dgm:pt modelId="{F50AAB2B-FB63-4869-9259-A967623C5BF0}" type="parTrans" cxnId="{0AF20B06-1234-407E-A5C2-63A58E819A64}">
      <dgm:prSet/>
      <dgm:spPr/>
      <dgm:t>
        <a:bodyPr/>
        <a:lstStyle/>
        <a:p>
          <a:endParaRPr lang="fr-FR"/>
        </a:p>
      </dgm:t>
    </dgm:pt>
    <dgm:pt modelId="{AFF6797F-9052-4D59-B4D3-EC7D63940B4A}" type="sibTrans" cxnId="{0AF20B06-1234-407E-A5C2-63A58E819A64}">
      <dgm:prSet/>
      <dgm:spPr/>
      <dgm:t>
        <a:bodyPr/>
        <a:lstStyle/>
        <a:p>
          <a:endParaRPr lang="fr-FR"/>
        </a:p>
      </dgm:t>
    </dgm:pt>
    <dgm:pt modelId="{A79C3182-A4EB-441D-B364-0386DB8F98DB}">
      <dgm:prSet/>
      <dgm:spPr/>
      <dgm:t>
        <a:bodyPr/>
        <a:lstStyle/>
        <a:p>
          <a:r>
            <a:rPr lang="fr-FR" dirty="0" smtClean="0"/>
            <a:t>En cas de chèque impayé les </a:t>
          </a:r>
          <a:r>
            <a:rPr lang="fr-FR" dirty="0" err="1" smtClean="0"/>
            <a:t>co</a:t>
          </a:r>
          <a:r>
            <a:rPr lang="fr-FR" dirty="0" smtClean="0"/>
            <a:t>-titulaires sont tous interdits bancaires;</a:t>
          </a:r>
          <a:endParaRPr lang="fr-FR" dirty="0"/>
        </a:p>
      </dgm:t>
    </dgm:pt>
    <dgm:pt modelId="{5F1D6475-46B5-4CDC-BE6E-007526696320}" type="parTrans" cxnId="{A0A8E99C-EA4E-476E-B5E8-A5F84A91E0AB}">
      <dgm:prSet/>
      <dgm:spPr/>
      <dgm:t>
        <a:bodyPr/>
        <a:lstStyle/>
        <a:p>
          <a:endParaRPr lang="fr-FR"/>
        </a:p>
      </dgm:t>
    </dgm:pt>
    <dgm:pt modelId="{C7460B26-951C-4407-B6DC-EAE8E2560FAA}" type="sibTrans" cxnId="{A0A8E99C-EA4E-476E-B5E8-A5F84A91E0AB}">
      <dgm:prSet/>
      <dgm:spPr/>
      <dgm:t>
        <a:bodyPr/>
        <a:lstStyle/>
        <a:p>
          <a:endParaRPr lang="fr-FR"/>
        </a:p>
      </dgm:t>
    </dgm:pt>
    <dgm:pt modelId="{4EDDBC5C-C6F0-475A-946A-736ED8D7DC55}">
      <dgm:prSet/>
      <dgm:spPr/>
      <dgm:t>
        <a:bodyPr/>
        <a:lstStyle/>
        <a:p>
          <a:r>
            <a:rPr lang="fr-FR" dirty="0" smtClean="0"/>
            <a:t>Exemple de compte joint « Monsieur ou Madame »</a:t>
          </a:r>
          <a:endParaRPr lang="fr-FR" dirty="0"/>
        </a:p>
      </dgm:t>
    </dgm:pt>
    <dgm:pt modelId="{A43B1349-4A5D-4900-8269-12ED9AF0C4D5}" type="parTrans" cxnId="{7107A04B-3274-4C41-A67F-42F859A00BDE}">
      <dgm:prSet/>
      <dgm:spPr/>
      <dgm:t>
        <a:bodyPr/>
        <a:lstStyle/>
        <a:p>
          <a:endParaRPr lang="fr-FR"/>
        </a:p>
      </dgm:t>
    </dgm:pt>
    <dgm:pt modelId="{56D40593-19A3-43E4-88C9-FCA04B76512C}" type="sibTrans" cxnId="{7107A04B-3274-4C41-A67F-42F859A00BDE}">
      <dgm:prSet/>
      <dgm:spPr/>
      <dgm:t>
        <a:bodyPr/>
        <a:lstStyle/>
        <a:p>
          <a:endParaRPr lang="fr-FR"/>
        </a:p>
      </dgm:t>
    </dgm:pt>
    <dgm:pt modelId="{8F8EAB2B-4B4D-44AC-803F-FF48DC9585FC}">
      <dgm:prSet/>
      <dgm:spPr/>
      <dgm:t>
        <a:bodyPr/>
        <a:lstStyle/>
        <a:p>
          <a:r>
            <a:rPr lang="fr-FR" b="1" dirty="0" smtClean="0"/>
            <a:t>Le compte indivis:</a:t>
          </a:r>
          <a:endParaRPr lang="fr-FR" b="1" dirty="0"/>
        </a:p>
      </dgm:t>
    </dgm:pt>
    <dgm:pt modelId="{323BA845-9E87-4026-8CB5-BDFAA4008984}" type="parTrans" cxnId="{E7D69488-5812-4F84-9958-F390F614BB1D}">
      <dgm:prSet/>
      <dgm:spPr/>
      <dgm:t>
        <a:bodyPr/>
        <a:lstStyle/>
        <a:p>
          <a:endParaRPr lang="fr-FR"/>
        </a:p>
      </dgm:t>
    </dgm:pt>
    <dgm:pt modelId="{BC6C7A18-3045-4AAA-B5B4-5DCEE1AE459B}" type="sibTrans" cxnId="{E7D69488-5812-4F84-9958-F390F614BB1D}">
      <dgm:prSet/>
      <dgm:spPr/>
      <dgm:t>
        <a:bodyPr/>
        <a:lstStyle/>
        <a:p>
          <a:endParaRPr lang="fr-FR"/>
        </a:p>
      </dgm:t>
    </dgm:pt>
    <dgm:pt modelId="{3F0E38F6-2CFD-41CA-8F49-58389E667CB8}">
      <dgm:prSet/>
      <dgm:spPr/>
      <dgm:t>
        <a:bodyPr/>
        <a:lstStyle/>
        <a:p>
          <a:r>
            <a:rPr lang="fr-FR" dirty="0" smtClean="0"/>
            <a:t>le compte indivis est celui sur lequel il n’existe pas de solidarité active entre les </a:t>
          </a:r>
          <a:r>
            <a:rPr lang="fr-FR" dirty="0" err="1" smtClean="0"/>
            <a:t>co</a:t>
          </a:r>
          <a:r>
            <a:rPr lang="fr-FR" dirty="0" smtClean="0"/>
            <a:t>-titulaires, </a:t>
          </a:r>
          <a:endParaRPr lang="fr-FR" dirty="0"/>
        </a:p>
      </dgm:t>
    </dgm:pt>
    <dgm:pt modelId="{44B06284-5A1B-491E-8373-B5409519309C}" type="parTrans" cxnId="{2B0B1DD7-AE55-4581-AD35-037E8591B6FB}">
      <dgm:prSet/>
      <dgm:spPr/>
      <dgm:t>
        <a:bodyPr/>
        <a:lstStyle/>
        <a:p>
          <a:endParaRPr lang="fr-FR"/>
        </a:p>
      </dgm:t>
    </dgm:pt>
    <dgm:pt modelId="{1CF7BE61-08A6-470F-ABBE-34673EDD9FE2}" type="sibTrans" cxnId="{2B0B1DD7-AE55-4581-AD35-037E8591B6FB}">
      <dgm:prSet/>
      <dgm:spPr/>
      <dgm:t>
        <a:bodyPr/>
        <a:lstStyle/>
        <a:p>
          <a:endParaRPr lang="fr-FR"/>
        </a:p>
      </dgm:t>
    </dgm:pt>
    <dgm:pt modelId="{AEE9318C-FE0D-4F21-8B52-9A03AE80D9C7}">
      <dgm:prSet/>
      <dgm:spPr/>
      <dgm:t>
        <a:bodyPr/>
        <a:lstStyle/>
        <a:p>
          <a:r>
            <a:rPr lang="fr-FR" dirty="0" smtClean="0"/>
            <a:t>Toutes les opérations  nécessitent la signature conjointe de l’ ensemble des </a:t>
          </a:r>
          <a:r>
            <a:rPr lang="fr-FR" dirty="0" err="1" smtClean="0"/>
            <a:t>co</a:t>
          </a:r>
          <a:r>
            <a:rPr lang="fr-FR" dirty="0" smtClean="0"/>
            <a:t>-titulaires.</a:t>
          </a:r>
          <a:endParaRPr lang="fr-FR" dirty="0"/>
        </a:p>
      </dgm:t>
    </dgm:pt>
    <dgm:pt modelId="{A23C7F68-BA90-48D5-AED1-5934FD29BE3B}" type="parTrans" cxnId="{9DC30DB2-53D3-4B2C-B068-D3ADB9505A06}">
      <dgm:prSet/>
      <dgm:spPr/>
      <dgm:t>
        <a:bodyPr/>
        <a:lstStyle/>
        <a:p>
          <a:endParaRPr lang="fr-FR"/>
        </a:p>
      </dgm:t>
    </dgm:pt>
    <dgm:pt modelId="{0A39FF48-AB46-4031-B544-98DC0E867B1E}" type="sibTrans" cxnId="{9DC30DB2-53D3-4B2C-B068-D3ADB9505A06}">
      <dgm:prSet/>
      <dgm:spPr/>
      <dgm:t>
        <a:bodyPr/>
        <a:lstStyle/>
        <a:p>
          <a:endParaRPr lang="fr-FR"/>
        </a:p>
      </dgm:t>
    </dgm:pt>
    <dgm:pt modelId="{3B32B4C7-453F-4CC1-92D6-99DC9BF429A1}">
      <dgm:prSet/>
      <dgm:spPr/>
      <dgm:t>
        <a:bodyPr/>
        <a:lstStyle/>
        <a:p>
          <a:r>
            <a:rPr lang="fr-FR" dirty="0" smtClean="0"/>
            <a:t>La convention de compte indivis prévoit en général la solidarité passive entre les </a:t>
          </a:r>
          <a:r>
            <a:rPr lang="fr-FR" dirty="0" err="1" smtClean="0"/>
            <a:t>co-tituaires</a:t>
          </a:r>
          <a:r>
            <a:rPr lang="fr-FR" dirty="0" smtClean="0"/>
            <a:t> et donc chaque </a:t>
          </a:r>
          <a:r>
            <a:rPr lang="fr-FR" dirty="0" err="1" smtClean="0"/>
            <a:t>co</a:t>
          </a:r>
          <a:r>
            <a:rPr lang="fr-FR" dirty="0" smtClean="0"/>
            <a:t>-titulaire est responsable de l’intégralité d’un éventuel solde débiteur; et en cas de chèque impayé ils sont tous interdits bancaires, ce compte est utilisé dans les successions et il est libelle   </a:t>
          </a:r>
          <a:r>
            <a:rPr lang="fr-FR" b="1" dirty="0" smtClean="0"/>
            <a:t>« Monsieur et ,,,, »</a:t>
          </a:r>
          <a:endParaRPr lang="fr-FR" b="1" dirty="0"/>
        </a:p>
      </dgm:t>
    </dgm:pt>
    <dgm:pt modelId="{D8B9177F-89CE-4CFF-9154-EC4A24B9046E}" type="parTrans" cxnId="{28D3BD7A-9159-481E-9267-02613DD4860A}">
      <dgm:prSet/>
      <dgm:spPr/>
      <dgm:t>
        <a:bodyPr/>
        <a:lstStyle/>
        <a:p>
          <a:endParaRPr lang="fr-FR"/>
        </a:p>
      </dgm:t>
    </dgm:pt>
    <dgm:pt modelId="{831E0B83-F058-4EE2-B489-EF3944B06C9F}" type="sibTrans" cxnId="{28D3BD7A-9159-481E-9267-02613DD4860A}">
      <dgm:prSet/>
      <dgm:spPr/>
      <dgm:t>
        <a:bodyPr/>
        <a:lstStyle/>
        <a:p>
          <a:endParaRPr lang="fr-FR"/>
        </a:p>
      </dgm:t>
    </dgm:pt>
    <dgm:pt modelId="{BEB213EF-5FB4-48C5-A0F9-CDFB27406F3C}" type="pres">
      <dgm:prSet presAssocID="{B5162FA0-7DB2-49E5-88CB-3FAA66447D40}" presName="linear" presStyleCnt="0">
        <dgm:presLayoutVars>
          <dgm:dir/>
          <dgm:animLvl val="lvl"/>
          <dgm:resizeHandles val="exact"/>
        </dgm:presLayoutVars>
      </dgm:prSet>
      <dgm:spPr/>
      <dgm:t>
        <a:bodyPr/>
        <a:lstStyle/>
        <a:p>
          <a:endParaRPr lang="fr-FR"/>
        </a:p>
      </dgm:t>
    </dgm:pt>
    <dgm:pt modelId="{6FDDE15E-ED50-42D4-B481-8F03A9C73543}" type="pres">
      <dgm:prSet presAssocID="{0C3458FF-7BEA-42FC-BDB0-1A418CC5109C}" presName="parentLin" presStyleCnt="0"/>
      <dgm:spPr/>
    </dgm:pt>
    <dgm:pt modelId="{CE3F1F6E-23F7-487C-858E-6BB67989035D}" type="pres">
      <dgm:prSet presAssocID="{0C3458FF-7BEA-42FC-BDB0-1A418CC5109C}" presName="parentLeftMargin" presStyleLbl="node1" presStyleIdx="0" presStyleCnt="2"/>
      <dgm:spPr/>
      <dgm:t>
        <a:bodyPr/>
        <a:lstStyle/>
        <a:p>
          <a:endParaRPr lang="fr-FR"/>
        </a:p>
      </dgm:t>
    </dgm:pt>
    <dgm:pt modelId="{6BC82FA6-B77E-4660-AA59-D2738CB28ECC}" type="pres">
      <dgm:prSet presAssocID="{0C3458FF-7BEA-42FC-BDB0-1A418CC5109C}" presName="parentText" presStyleLbl="node1" presStyleIdx="0" presStyleCnt="2">
        <dgm:presLayoutVars>
          <dgm:chMax val="0"/>
          <dgm:bulletEnabled val="1"/>
        </dgm:presLayoutVars>
      </dgm:prSet>
      <dgm:spPr/>
      <dgm:t>
        <a:bodyPr/>
        <a:lstStyle/>
        <a:p>
          <a:endParaRPr lang="fr-FR"/>
        </a:p>
      </dgm:t>
    </dgm:pt>
    <dgm:pt modelId="{8653235F-E95C-4C04-B1B4-8B0FDF676002}" type="pres">
      <dgm:prSet presAssocID="{0C3458FF-7BEA-42FC-BDB0-1A418CC5109C}" presName="negativeSpace" presStyleCnt="0"/>
      <dgm:spPr/>
    </dgm:pt>
    <dgm:pt modelId="{24687EDE-3B5E-4004-9A11-A7B26EA04672}" type="pres">
      <dgm:prSet presAssocID="{0C3458FF-7BEA-42FC-BDB0-1A418CC5109C}" presName="childText" presStyleLbl="conFgAcc1" presStyleIdx="0" presStyleCnt="2">
        <dgm:presLayoutVars>
          <dgm:bulletEnabled val="1"/>
        </dgm:presLayoutVars>
      </dgm:prSet>
      <dgm:spPr/>
      <dgm:t>
        <a:bodyPr/>
        <a:lstStyle/>
        <a:p>
          <a:endParaRPr lang="fr-FR"/>
        </a:p>
      </dgm:t>
    </dgm:pt>
    <dgm:pt modelId="{9AB3140B-B7DE-4B95-A332-1CE634099C10}" type="pres">
      <dgm:prSet presAssocID="{9DF63E37-B827-4897-A78C-2310450CE672}" presName="spaceBetweenRectangles" presStyleCnt="0"/>
      <dgm:spPr/>
    </dgm:pt>
    <dgm:pt modelId="{FE1E29A3-45D0-48BB-8A8A-B2A2AA72309F}" type="pres">
      <dgm:prSet presAssocID="{8F8EAB2B-4B4D-44AC-803F-FF48DC9585FC}" presName="parentLin" presStyleCnt="0"/>
      <dgm:spPr/>
    </dgm:pt>
    <dgm:pt modelId="{88759D2B-CC19-4DA4-878B-B2E4E7973038}" type="pres">
      <dgm:prSet presAssocID="{8F8EAB2B-4B4D-44AC-803F-FF48DC9585FC}" presName="parentLeftMargin" presStyleLbl="node1" presStyleIdx="0" presStyleCnt="2"/>
      <dgm:spPr/>
      <dgm:t>
        <a:bodyPr/>
        <a:lstStyle/>
        <a:p>
          <a:endParaRPr lang="fr-FR"/>
        </a:p>
      </dgm:t>
    </dgm:pt>
    <dgm:pt modelId="{FF1D30E0-C300-4B10-BA85-F871A29F8488}" type="pres">
      <dgm:prSet presAssocID="{8F8EAB2B-4B4D-44AC-803F-FF48DC9585FC}" presName="parentText" presStyleLbl="node1" presStyleIdx="1" presStyleCnt="2">
        <dgm:presLayoutVars>
          <dgm:chMax val="0"/>
          <dgm:bulletEnabled val="1"/>
        </dgm:presLayoutVars>
      </dgm:prSet>
      <dgm:spPr/>
      <dgm:t>
        <a:bodyPr/>
        <a:lstStyle/>
        <a:p>
          <a:endParaRPr lang="fr-FR"/>
        </a:p>
      </dgm:t>
    </dgm:pt>
    <dgm:pt modelId="{4455CA34-A615-4529-BF50-D4114169E73A}" type="pres">
      <dgm:prSet presAssocID="{8F8EAB2B-4B4D-44AC-803F-FF48DC9585FC}" presName="negativeSpace" presStyleCnt="0"/>
      <dgm:spPr/>
    </dgm:pt>
    <dgm:pt modelId="{8B2A71FE-30B0-4154-903E-18DFF9F1517F}" type="pres">
      <dgm:prSet presAssocID="{8F8EAB2B-4B4D-44AC-803F-FF48DC9585FC}" presName="childText" presStyleLbl="conFgAcc1" presStyleIdx="1" presStyleCnt="2">
        <dgm:presLayoutVars>
          <dgm:bulletEnabled val="1"/>
        </dgm:presLayoutVars>
      </dgm:prSet>
      <dgm:spPr/>
      <dgm:t>
        <a:bodyPr/>
        <a:lstStyle/>
        <a:p>
          <a:endParaRPr lang="fr-FR"/>
        </a:p>
      </dgm:t>
    </dgm:pt>
  </dgm:ptLst>
  <dgm:cxnLst>
    <dgm:cxn modelId="{7107A04B-3274-4C41-A67F-42F859A00BDE}" srcId="{0C3458FF-7BEA-42FC-BDB0-1A418CC5109C}" destId="{4EDDBC5C-C6F0-475A-946A-736ED8D7DC55}" srcOrd="4" destOrd="0" parTransId="{A43B1349-4A5D-4900-8269-12ED9AF0C4D5}" sibTransId="{56D40593-19A3-43E4-88C9-FCA04B76512C}"/>
    <dgm:cxn modelId="{F516F250-B255-4351-8FCD-DAE6B3930326}" srcId="{B5162FA0-7DB2-49E5-88CB-3FAA66447D40}" destId="{0C3458FF-7BEA-42FC-BDB0-1A418CC5109C}" srcOrd="0" destOrd="0" parTransId="{2F2BB641-B69B-44BE-B77F-A89D2024DD3C}" sibTransId="{9DF63E37-B827-4897-A78C-2310450CE672}"/>
    <dgm:cxn modelId="{28D3BD7A-9159-481E-9267-02613DD4860A}" srcId="{8F8EAB2B-4B4D-44AC-803F-FF48DC9585FC}" destId="{3B32B4C7-453F-4CC1-92D6-99DC9BF429A1}" srcOrd="2" destOrd="0" parTransId="{D8B9177F-89CE-4CFF-9154-EC4A24B9046E}" sibTransId="{831E0B83-F058-4EE2-B489-EF3944B06C9F}"/>
    <dgm:cxn modelId="{9DC30DB2-53D3-4B2C-B068-D3ADB9505A06}" srcId="{8F8EAB2B-4B4D-44AC-803F-FF48DC9585FC}" destId="{AEE9318C-FE0D-4F21-8B52-9A03AE80D9C7}" srcOrd="1" destOrd="0" parTransId="{A23C7F68-BA90-48D5-AED1-5934FD29BE3B}" sibTransId="{0A39FF48-AB46-4031-B544-98DC0E867B1E}"/>
    <dgm:cxn modelId="{BFED54DC-ED7A-4570-AD58-46098772EB15}" srcId="{0C3458FF-7BEA-42FC-BDB0-1A418CC5109C}" destId="{7C349333-7C6B-4247-BFB3-EA593AAA8F79}" srcOrd="1" destOrd="0" parTransId="{7138A09A-BDB2-432D-9FAD-BDC391F369CF}" sibTransId="{077F672A-73BC-45DB-B7DA-B2F468F7A507}"/>
    <dgm:cxn modelId="{D0FCBE38-6C1C-4CA9-A027-E9200A17DE33}" type="presOf" srcId="{3B32B4C7-453F-4CC1-92D6-99DC9BF429A1}" destId="{8B2A71FE-30B0-4154-903E-18DFF9F1517F}" srcOrd="0" destOrd="2" presId="urn:microsoft.com/office/officeart/2005/8/layout/list1"/>
    <dgm:cxn modelId="{E7D69488-5812-4F84-9958-F390F614BB1D}" srcId="{B5162FA0-7DB2-49E5-88CB-3FAA66447D40}" destId="{8F8EAB2B-4B4D-44AC-803F-FF48DC9585FC}" srcOrd="1" destOrd="0" parTransId="{323BA845-9E87-4026-8CB5-BDFAA4008984}" sibTransId="{BC6C7A18-3045-4AAA-B5B4-5DCEE1AE459B}"/>
    <dgm:cxn modelId="{FC8E40D6-0BD0-41A5-B270-DD5510279E56}" type="presOf" srcId="{D177EA51-DA62-479F-B2EF-CCFE6837BF6B}" destId="{24687EDE-3B5E-4004-9A11-A7B26EA04672}" srcOrd="0" destOrd="2" presId="urn:microsoft.com/office/officeart/2005/8/layout/list1"/>
    <dgm:cxn modelId="{7406B420-0EA9-415D-ACC6-CC8A457F3661}" type="presOf" srcId="{B5162FA0-7DB2-49E5-88CB-3FAA66447D40}" destId="{BEB213EF-5FB4-48C5-A0F9-CDFB27406F3C}" srcOrd="0" destOrd="0" presId="urn:microsoft.com/office/officeart/2005/8/layout/list1"/>
    <dgm:cxn modelId="{70F36A63-2011-47FA-B18D-942884DD65AF}" type="presOf" srcId="{0C3458FF-7BEA-42FC-BDB0-1A418CC5109C}" destId="{6BC82FA6-B77E-4660-AA59-D2738CB28ECC}" srcOrd="1" destOrd="0" presId="urn:microsoft.com/office/officeart/2005/8/layout/list1"/>
    <dgm:cxn modelId="{7D690E3A-4885-4301-B213-677A1824D0B7}" type="presOf" srcId="{A79C3182-A4EB-441D-B364-0386DB8F98DB}" destId="{24687EDE-3B5E-4004-9A11-A7B26EA04672}" srcOrd="0" destOrd="3" presId="urn:microsoft.com/office/officeart/2005/8/layout/list1"/>
    <dgm:cxn modelId="{0935E9FA-CA7C-436B-B962-A823AFCC38C7}" type="presOf" srcId="{AEE9318C-FE0D-4F21-8B52-9A03AE80D9C7}" destId="{8B2A71FE-30B0-4154-903E-18DFF9F1517F}" srcOrd="0" destOrd="1" presId="urn:microsoft.com/office/officeart/2005/8/layout/list1"/>
    <dgm:cxn modelId="{FCCCAA0F-7A59-47C2-A63A-5EAE8BC7BA06}" type="presOf" srcId="{0C3458FF-7BEA-42FC-BDB0-1A418CC5109C}" destId="{CE3F1F6E-23F7-487C-858E-6BB67989035D}" srcOrd="0" destOrd="0" presId="urn:microsoft.com/office/officeart/2005/8/layout/list1"/>
    <dgm:cxn modelId="{EDD7B56F-5531-4ED6-AC24-9EA0C7FF6D14}" type="presOf" srcId="{7C349333-7C6B-4247-BFB3-EA593AAA8F79}" destId="{24687EDE-3B5E-4004-9A11-A7B26EA04672}" srcOrd="0" destOrd="1" presId="urn:microsoft.com/office/officeart/2005/8/layout/list1"/>
    <dgm:cxn modelId="{A339B433-35B7-4B6F-878A-129218DE8E5E}" type="presOf" srcId="{4EDDBC5C-C6F0-475A-946A-736ED8D7DC55}" destId="{24687EDE-3B5E-4004-9A11-A7B26EA04672}" srcOrd="0" destOrd="4" presId="urn:microsoft.com/office/officeart/2005/8/layout/list1"/>
    <dgm:cxn modelId="{6639CCD5-04E2-4277-A89E-8721711D5D0A}" type="presOf" srcId="{1625CE13-07D5-44E7-A173-2B424B16B022}" destId="{24687EDE-3B5E-4004-9A11-A7B26EA04672}" srcOrd="0" destOrd="0" presId="urn:microsoft.com/office/officeart/2005/8/layout/list1"/>
    <dgm:cxn modelId="{D33C0ABF-6404-4006-955C-B207BA75CF30}" type="presOf" srcId="{8F8EAB2B-4B4D-44AC-803F-FF48DC9585FC}" destId="{FF1D30E0-C300-4B10-BA85-F871A29F8488}" srcOrd="1" destOrd="0" presId="urn:microsoft.com/office/officeart/2005/8/layout/list1"/>
    <dgm:cxn modelId="{39C57993-B43D-4F9F-974F-7B894D62E2B0}" srcId="{0C3458FF-7BEA-42FC-BDB0-1A418CC5109C}" destId="{1625CE13-07D5-44E7-A173-2B424B16B022}" srcOrd="0" destOrd="0" parTransId="{6D93E5DD-C879-4750-A8A7-DBDF884E8099}" sibTransId="{78F5309C-3308-47AE-8F13-C8F7083D25CB}"/>
    <dgm:cxn modelId="{A0A8E99C-EA4E-476E-B5E8-A5F84A91E0AB}" srcId="{0C3458FF-7BEA-42FC-BDB0-1A418CC5109C}" destId="{A79C3182-A4EB-441D-B364-0386DB8F98DB}" srcOrd="3" destOrd="0" parTransId="{5F1D6475-46B5-4CDC-BE6E-007526696320}" sibTransId="{C7460B26-951C-4407-B6DC-EAE8E2560FAA}"/>
    <dgm:cxn modelId="{BE0202DC-37F0-4F19-A4B3-7D8307144FE3}" type="presOf" srcId="{8F8EAB2B-4B4D-44AC-803F-FF48DC9585FC}" destId="{88759D2B-CC19-4DA4-878B-B2E4E7973038}" srcOrd="0" destOrd="0" presId="urn:microsoft.com/office/officeart/2005/8/layout/list1"/>
    <dgm:cxn modelId="{6ABFF5C9-4C70-4FE3-8397-CF8755AF1FE5}" type="presOf" srcId="{3F0E38F6-2CFD-41CA-8F49-58389E667CB8}" destId="{8B2A71FE-30B0-4154-903E-18DFF9F1517F}" srcOrd="0" destOrd="0" presId="urn:microsoft.com/office/officeart/2005/8/layout/list1"/>
    <dgm:cxn modelId="{2B0B1DD7-AE55-4581-AD35-037E8591B6FB}" srcId="{8F8EAB2B-4B4D-44AC-803F-FF48DC9585FC}" destId="{3F0E38F6-2CFD-41CA-8F49-58389E667CB8}" srcOrd="0" destOrd="0" parTransId="{44B06284-5A1B-491E-8373-B5409519309C}" sibTransId="{1CF7BE61-08A6-470F-ABBE-34673EDD9FE2}"/>
    <dgm:cxn modelId="{0AF20B06-1234-407E-A5C2-63A58E819A64}" srcId="{0C3458FF-7BEA-42FC-BDB0-1A418CC5109C}" destId="{D177EA51-DA62-479F-B2EF-CCFE6837BF6B}" srcOrd="2" destOrd="0" parTransId="{F50AAB2B-FB63-4869-9259-A967623C5BF0}" sibTransId="{AFF6797F-9052-4D59-B4D3-EC7D63940B4A}"/>
    <dgm:cxn modelId="{84FC64DC-D8C4-4D23-8DCE-3DF020593C53}" type="presParOf" srcId="{BEB213EF-5FB4-48C5-A0F9-CDFB27406F3C}" destId="{6FDDE15E-ED50-42D4-B481-8F03A9C73543}" srcOrd="0" destOrd="0" presId="urn:microsoft.com/office/officeart/2005/8/layout/list1"/>
    <dgm:cxn modelId="{D4D73F68-40E3-4969-8F36-68C85A53AF3B}" type="presParOf" srcId="{6FDDE15E-ED50-42D4-B481-8F03A9C73543}" destId="{CE3F1F6E-23F7-487C-858E-6BB67989035D}" srcOrd="0" destOrd="0" presId="urn:microsoft.com/office/officeart/2005/8/layout/list1"/>
    <dgm:cxn modelId="{90189F91-1130-4D37-9A57-236596984BED}" type="presParOf" srcId="{6FDDE15E-ED50-42D4-B481-8F03A9C73543}" destId="{6BC82FA6-B77E-4660-AA59-D2738CB28ECC}" srcOrd="1" destOrd="0" presId="urn:microsoft.com/office/officeart/2005/8/layout/list1"/>
    <dgm:cxn modelId="{78BEF1E1-DDEC-435B-A305-75CF09E9BDDC}" type="presParOf" srcId="{BEB213EF-5FB4-48C5-A0F9-CDFB27406F3C}" destId="{8653235F-E95C-4C04-B1B4-8B0FDF676002}" srcOrd="1" destOrd="0" presId="urn:microsoft.com/office/officeart/2005/8/layout/list1"/>
    <dgm:cxn modelId="{7758542D-3A95-43F9-BB2F-F283414D5687}" type="presParOf" srcId="{BEB213EF-5FB4-48C5-A0F9-CDFB27406F3C}" destId="{24687EDE-3B5E-4004-9A11-A7B26EA04672}" srcOrd="2" destOrd="0" presId="urn:microsoft.com/office/officeart/2005/8/layout/list1"/>
    <dgm:cxn modelId="{F17141E0-9930-43CD-A72A-17D3395FB66C}" type="presParOf" srcId="{BEB213EF-5FB4-48C5-A0F9-CDFB27406F3C}" destId="{9AB3140B-B7DE-4B95-A332-1CE634099C10}" srcOrd="3" destOrd="0" presId="urn:microsoft.com/office/officeart/2005/8/layout/list1"/>
    <dgm:cxn modelId="{88CFF789-4A49-4261-96BA-6C5DDF96190A}" type="presParOf" srcId="{BEB213EF-5FB4-48C5-A0F9-CDFB27406F3C}" destId="{FE1E29A3-45D0-48BB-8A8A-B2A2AA72309F}" srcOrd="4" destOrd="0" presId="urn:microsoft.com/office/officeart/2005/8/layout/list1"/>
    <dgm:cxn modelId="{AE7CA373-F4C7-4B30-BAC3-48D9EFDA1CD2}" type="presParOf" srcId="{FE1E29A3-45D0-48BB-8A8A-B2A2AA72309F}" destId="{88759D2B-CC19-4DA4-878B-B2E4E7973038}" srcOrd="0" destOrd="0" presId="urn:microsoft.com/office/officeart/2005/8/layout/list1"/>
    <dgm:cxn modelId="{DDB4B6F4-E12A-4CA8-BE47-1B243D750FE6}" type="presParOf" srcId="{FE1E29A3-45D0-48BB-8A8A-B2A2AA72309F}" destId="{FF1D30E0-C300-4B10-BA85-F871A29F8488}" srcOrd="1" destOrd="0" presId="urn:microsoft.com/office/officeart/2005/8/layout/list1"/>
    <dgm:cxn modelId="{B932E931-83BE-4B57-B2A8-46827190DCB6}" type="presParOf" srcId="{BEB213EF-5FB4-48C5-A0F9-CDFB27406F3C}" destId="{4455CA34-A615-4529-BF50-D4114169E73A}" srcOrd="5" destOrd="0" presId="urn:microsoft.com/office/officeart/2005/8/layout/list1"/>
    <dgm:cxn modelId="{C55E1614-A2E3-4BF6-A765-B00E7D082912}" type="presParOf" srcId="{BEB213EF-5FB4-48C5-A0F9-CDFB27406F3C}" destId="{8B2A71FE-30B0-4154-903E-18DFF9F1517F}" srcOrd="6" destOrd="0" presId="urn:microsoft.com/office/officeart/2005/8/layout/list1"/>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5162FA0-7DB2-49E5-88CB-3FAA66447D40}" type="doc">
      <dgm:prSet loTypeId="urn:microsoft.com/office/officeart/2005/8/layout/list1" loCatId="list" qsTypeId="urn:microsoft.com/office/officeart/2005/8/quickstyle/simple1" qsCatId="simple" csTypeId="urn:microsoft.com/office/officeart/2005/8/colors/accent5_2" csCatId="accent5" phldr="1"/>
      <dgm:spPr/>
      <dgm:t>
        <a:bodyPr/>
        <a:lstStyle/>
        <a:p>
          <a:endParaRPr lang="fr-FR"/>
        </a:p>
      </dgm:t>
    </dgm:pt>
    <dgm:pt modelId="{0C3458FF-7BEA-42FC-BDB0-1A418CC5109C}">
      <dgm:prSet phldrT="[Texte]"/>
      <dgm:spPr/>
      <dgm:t>
        <a:bodyPr/>
        <a:lstStyle/>
        <a:p>
          <a:r>
            <a:rPr lang="fr-FR" b="1" smtClean="0"/>
            <a:t>La solidarité active:</a:t>
          </a:r>
          <a:endParaRPr lang="fr-FR" dirty="0"/>
        </a:p>
      </dgm:t>
    </dgm:pt>
    <dgm:pt modelId="{2F2BB641-B69B-44BE-B77F-A89D2024DD3C}" type="parTrans" cxnId="{F516F250-B255-4351-8FCD-DAE6B3930326}">
      <dgm:prSet/>
      <dgm:spPr/>
      <dgm:t>
        <a:bodyPr/>
        <a:lstStyle/>
        <a:p>
          <a:endParaRPr lang="fr-FR"/>
        </a:p>
      </dgm:t>
    </dgm:pt>
    <dgm:pt modelId="{9DF63E37-B827-4897-A78C-2310450CE672}" type="sibTrans" cxnId="{F516F250-B255-4351-8FCD-DAE6B3930326}">
      <dgm:prSet/>
      <dgm:spPr/>
      <dgm:t>
        <a:bodyPr/>
        <a:lstStyle/>
        <a:p>
          <a:endParaRPr lang="fr-FR"/>
        </a:p>
      </dgm:t>
    </dgm:pt>
    <dgm:pt modelId="{DEAB1C33-2D0B-4246-A3EA-21F78523ED76}">
      <dgm:prSet/>
      <dgm:spPr/>
      <dgm:t>
        <a:bodyPr/>
        <a:lstStyle/>
        <a:p>
          <a:r>
            <a:rPr lang="fr-FR" dirty="0" smtClean="0"/>
            <a:t>Chacun des titulaires d’une créance commune est investi à l’égard du débiteur commun, du pouvoir de disposer seul de la créance,. Chaque </a:t>
          </a:r>
          <a:r>
            <a:rPr lang="fr-FR" dirty="0" err="1" smtClean="0"/>
            <a:t>co</a:t>
          </a:r>
          <a:r>
            <a:rPr lang="fr-FR" dirty="0" smtClean="0"/>
            <a:t>-titulaire peut faire fonctionner le compte sous sa seule signature.</a:t>
          </a:r>
          <a:endParaRPr lang="fr-FR" dirty="0"/>
        </a:p>
      </dgm:t>
    </dgm:pt>
    <dgm:pt modelId="{CA0A6471-A36A-4D55-980F-EF78038AD4E6}" type="parTrans" cxnId="{F189793C-CF85-4F93-8C5E-9A6A323DFECA}">
      <dgm:prSet/>
      <dgm:spPr/>
      <dgm:t>
        <a:bodyPr/>
        <a:lstStyle/>
        <a:p>
          <a:endParaRPr lang="fr-FR"/>
        </a:p>
      </dgm:t>
    </dgm:pt>
    <dgm:pt modelId="{F8EAE2C5-01E4-41A5-AD85-261FF2199536}" type="sibTrans" cxnId="{F189793C-CF85-4F93-8C5E-9A6A323DFECA}">
      <dgm:prSet/>
      <dgm:spPr/>
      <dgm:t>
        <a:bodyPr/>
        <a:lstStyle/>
        <a:p>
          <a:endParaRPr lang="fr-FR"/>
        </a:p>
      </dgm:t>
    </dgm:pt>
    <dgm:pt modelId="{FB7C1760-DC01-4072-81C8-1DD3E0F82522}">
      <dgm:prSet/>
      <dgm:spPr/>
      <dgm:t>
        <a:bodyPr/>
        <a:lstStyle/>
        <a:p>
          <a:r>
            <a:rPr lang="fr-FR" b="1" smtClean="0"/>
            <a:t>La solidarité passive:</a:t>
          </a:r>
          <a:endParaRPr lang="fr-FR" b="1" dirty="0"/>
        </a:p>
      </dgm:t>
    </dgm:pt>
    <dgm:pt modelId="{F4739D77-18CE-4BB0-88A5-7286DF2AD93D}" type="parTrans" cxnId="{80A9C663-D933-4BBD-BA94-56402CDAF991}">
      <dgm:prSet/>
      <dgm:spPr/>
      <dgm:t>
        <a:bodyPr/>
        <a:lstStyle/>
        <a:p>
          <a:endParaRPr lang="fr-FR"/>
        </a:p>
      </dgm:t>
    </dgm:pt>
    <dgm:pt modelId="{3C035E8B-C60F-4BEC-B16A-7214E3C83D35}" type="sibTrans" cxnId="{80A9C663-D933-4BBD-BA94-56402CDAF991}">
      <dgm:prSet/>
      <dgm:spPr/>
      <dgm:t>
        <a:bodyPr/>
        <a:lstStyle/>
        <a:p>
          <a:endParaRPr lang="fr-FR"/>
        </a:p>
      </dgm:t>
    </dgm:pt>
    <dgm:pt modelId="{60AF7A65-DC97-42EF-AE4C-6C3710D591FF}">
      <dgm:prSet/>
      <dgm:spPr/>
      <dgm:t>
        <a:bodyPr/>
        <a:lstStyle/>
        <a:p>
          <a:r>
            <a:rPr lang="fr-FR" dirty="0" smtClean="0"/>
            <a:t>Chacun des débiteurs d’une dette commune est à l’égard du créancier commun ,redevable de l’intégralité de la dette. Chaque opération engage tous les autres titulaires .La banque peut réclamer à chaque </a:t>
          </a:r>
          <a:r>
            <a:rPr lang="fr-FR" dirty="0" err="1" smtClean="0"/>
            <a:t>co</a:t>
          </a:r>
          <a:r>
            <a:rPr lang="fr-FR" dirty="0" smtClean="0"/>
            <a:t>-titulaire la totalité du solde débiteur,</a:t>
          </a:r>
          <a:endParaRPr lang="fr-FR" b="1" dirty="0"/>
        </a:p>
      </dgm:t>
    </dgm:pt>
    <dgm:pt modelId="{B3064FF8-4DAC-43EA-AE82-9878D9D1EAD5}" type="parTrans" cxnId="{D743D23E-E300-4598-809E-E56D1B8C6410}">
      <dgm:prSet/>
      <dgm:spPr/>
      <dgm:t>
        <a:bodyPr/>
        <a:lstStyle/>
        <a:p>
          <a:endParaRPr lang="fr-FR"/>
        </a:p>
      </dgm:t>
    </dgm:pt>
    <dgm:pt modelId="{AC09F002-7578-4A7A-BD05-9924946404C1}" type="sibTrans" cxnId="{D743D23E-E300-4598-809E-E56D1B8C6410}">
      <dgm:prSet/>
      <dgm:spPr/>
      <dgm:t>
        <a:bodyPr/>
        <a:lstStyle/>
        <a:p>
          <a:endParaRPr lang="fr-FR"/>
        </a:p>
      </dgm:t>
    </dgm:pt>
    <dgm:pt modelId="{F87CFA78-B4AA-4776-B7F1-6E87C467AD4B}">
      <dgm:prSet/>
      <dgm:spPr/>
      <dgm:t>
        <a:bodyPr/>
        <a:lstStyle/>
        <a:p>
          <a:r>
            <a:rPr lang="fr-FR" b="1" dirty="0" smtClean="0"/>
            <a:t>La preuve de la solidarité:</a:t>
          </a:r>
          <a:endParaRPr lang="fr-FR" dirty="0"/>
        </a:p>
      </dgm:t>
    </dgm:pt>
    <dgm:pt modelId="{9D48BFC8-08BA-43D4-A4B2-850896F65CCF}" type="parTrans" cxnId="{3A6CD09F-99E8-408F-8781-3E49332D6355}">
      <dgm:prSet/>
      <dgm:spPr/>
      <dgm:t>
        <a:bodyPr/>
        <a:lstStyle/>
        <a:p>
          <a:endParaRPr lang="fr-FR"/>
        </a:p>
      </dgm:t>
    </dgm:pt>
    <dgm:pt modelId="{D8177D7A-980E-4724-B110-395CE190B09B}" type="sibTrans" cxnId="{3A6CD09F-99E8-408F-8781-3E49332D6355}">
      <dgm:prSet/>
      <dgm:spPr/>
      <dgm:t>
        <a:bodyPr/>
        <a:lstStyle/>
        <a:p>
          <a:endParaRPr lang="fr-FR"/>
        </a:p>
      </dgm:t>
    </dgm:pt>
    <dgm:pt modelId="{3312EAB4-11F6-4858-BEF0-161410AA5B48}">
      <dgm:prSet/>
      <dgm:spPr/>
      <dgm:t>
        <a:bodyPr/>
        <a:lstStyle/>
        <a:p>
          <a:r>
            <a:rPr lang="fr-FR" dirty="0" smtClean="0"/>
            <a:t>La solidarité ne se présume pas, elle résulte d’un écrit; donc nécessité d’une convention de compte joint ou compte indivis</a:t>
          </a:r>
          <a:endParaRPr lang="fr-FR" dirty="0"/>
        </a:p>
      </dgm:t>
    </dgm:pt>
    <dgm:pt modelId="{47DBF45B-0542-411D-9426-CB4806E26596}" type="parTrans" cxnId="{C3399261-EB59-4124-8235-358F9D34BFCD}">
      <dgm:prSet/>
      <dgm:spPr/>
      <dgm:t>
        <a:bodyPr/>
        <a:lstStyle/>
        <a:p>
          <a:endParaRPr lang="fr-FR"/>
        </a:p>
      </dgm:t>
    </dgm:pt>
    <dgm:pt modelId="{2135F5B5-FB0C-4A2C-969D-9197091632AD}" type="sibTrans" cxnId="{C3399261-EB59-4124-8235-358F9D34BFCD}">
      <dgm:prSet/>
      <dgm:spPr/>
      <dgm:t>
        <a:bodyPr/>
        <a:lstStyle/>
        <a:p>
          <a:endParaRPr lang="fr-FR"/>
        </a:p>
      </dgm:t>
    </dgm:pt>
    <dgm:pt modelId="{BEB213EF-5FB4-48C5-A0F9-CDFB27406F3C}" type="pres">
      <dgm:prSet presAssocID="{B5162FA0-7DB2-49E5-88CB-3FAA66447D40}" presName="linear" presStyleCnt="0">
        <dgm:presLayoutVars>
          <dgm:dir/>
          <dgm:animLvl val="lvl"/>
          <dgm:resizeHandles val="exact"/>
        </dgm:presLayoutVars>
      </dgm:prSet>
      <dgm:spPr/>
      <dgm:t>
        <a:bodyPr/>
        <a:lstStyle/>
        <a:p>
          <a:endParaRPr lang="fr-FR"/>
        </a:p>
      </dgm:t>
    </dgm:pt>
    <dgm:pt modelId="{6FDDE15E-ED50-42D4-B481-8F03A9C73543}" type="pres">
      <dgm:prSet presAssocID="{0C3458FF-7BEA-42FC-BDB0-1A418CC5109C}" presName="parentLin" presStyleCnt="0"/>
      <dgm:spPr/>
    </dgm:pt>
    <dgm:pt modelId="{CE3F1F6E-23F7-487C-858E-6BB67989035D}" type="pres">
      <dgm:prSet presAssocID="{0C3458FF-7BEA-42FC-BDB0-1A418CC5109C}" presName="parentLeftMargin" presStyleLbl="node1" presStyleIdx="0" presStyleCnt="3"/>
      <dgm:spPr/>
      <dgm:t>
        <a:bodyPr/>
        <a:lstStyle/>
        <a:p>
          <a:endParaRPr lang="fr-FR"/>
        </a:p>
      </dgm:t>
    </dgm:pt>
    <dgm:pt modelId="{6BC82FA6-B77E-4660-AA59-D2738CB28ECC}" type="pres">
      <dgm:prSet presAssocID="{0C3458FF-7BEA-42FC-BDB0-1A418CC5109C}" presName="parentText" presStyleLbl="node1" presStyleIdx="0" presStyleCnt="3">
        <dgm:presLayoutVars>
          <dgm:chMax val="0"/>
          <dgm:bulletEnabled val="1"/>
        </dgm:presLayoutVars>
      </dgm:prSet>
      <dgm:spPr/>
      <dgm:t>
        <a:bodyPr/>
        <a:lstStyle/>
        <a:p>
          <a:endParaRPr lang="fr-FR"/>
        </a:p>
      </dgm:t>
    </dgm:pt>
    <dgm:pt modelId="{8653235F-E95C-4C04-B1B4-8B0FDF676002}" type="pres">
      <dgm:prSet presAssocID="{0C3458FF-7BEA-42FC-BDB0-1A418CC5109C}" presName="negativeSpace" presStyleCnt="0"/>
      <dgm:spPr/>
    </dgm:pt>
    <dgm:pt modelId="{24687EDE-3B5E-4004-9A11-A7B26EA04672}" type="pres">
      <dgm:prSet presAssocID="{0C3458FF-7BEA-42FC-BDB0-1A418CC5109C}" presName="childText" presStyleLbl="conFgAcc1" presStyleIdx="0" presStyleCnt="3">
        <dgm:presLayoutVars>
          <dgm:bulletEnabled val="1"/>
        </dgm:presLayoutVars>
      </dgm:prSet>
      <dgm:spPr/>
      <dgm:t>
        <a:bodyPr/>
        <a:lstStyle/>
        <a:p>
          <a:endParaRPr lang="fr-FR"/>
        </a:p>
      </dgm:t>
    </dgm:pt>
    <dgm:pt modelId="{9AB3140B-B7DE-4B95-A332-1CE634099C10}" type="pres">
      <dgm:prSet presAssocID="{9DF63E37-B827-4897-A78C-2310450CE672}" presName="spaceBetweenRectangles" presStyleCnt="0"/>
      <dgm:spPr/>
    </dgm:pt>
    <dgm:pt modelId="{B4742A31-C5C6-40A8-87A0-22168C2A9081}" type="pres">
      <dgm:prSet presAssocID="{FB7C1760-DC01-4072-81C8-1DD3E0F82522}" presName="parentLin" presStyleCnt="0"/>
      <dgm:spPr/>
    </dgm:pt>
    <dgm:pt modelId="{7310E123-1A45-4C42-BC5A-7538769FE1EC}" type="pres">
      <dgm:prSet presAssocID="{FB7C1760-DC01-4072-81C8-1DD3E0F82522}" presName="parentLeftMargin" presStyleLbl="node1" presStyleIdx="0" presStyleCnt="3"/>
      <dgm:spPr/>
      <dgm:t>
        <a:bodyPr/>
        <a:lstStyle/>
        <a:p>
          <a:endParaRPr lang="fr-FR"/>
        </a:p>
      </dgm:t>
    </dgm:pt>
    <dgm:pt modelId="{7F3A4087-F886-419C-9C73-5550F12D6D9B}" type="pres">
      <dgm:prSet presAssocID="{FB7C1760-DC01-4072-81C8-1DD3E0F82522}" presName="parentText" presStyleLbl="node1" presStyleIdx="1" presStyleCnt="3">
        <dgm:presLayoutVars>
          <dgm:chMax val="0"/>
          <dgm:bulletEnabled val="1"/>
        </dgm:presLayoutVars>
      </dgm:prSet>
      <dgm:spPr/>
      <dgm:t>
        <a:bodyPr/>
        <a:lstStyle/>
        <a:p>
          <a:endParaRPr lang="fr-FR"/>
        </a:p>
      </dgm:t>
    </dgm:pt>
    <dgm:pt modelId="{85A39FE7-22F0-4EEE-9636-E066EFEF8442}" type="pres">
      <dgm:prSet presAssocID="{FB7C1760-DC01-4072-81C8-1DD3E0F82522}" presName="negativeSpace" presStyleCnt="0"/>
      <dgm:spPr/>
    </dgm:pt>
    <dgm:pt modelId="{9FF4B5E1-A682-4E6C-81D5-FCB6D4A12DA0}" type="pres">
      <dgm:prSet presAssocID="{FB7C1760-DC01-4072-81C8-1DD3E0F82522}" presName="childText" presStyleLbl="conFgAcc1" presStyleIdx="1" presStyleCnt="3">
        <dgm:presLayoutVars>
          <dgm:bulletEnabled val="1"/>
        </dgm:presLayoutVars>
      </dgm:prSet>
      <dgm:spPr/>
      <dgm:t>
        <a:bodyPr/>
        <a:lstStyle/>
        <a:p>
          <a:endParaRPr lang="fr-FR"/>
        </a:p>
      </dgm:t>
    </dgm:pt>
    <dgm:pt modelId="{104549C2-A6CD-454F-8767-CF4081CB9F66}" type="pres">
      <dgm:prSet presAssocID="{3C035E8B-C60F-4BEC-B16A-7214E3C83D35}" presName="spaceBetweenRectangles" presStyleCnt="0"/>
      <dgm:spPr/>
    </dgm:pt>
    <dgm:pt modelId="{52259152-D04A-4794-93B5-FEBCBE3B6EDC}" type="pres">
      <dgm:prSet presAssocID="{F87CFA78-B4AA-4776-B7F1-6E87C467AD4B}" presName="parentLin" presStyleCnt="0"/>
      <dgm:spPr/>
    </dgm:pt>
    <dgm:pt modelId="{FB2A706A-5190-421A-B0C7-206A47599405}" type="pres">
      <dgm:prSet presAssocID="{F87CFA78-B4AA-4776-B7F1-6E87C467AD4B}" presName="parentLeftMargin" presStyleLbl="node1" presStyleIdx="1" presStyleCnt="3"/>
      <dgm:spPr/>
      <dgm:t>
        <a:bodyPr/>
        <a:lstStyle/>
        <a:p>
          <a:endParaRPr lang="fr-FR"/>
        </a:p>
      </dgm:t>
    </dgm:pt>
    <dgm:pt modelId="{85E6F24A-6068-4555-9821-118BE56D3A2C}" type="pres">
      <dgm:prSet presAssocID="{F87CFA78-B4AA-4776-B7F1-6E87C467AD4B}" presName="parentText" presStyleLbl="node1" presStyleIdx="2" presStyleCnt="3">
        <dgm:presLayoutVars>
          <dgm:chMax val="0"/>
          <dgm:bulletEnabled val="1"/>
        </dgm:presLayoutVars>
      </dgm:prSet>
      <dgm:spPr/>
      <dgm:t>
        <a:bodyPr/>
        <a:lstStyle/>
        <a:p>
          <a:endParaRPr lang="fr-FR"/>
        </a:p>
      </dgm:t>
    </dgm:pt>
    <dgm:pt modelId="{879D3913-B3D4-415F-B65E-65EA383A3E35}" type="pres">
      <dgm:prSet presAssocID="{F87CFA78-B4AA-4776-B7F1-6E87C467AD4B}" presName="negativeSpace" presStyleCnt="0"/>
      <dgm:spPr/>
    </dgm:pt>
    <dgm:pt modelId="{93AB9567-AF81-4B0D-BDE4-400997382054}" type="pres">
      <dgm:prSet presAssocID="{F87CFA78-B4AA-4776-B7F1-6E87C467AD4B}" presName="childText" presStyleLbl="conFgAcc1" presStyleIdx="2" presStyleCnt="3">
        <dgm:presLayoutVars>
          <dgm:bulletEnabled val="1"/>
        </dgm:presLayoutVars>
      </dgm:prSet>
      <dgm:spPr/>
      <dgm:t>
        <a:bodyPr/>
        <a:lstStyle/>
        <a:p>
          <a:endParaRPr lang="fr-FR"/>
        </a:p>
      </dgm:t>
    </dgm:pt>
  </dgm:ptLst>
  <dgm:cxnLst>
    <dgm:cxn modelId="{D743D23E-E300-4598-809E-E56D1B8C6410}" srcId="{FB7C1760-DC01-4072-81C8-1DD3E0F82522}" destId="{60AF7A65-DC97-42EF-AE4C-6C3710D591FF}" srcOrd="0" destOrd="0" parTransId="{B3064FF8-4DAC-43EA-AE82-9878D9D1EAD5}" sibTransId="{AC09F002-7578-4A7A-BD05-9924946404C1}"/>
    <dgm:cxn modelId="{C3399261-EB59-4124-8235-358F9D34BFCD}" srcId="{F87CFA78-B4AA-4776-B7F1-6E87C467AD4B}" destId="{3312EAB4-11F6-4858-BEF0-161410AA5B48}" srcOrd="0" destOrd="0" parTransId="{47DBF45B-0542-411D-9426-CB4806E26596}" sibTransId="{2135F5B5-FB0C-4A2C-969D-9197091632AD}"/>
    <dgm:cxn modelId="{F189793C-CF85-4F93-8C5E-9A6A323DFECA}" srcId="{0C3458FF-7BEA-42FC-BDB0-1A418CC5109C}" destId="{DEAB1C33-2D0B-4246-A3EA-21F78523ED76}" srcOrd="0" destOrd="0" parTransId="{CA0A6471-A36A-4D55-980F-EF78038AD4E6}" sibTransId="{F8EAE2C5-01E4-41A5-AD85-261FF2199536}"/>
    <dgm:cxn modelId="{1B8DE5A0-3307-4064-A5E9-EA16A01E54CA}" type="presOf" srcId="{0C3458FF-7BEA-42FC-BDB0-1A418CC5109C}" destId="{6BC82FA6-B77E-4660-AA59-D2738CB28ECC}" srcOrd="1" destOrd="0" presId="urn:microsoft.com/office/officeart/2005/8/layout/list1"/>
    <dgm:cxn modelId="{F516F250-B255-4351-8FCD-DAE6B3930326}" srcId="{B5162FA0-7DB2-49E5-88CB-3FAA66447D40}" destId="{0C3458FF-7BEA-42FC-BDB0-1A418CC5109C}" srcOrd="0" destOrd="0" parTransId="{2F2BB641-B69B-44BE-B77F-A89D2024DD3C}" sibTransId="{9DF63E37-B827-4897-A78C-2310450CE672}"/>
    <dgm:cxn modelId="{E83E1C96-F55B-47B4-A1DD-614F5C1B08FA}" type="presOf" srcId="{F87CFA78-B4AA-4776-B7F1-6E87C467AD4B}" destId="{85E6F24A-6068-4555-9821-118BE56D3A2C}" srcOrd="1" destOrd="0" presId="urn:microsoft.com/office/officeart/2005/8/layout/list1"/>
    <dgm:cxn modelId="{B5243C07-88F2-4F47-8411-DBCEFD5FB069}" type="presOf" srcId="{FB7C1760-DC01-4072-81C8-1DD3E0F82522}" destId="{7F3A4087-F886-419C-9C73-5550F12D6D9B}" srcOrd="1" destOrd="0" presId="urn:microsoft.com/office/officeart/2005/8/layout/list1"/>
    <dgm:cxn modelId="{B3288D6C-027F-4C68-8247-F53DE4668DE6}" type="presOf" srcId="{DEAB1C33-2D0B-4246-A3EA-21F78523ED76}" destId="{24687EDE-3B5E-4004-9A11-A7B26EA04672}" srcOrd="0" destOrd="0" presId="urn:microsoft.com/office/officeart/2005/8/layout/list1"/>
    <dgm:cxn modelId="{32239EA9-85CF-4170-B835-FD4FE475B9AB}" type="presOf" srcId="{B5162FA0-7DB2-49E5-88CB-3FAA66447D40}" destId="{BEB213EF-5FB4-48C5-A0F9-CDFB27406F3C}" srcOrd="0" destOrd="0" presId="urn:microsoft.com/office/officeart/2005/8/layout/list1"/>
    <dgm:cxn modelId="{6889B028-E246-46C9-92F1-EB18EE264F55}" type="presOf" srcId="{0C3458FF-7BEA-42FC-BDB0-1A418CC5109C}" destId="{CE3F1F6E-23F7-487C-858E-6BB67989035D}" srcOrd="0" destOrd="0" presId="urn:microsoft.com/office/officeart/2005/8/layout/list1"/>
    <dgm:cxn modelId="{3A6CD09F-99E8-408F-8781-3E49332D6355}" srcId="{B5162FA0-7DB2-49E5-88CB-3FAA66447D40}" destId="{F87CFA78-B4AA-4776-B7F1-6E87C467AD4B}" srcOrd="2" destOrd="0" parTransId="{9D48BFC8-08BA-43D4-A4B2-850896F65CCF}" sibTransId="{D8177D7A-980E-4724-B110-395CE190B09B}"/>
    <dgm:cxn modelId="{46F3B37E-3651-4341-BBC8-4C52D8C2896D}" type="presOf" srcId="{60AF7A65-DC97-42EF-AE4C-6C3710D591FF}" destId="{9FF4B5E1-A682-4E6C-81D5-FCB6D4A12DA0}" srcOrd="0" destOrd="0" presId="urn:microsoft.com/office/officeart/2005/8/layout/list1"/>
    <dgm:cxn modelId="{82C0AAD8-7F05-4E10-88EB-A2D6E6449614}" type="presOf" srcId="{FB7C1760-DC01-4072-81C8-1DD3E0F82522}" destId="{7310E123-1A45-4C42-BC5A-7538769FE1EC}" srcOrd="0" destOrd="0" presId="urn:microsoft.com/office/officeart/2005/8/layout/list1"/>
    <dgm:cxn modelId="{43A898C5-4AD9-4439-B247-389C2BDF4D9D}" type="presOf" srcId="{F87CFA78-B4AA-4776-B7F1-6E87C467AD4B}" destId="{FB2A706A-5190-421A-B0C7-206A47599405}" srcOrd="0" destOrd="0" presId="urn:microsoft.com/office/officeart/2005/8/layout/list1"/>
    <dgm:cxn modelId="{EE26B17E-FC88-4A50-97D4-B8AF261C0B5E}" type="presOf" srcId="{3312EAB4-11F6-4858-BEF0-161410AA5B48}" destId="{93AB9567-AF81-4B0D-BDE4-400997382054}" srcOrd="0" destOrd="0" presId="urn:microsoft.com/office/officeart/2005/8/layout/list1"/>
    <dgm:cxn modelId="{80A9C663-D933-4BBD-BA94-56402CDAF991}" srcId="{B5162FA0-7DB2-49E5-88CB-3FAA66447D40}" destId="{FB7C1760-DC01-4072-81C8-1DD3E0F82522}" srcOrd="1" destOrd="0" parTransId="{F4739D77-18CE-4BB0-88A5-7286DF2AD93D}" sibTransId="{3C035E8B-C60F-4BEC-B16A-7214E3C83D35}"/>
    <dgm:cxn modelId="{22967D2A-45EF-4264-866E-315628C3F68C}" type="presParOf" srcId="{BEB213EF-5FB4-48C5-A0F9-CDFB27406F3C}" destId="{6FDDE15E-ED50-42D4-B481-8F03A9C73543}" srcOrd="0" destOrd="0" presId="urn:microsoft.com/office/officeart/2005/8/layout/list1"/>
    <dgm:cxn modelId="{FE939863-599F-4411-866E-BB78DDE7F378}" type="presParOf" srcId="{6FDDE15E-ED50-42D4-B481-8F03A9C73543}" destId="{CE3F1F6E-23F7-487C-858E-6BB67989035D}" srcOrd="0" destOrd="0" presId="urn:microsoft.com/office/officeart/2005/8/layout/list1"/>
    <dgm:cxn modelId="{57296C39-29EF-46B3-B05D-605E4E9F2118}" type="presParOf" srcId="{6FDDE15E-ED50-42D4-B481-8F03A9C73543}" destId="{6BC82FA6-B77E-4660-AA59-D2738CB28ECC}" srcOrd="1" destOrd="0" presId="urn:microsoft.com/office/officeart/2005/8/layout/list1"/>
    <dgm:cxn modelId="{0C69FA12-1C6D-427D-A41E-D6BB0955680B}" type="presParOf" srcId="{BEB213EF-5FB4-48C5-A0F9-CDFB27406F3C}" destId="{8653235F-E95C-4C04-B1B4-8B0FDF676002}" srcOrd="1" destOrd="0" presId="urn:microsoft.com/office/officeart/2005/8/layout/list1"/>
    <dgm:cxn modelId="{E0F6899D-D39D-4B69-958F-962B60CB18C3}" type="presParOf" srcId="{BEB213EF-5FB4-48C5-A0F9-CDFB27406F3C}" destId="{24687EDE-3B5E-4004-9A11-A7B26EA04672}" srcOrd="2" destOrd="0" presId="urn:microsoft.com/office/officeart/2005/8/layout/list1"/>
    <dgm:cxn modelId="{0F59ACC5-6E29-4157-9F1F-FD143E712D80}" type="presParOf" srcId="{BEB213EF-5FB4-48C5-A0F9-CDFB27406F3C}" destId="{9AB3140B-B7DE-4B95-A332-1CE634099C10}" srcOrd="3" destOrd="0" presId="urn:microsoft.com/office/officeart/2005/8/layout/list1"/>
    <dgm:cxn modelId="{622EBA09-D33C-48D9-BA3C-E495C3E966A1}" type="presParOf" srcId="{BEB213EF-5FB4-48C5-A0F9-CDFB27406F3C}" destId="{B4742A31-C5C6-40A8-87A0-22168C2A9081}" srcOrd="4" destOrd="0" presId="urn:microsoft.com/office/officeart/2005/8/layout/list1"/>
    <dgm:cxn modelId="{E8E7B565-283B-44FF-A644-5607E2B594B6}" type="presParOf" srcId="{B4742A31-C5C6-40A8-87A0-22168C2A9081}" destId="{7310E123-1A45-4C42-BC5A-7538769FE1EC}" srcOrd="0" destOrd="0" presId="urn:microsoft.com/office/officeart/2005/8/layout/list1"/>
    <dgm:cxn modelId="{2E577A35-E37E-4AE9-8E27-4B17F0D61146}" type="presParOf" srcId="{B4742A31-C5C6-40A8-87A0-22168C2A9081}" destId="{7F3A4087-F886-419C-9C73-5550F12D6D9B}" srcOrd="1" destOrd="0" presId="urn:microsoft.com/office/officeart/2005/8/layout/list1"/>
    <dgm:cxn modelId="{AE8862FA-AAB4-4BE8-AECF-E60DD3032CCE}" type="presParOf" srcId="{BEB213EF-5FB4-48C5-A0F9-CDFB27406F3C}" destId="{85A39FE7-22F0-4EEE-9636-E066EFEF8442}" srcOrd="5" destOrd="0" presId="urn:microsoft.com/office/officeart/2005/8/layout/list1"/>
    <dgm:cxn modelId="{B1008C9A-5430-4097-B1B3-10C851A1F92E}" type="presParOf" srcId="{BEB213EF-5FB4-48C5-A0F9-CDFB27406F3C}" destId="{9FF4B5E1-A682-4E6C-81D5-FCB6D4A12DA0}" srcOrd="6" destOrd="0" presId="urn:microsoft.com/office/officeart/2005/8/layout/list1"/>
    <dgm:cxn modelId="{FCF59743-CA11-4D4F-91D7-9AB3776D1C8B}" type="presParOf" srcId="{BEB213EF-5FB4-48C5-A0F9-CDFB27406F3C}" destId="{104549C2-A6CD-454F-8767-CF4081CB9F66}" srcOrd="7" destOrd="0" presId="urn:microsoft.com/office/officeart/2005/8/layout/list1"/>
    <dgm:cxn modelId="{45908CBF-304B-4EE4-9EE3-A2F4E3E01C14}" type="presParOf" srcId="{BEB213EF-5FB4-48C5-A0F9-CDFB27406F3C}" destId="{52259152-D04A-4794-93B5-FEBCBE3B6EDC}" srcOrd="8" destOrd="0" presId="urn:microsoft.com/office/officeart/2005/8/layout/list1"/>
    <dgm:cxn modelId="{3EC1E4B7-5867-4207-A5CC-5C2CC0174DAE}" type="presParOf" srcId="{52259152-D04A-4794-93B5-FEBCBE3B6EDC}" destId="{FB2A706A-5190-421A-B0C7-206A47599405}" srcOrd="0" destOrd="0" presId="urn:microsoft.com/office/officeart/2005/8/layout/list1"/>
    <dgm:cxn modelId="{8DA59833-7234-431A-8D8C-877DBDDC3F68}" type="presParOf" srcId="{52259152-D04A-4794-93B5-FEBCBE3B6EDC}" destId="{85E6F24A-6068-4555-9821-118BE56D3A2C}" srcOrd="1" destOrd="0" presId="urn:microsoft.com/office/officeart/2005/8/layout/list1"/>
    <dgm:cxn modelId="{FC0440D9-25E0-4862-9DAB-E9484F70843D}" type="presParOf" srcId="{BEB213EF-5FB4-48C5-A0F9-CDFB27406F3C}" destId="{879D3913-B3D4-415F-B65E-65EA383A3E35}" srcOrd="9" destOrd="0" presId="urn:microsoft.com/office/officeart/2005/8/layout/list1"/>
    <dgm:cxn modelId="{DB83CFC5-2F08-45CE-B8F0-148C17D54CC9}" type="presParOf" srcId="{BEB213EF-5FB4-48C5-A0F9-CDFB27406F3C}" destId="{93AB9567-AF81-4B0D-BDE4-400997382054}" srcOrd="10" destOrd="0" presId="urn:microsoft.com/office/officeart/2005/8/layout/list1"/>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5162FA0-7DB2-49E5-88CB-3FAA66447D40}" type="doc">
      <dgm:prSet loTypeId="urn:microsoft.com/office/officeart/2005/8/layout/list1" loCatId="list" qsTypeId="urn:microsoft.com/office/officeart/2005/8/quickstyle/simple1" qsCatId="simple" csTypeId="urn:microsoft.com/office/officeart/2005/8/colors/accent5_2" csCatId="accent5" phldr="1"/>
      <dgm:spPr/>
      <dgm:t>
        <a:bodyPr/>
        <a:lstStyle/>
        <a:p>
          <a:endParaRPr lang="fr-FR"/>
        </a:p>
      </dgm:t>
    </dgm:pt>
    <dgm:pt modelId="{0C3458FF-7BEA-42FC-BDB0-1A418CC5109C}">
      <dgm:prSet phldrT="[Texte]"/>
      <dgm:spPr/>
      <dgm:t>
        <a:bodyPr/>
        <a:lstStyle/>
        <a:p>
          <a:r>
            <a:rPr lang="fr-FR" b="1" smtClean="0"/>
            <a:t>L’OUVERTURE DU COMPTE</a:t>
          </a:r>
          <a:r>
            <a:rPr lang="fr-FR" smtClean="0"/>
            <a:t>: Un acte juridique et commercial</a:t>
          </a:r>
          <a:endParaRPr lang="fr-FR" dirty="0"/>
        </a:p>
      </dgm:t>
    </dgm:pt>
    <dgm:pt modelId="{2F2BB641-B69B-44BE-B77F-A89D2024DD3C}" type="parTrans" cxnId="{F516F250-B255-4351-8FCD-DAE6B3930326}">
      <dgm:prSet/>
      <dgm:spPr/>
      <dgm:t>
        <a:bodyPr/>
        <a:lstStyle/>
        <a:p>
          <a:endParaRPr lang="fr-FR"/>
        </a:p>
      </dgm:t>
    </dgm:pt>
    <dgm:pt modelId="{9DF63E37-B827-4897-A78C-2310450CE672}" type="sibTrans" cxnId="{F516F250-B255-4351-8FCD-DAE6B3930326}">
      <dgm:prSet/>
      <dgm:spPr/>
      <dgm:t>
        <a:bodyPr/>
        <a:lstStyle/>
        <a:p>
          <a:endParaRPr lang="fr-FR"/>
        </a:p>
      </dgm:t>
    </dgm:pt>
    <dgm:pt modelId="{CAFC8D74-CD43-47C8-B1FB-5E68B3E673C4}">
      <dgm:prSet/>
      <dgm:spPr/>
      <dgm:t>
        <a:bodyPr/>
        <a:lstStyle/>
        <a:p>
          <a:r>
            <a:rPr lang="fr-FR" dirty="0" smtClean="0"/>
            <a:t>Elle répond essentiellement à la satisfaction de 2 besoins élémentaires:</a:t>
          </a:r>
          <a:endParaRPr lang="fr-FR" dirty="0"/>
        </a:p>
      </dgm:t>
    </dgm:pt>
    <dgm:pt modelId="{69830429-6493-437D-B72B-EC7769F7E9E8}" type="parTrans" cxnId="{561331C7-1026-474B-B0BE-26C3C93A7FA2}">
      <dgm:prSet/>
      <dgm:spPr/>
      <dgm:t>
        <a:bodyPr/>
        <a:lstStyle/>
        <a:p>
          <a:endParaRPr lang="fr-FR"/>
        </a:p>
      </dgm:t>
    </dgm:pt>
    <dgm:pt modelId="{B83F8620-8087-4237-ADEC-63DF3948E091}" type="sibTrans" cxnId="{561331C7-1026-474B-B0BE-26C3C93A7FA2}">
      <dgm:prSet/>
      <dgm:spPr/>
      <dgm:t>
        <a:bodyPr/>
        <a:lstStyle/>
        <a:p>
          <a:endParaRPr lang="fr-FR"/>
        </a:p>
      </dgm:t>
    </dgm:pt>
    <dgm:pt modelId="{393DDC06-DAF4-46F2-82B8-5BF7048C97D3}">
      <dgm:prSet/>
      <dgm:spPr/>
      <dgm:t>
        <a:bodyPr/>
        <a:lstStyle/>
        <a:p>
          <a:r>
            <a:rPr lang="fr-FR" dirty="0" smtClean="0"/>
            <a:t>la sécurité pour mettre ses fonds à l’abri  du vol et de la destruction,</a:t>
          </a:r>
          <a:endParaRPr lang="fr-FR" dirty="0"/>
        </a:p>
      </dgm:t>
    </dgm:pt>
    <dgm:pt modelId="{AA98FEB5-33D6-4983-B5C2-DF101F5DA622}" type="parTrans" cxnId="{C76BE980-C767-4FF1-A76E-6DB4DB18E632}">
      <dgm:prSet/>
      <dgm:spPr/>
      <dgm:t>
        <a:bodyPr/>
        <a:lstStyle/>
        <a:p>
          <a:endParaRPr lang="fr-FR"/>
        </a:p>
      </dgm:t>
    </dgm:pt>
    <dgm:pt modelId="{7DB8F3C8-3BD2-4C37-9768-B9BD02E5CE6C}" type="sibTrans" cxnId="{C76BE980-C767-4FF1-A76E-6DB4DB18E632}">
      <dgm:prSet/>
      <dgm:spPr/>
      <dgm:t>
        <a:bodyPr/>
        <a:lstStyle/>
        <a:p>
          <a:endParaRPr lang="fr-FR"/>
        </a:p>
      </dgm:t>
    </dgm:pt>
    <dgm:pt modelId="{81BED9B6-B961-4037-9DC9-0180FEE760B8}">
      <dgm:prSet/>
      <dgm:spPr/>
      <dgm:t>
        <a:bodyPr/>
        <a:lstStyle/>
        <a:p>
          <a:r>
            <a:rPr lang="fr-FR" dirty="0" smtClean="0"/>
            <a:t>la commodité dans l’utilisation des moyens de paiement  et l’encaissement de recettes </a:t>
          </a:r>
          <a:endParaRPr lang="fr-FR" dirty="0"/>
        </a:p>
      </dgm:t>
    </dgm:pt>
    <dgm:pt modelId="{585F352D-674C-420E-ACBD-A3ECFC2647A2}" type="parTrans" cxnId="{962648AC-D622-4A84-87FB-3D4D0FC21A18}">
      <dgm:prSet/>
      <dgm:spPr/>
      <dgm:t>
        <a:bodyPr/>
        <a:lstStyle/>
        <a:p>
          <a:endParaRPr lang="fr-FR"/>
        </a:p>
      </dgm:t>
    </dgm:pt>
    <dgm:pt modelId="{97AA5467-EF19-41EC-9B9A-F88C52D0AD04}" type="sibTrans" cxnId="{962648AC-D622-4A84-87FB-3D4D0FC21A18}">
      <dgm:prSet/>
      <dgm:spPr/>
      <dgm:t>
        <a:bodyPr/>
        <a:lstStyle/>
        <a:p>
          <a:endParaRPr lang="fr-FR"/>
        </a:p>
      </dgm:t>
    </dgm:pt>
    <dgm:pt modelId="{5CAF4446-4FED-4AF3-98CD-32D7B0080C4E}">
      <dgm:prSet/>
      <dgm:spPr/>
      <dgm:t>
        <a:bodyPr/>
        <a:lstStyle/>
        <a:p>
          <a:r>
            <a:rPr lang="fr-FR" b="1" dirty="0" smtClean="0"/>
            <a:t>Les vérifications d’usage à l’ ouverture du compte:</a:t>
          </a:r>
          <a:endParaRPr lang="fr-FR" dirty="0"/>
        </a:p>
      </dgm:t>
    </dgm:pt>
    <dgm:pt modelId="{7B6C30D8-C971-4610-9422-00B865959DB5}" type="parTrans" cxnId="{4DB66282-9E86-4EC0-B7AE-1A48927ADC65}">
      <dgm:prSet/>
      <dgm:spPr/>
      <dgm:t>
        <a:bodyPr/>
        <a:lstStyle/>
        <a:p>
          <a:endParaRPr lang="fr-FR"/>
        </a:p>
      </dgm:t>
    </dgm:pt>
    <dgm:pt modelId="{60C8BA02-7D11-4BCD-8150-2BC99E036DCD}" type="sibTrans" cxnId="{4DB66282-9E86-4EC0-B7AE-1A48927ADC65}">
      <dgm:prSet/>
      <dgm:spPr/>
      <dgm:t>
        <a:bodyPr/>
        <a:lstStyle/>
        <a:p>
          <a:endParaRPr lang="fr-FR"/>
        </a:p>
      </dgm:t>
    </dgm:pt>
    <dgm:pt modelId="{C067ACE0-A3F7-406B-A018-0C66614441DC}">
      <dgm:prSet/>
      <dgm:spPr/>
      <dgm:t>
        <a:bodyPr/>
        <a:lstStyle/>
        <a:p>
          <a:r>
            <a:rPr lang="fr-FR" dirty="0" smtClean="0"/>
            <a:t>Etat civil (</a:t>
          </a:r>
          <a:r>
            <a:rPr lang="fr-FR" dirty="0" err="1" smtClean="0"/>
            <a:t>cni</a:t>
          </a:r>
          <a:r>
            <a:rPr lang="fr-FR" dirty="0" smtClean="0"/>
            <a:t> ,photo  </a:t>
          </a:r>
          <a:r>
            <a:rPr lang="fr-FR" dirty="0" err="1" smtClean="0"/>
            <a:t>etc</a:t>
          </a:r>
          <a:r>
            <a:rPr lang="fr-FR" dirty="0" smtClean="0"/>
            <a:t>)</a:t>
          </a:r>
          <a:endParaRPr lang="fr-FR" dirty="0"/>
        </a:p>
      </dgm:t>
    </dgm:pt>
    <dgm:pt modelId="{CCC07321-05CD-470F-BE5C-6737154972B8}" type="parTrans" cxnId="{7FF72EC5-6F34-4D4B-A94D-93E0234A3435}">
      <dgm:prSet/>
      <dgm:spPr/>
      <dgm:t>
        <a:bodyPr/>
        <a:lstStyle/>
        <a:p>
          <a:endParaRPr lang="fr-FR"/>
        </a:p>
      </dgm:t>
    </dgm:pt>
    <dgm:pt modelId="{092501AB-4406-481F-94A3-4735C3D41C67}" type="sibTrans" cxnId="{7FF72EC5-6F34-4D4B-A94D-93E0234A3435}">
      <dgm:prSet/>
      <dgm:spPr/>
      <dgm:t>
        <a:bodyPr/>
        <a:lstStyle/>
        <a:p>
          <a:endParaRPr lang="fr-FR"/>
        </a:p>
      </dgm:t>
    </dgm:pt>
    <dgm:pt modelId="{BE6B0071-AA93-4D0C-84B0-775E866C2D3D}">
      <dgm:prSet/>
      <dgm:spPr/>
      <dgm:t>
        <a:bodyPr/>
        <a:lstStyle/>
        <a:p>
          <a:r>
            <a:rPr lang="fr-FR" dirty="0" smtClean="0"/>
            <a:t>Domicile (factures diverses eau ,électricité ;téléphone  </a:t>
          </a:r>
          <a:r>
            <a:rPr lang="fr-FR" dirty="0" err="1" smtClean="0"/>
            <a:t>etc</a:t>
          </a:r>
          <a:r>
            <a:rPr lang="fr-FR" dirty="0" smtClean="0"/>
            <a:t>)</a:t>
          </a:r>
          <a:endParaRPr lang="fr-FR" dirty="0"/>
        </a:p>
      </dgm:t>
    </dgm:pt>
    <dgm:pt modelId="{6AFE91A4-CD2A-4E41-BD5D-92E811802233}" type="parTrans" cxnId="{93ED5FB4-BF44-44B1-BC68-AA4A7D704DEF}">
      <dgm:prSet/>
      <dgm:spPr/>
      <dgm:t>
        <a:bodyPr/>
        <a:lstStyle/>
        <a:p>
          <a:endParaRPr lang="fr-FR"/>
        </a:p>
      </dgm:t>
    </dgm:pt>
    <dgm:pt modelId="{F05B045A-5324-4E80-BC44-BB8E63D4D630}" type="sibTrans" cxnId="{93ED5FB4-BF44-44B1-BC68-AA4A7D704DEF}">
      <dgm:prSet/>
      <dgm:spPr/>
      <dgm:t>
        <a:bodyPr/>
        <a:lstStyle/>
        <a:p>
          <a:endParaRPr lang="fr-FR"/>
        </a:p>
      </dgm:t>
    </dgm:pt>
    <dgm:pt modelId="{061D7734-0392-45D7-B9FE-6FDE35395654}">
      <dgm:prSet/>
      <dgm:spPr/>
      <dgm:t>
        <a:bodyPr/>
        <a:lstStyle/>
        <a:p>
          <a:r>
            <a:rPr lang="fr-FR" dirty="0" smtClean="0"/>
            <a:t>Nationalité( compte résident ou non résident; le lieu d’habitation occupé ou domicile principal)**</a:t>
          </a:r>
          <a:endParaRPr lang="fr-FR" dirty="0"/>
        </a:p>
      </dgm:t>
    </dgm:pt>
    <dgm:pt modelId="{07C142BE-86EB-4E95-8642-FAFEF20F0B69}" type="parTrans" cxnId="{86C6A4D3-AA99-4D01-AEE1-802918BB5AEE}">
      <dgm:prSet/>
      <dgm:spPr/>
      <dgm:t>
        <a:bodyPr/>
        <a:lstStyle/>
        <a:p>
          <a:endParaRPr lang="fr-FR"/>
        </a:p>
      </dgm:t>
    </dgm:pt>
    <dgm:pt modelId="{6052CF7B-BA99-4D3E-A3D1-9608BC687D47}" type="sibTrans" cxnId="{86C6A4D3-AA99-4D01-AEE1-802918BB5AEE}">
      <dgm:prSet/>
      <dgm:spPr/>
      <dgm:t>
        <a:bodyPr/>
        <a:lstStyle/>
        <a:p>
          <a:endParaRPr lang="fr-FR"/>
        </a:p>
      </dgm:t>
    </dgm:pt>
    <dgm:pt modelId="{6A2A7501-C626-496F-AF97-BE2651E4E726}">
      <dgm:prSet/>
      <dgm:spPr/>
      <dgm:t>
        <a:bodyPr/>
        <a:lstStyle/>
        <a:p>
          <a:r>
            <a:rPr lang="fr-FR" dirty="0" smtClean="0"/>
            <a:t>La capacité civile(majorité ,incapacité mentale , majeur incapable, mineur émancipé tutelle </a:t>
          </a:r>
          <a:r>
            <a:rPr lang="fr-FR" dirty="0" err="1" smtClean="0"/>
            <a:t>etc</a:t>
          </a:r>
          <a:r>
            <a:rPr lang="fr-FR" dirty="0" smtClean="0"/>
            <a:t>)</a:t>
          </a:r>
          <a:endParaRPr lang="fr-FR" dirty="0"/>
        </a:p>
      </dgm:t>
    </dgm:pt>
    <dgm:pt modelId="{309AF1A1-0393-4510-82DD-41D0E022DD9F}" type="parTrans" cxnId="{A9071B70-B977-42DB-BA1D-FD8926912821}">
      <dgm:prSet/>
      <dgm:spPr/>
      <dgm:t>
        <a:bodyPr/>
        <a:lstStyle/>
        <a:p>
          <a:endParaRPr lang="fr-FR"/>
        </a:p>
      </dgm:t>
    </dgm:pt>
    <dgm:pt modelId="{20400320-5873-47D7-89F8-64375AC58D15}" type="sibTrans" cxnId="{A9071B70-B977-42DB-BA1D-FD8926912821}">
      <dgm:prSet/>
      <dgm:spPr/>
      <dgm:t>
        <a:bodyPr/>
        <a:lstStyle/>
        <a:p>
          <a:endParaRPr lang="fr-FR"/>
        </a:p>
      </dgm:t>
    </dgm:pt>
    <dgm:pt modelId="{2E23D877-0B74-4AE2-BA89-452CE1DE22B0}">
      <dgm:prSet/>
      <dgm:spPr/>
      <dgm:t>
        <a:bodyPr/>
        <a:lstStyle/>
        <a:p>
          <a:r>
            <a:rPr lang="fr-FR" dirty="0" smtClean="0"/>
            <a:t>La capacité bancaire (interdit bancaire ,fichier central des incidents de paiement, centrale des risques)</a:t>
          </a:r>
          <a:endParaRPr lang="fr-FR" dirty="0"/>
        </a:p>
      </dgm:t>
    </dgm:pt>
    <dgm:pt modelId="{DD46B4C1-3631-4BB8-8DD5-813E1D4E889F}" type="parTrans" cxnId="{222B54EC-FA08-42B2-96B3-9062F47DEDAA}">
      <dgm:prSet/>
      <dgm:spPr/>
      <dgm:t>
        <a:bodyPr/>
        <a:lstStyle/>
        <a:p>
          <a:endParaRPr lang="fr-FR"/>
        </a:p>
      </dgm:t>
    </dgm:pt>
    <dgm:pt modelId="{C0D4603A-3A6D-4CFD-A059-069A1FD32C8E}" type="sibTrans" cxnId="{222B54EC-FA08-42B2-96B3-9062F47DEDAA}">
      <dgm:prSet/>
      <dgm:spPr/>
      <dgm:t>
        <a:bodyPr/>
        <a:lstStyle/>
        <a:p>
          <a:endParaRPr lang="fr-FR"/>
        </a:p>
      </dgm:t>
    </dgm:pt>
    <dgm:pt modelId="{BEB213EF-5FB4-48C5-A0F9-CDFB27406F3C}" type="pres">
      <dgm:prSet presAssocID="{B5162FA0-7DB2-49E5-88CB-3FAA66447D40}" presName="linear" presStyleCnt="0">
        <dgm:presLayoutVars>
          <dgm:dir/>
          <dgm:animLvl val="lvl"/>
          <dgm:resizeHandles val="exact"/>
        </dgm:presLayoutVars>
      </dgm:prSet>
      <dgm:spPr/>
      <dgm:t>
        <a:bodyPr/>
        <a:lstStyle/>
        <a:p>
          <a:endParaRPr lang="fr-FR"/>
        </a:p>
      </dgm:t>
    </dgm:pt>
    <dgm:pt modelId="{6FDDE15E-ED50-42D4-B481-8F03A9C73543}" type="pres">
      <dgm:prSet presAssocID="{0C3458FF-7BEA-42FC-BDB0-1A418CC5109C}" presName="parentLin" presStyleCnt="0"/>
      <dgm:spPr/>
    </dgm:pt>
    <dgm:pt modelId="{CE3F1F6E-23F7-487C-858E-6BB67989035D}" type="pres">
      <dgm:prSet presAssocID="{0C3458FF-7BEA-42FC-BDB0-1A418CC5109C}" presName="parentLeftMargin" presStyleLbl="node1" presStyleIdx="0" presStyleCnt="2"/>
      <dgm:spPr/>
      <dgm:t>
        <a:bodyPr/>
        <a:lstStyle/>
        <a:p>
          <a:endParaRPr lang="fr-FR"/>
        </a:p>
      </dgm:t>
    </dgm:pt>
    <dgm:pt modelId="{6BC82FA6-B77E-4660-AA59-D2738CB28ECC}" type="pres">
      <dgm:prSet presAssocID="{0C3458FF-7BEA-42FC-BDB0-1A418CC5109C}" presName="parentText" presStyleLbl="node1" presStyleIdx="0" presStyleCnt="2">
        <dgm:presLayoutVars>
          <dgm:chMax val="0"/>
          <dgm:bulletEnabled val="1"/>
        </dgm:presLayoutVars>
      </dgm:prSet>
      <dgm:spPr/>
      <dgm:t>
        <a:bodyPr/>
        <a:lstStyle/>
        <a:p>
          <a:endParaRPr lang="fr-FR"/>
        </a:p>
      </dgm:t>
    </dgm:pt>
    <dgm:pt modelId="{8653235F-E95C-4C04-B1B4-8B0FDF676002}" type="pres">
      <dgm:prSet presAssocID="{0C3458FF-7BEA-42FC-BDB0-1A418CC5109C}" presName="negativeSpace" presStyleCnt="0"/>
      <dgm:spPr/>
    </dgm:pt>
    <dgm:pt modelId="{24687EDE-3B5E-4004-9A11-A7B26EA04672}" type="pres">
      <dgm:prSet presAssocID="{0C3458FF-7BEA-42FC-BDB0-1A418CC5109C}" presName="childText" presStyleLbl="conFgAcc1" presStyleIdx="0" presStyleCnt="2">
        <dgm:presLayoutVars>
          <dgm:bulletEnabled val="1"/>
        </dgm:presLayoutVars>
      </dgm:prSet>
      <dgm:spPr/>
      <dgm:t>
        <a:bodyPr/>
        <a:lstStyle/>
        <a:p>
          <a:endParaRPr lang="fr-FR"/>
        </a:p>
      </dgm:t>
    </dgm:pt>
    <dgm:pt modelId="{9AB3140B-B7DE-4B95-A332-1CE634099C10}" type="pres">
      <dgm:prSet presAssocID="{9DF63E37-B827-4897-A78C-2310450CE672}" presName="spaceBetweenRectangles" presStyleCnt="0"/>
      <dgm:spPr/>
    </dgm:pt>
    <dgm:pt modelId="{A0C9A9C4-6CD2-4439-AF1F-61EDB9387711}" type="pres">
      <dgm:prSet presAssocID="{5CAF4446-4FED-4AF3-98CD-32D7B0080C4E}" presName="parentLin" presStyleCnt="0"/>
      <dgm:spPr/>
    </dgm:pt>
    <dgm:pt modelId="{4F3CB583-FB13-4E87-949C-4F4FA81C9391}" type="pres">
      <dgm:prSet presAssocID="{5CAF4446-4FED-4AF3-98CD-32D7B0080C4E}" presName="parentLeftMargin" presStyleLbl="node1" presStyleIdx="0" presStyleCnt="2"/>
      <dgm:spPr/>
      <dgm:t>
        <a:bodyPr/>
        <a:lstStyle/>
        <a:p>
          <a:endParaRPr lang="fr-FR"/>
        </a:p>
      </dgm:t>
    </dgm:pt>
    <dgm:pt modelId="{352E3AAE-C83B-4BFC-BD66-1901FE55636A}" type="pres">
      <dgm:prSet presAssocID="{5CAF4446-4FED-4AF3-98CD-32D7B0080C4E}" presName="parentText" presStyleLbl="node1" presStyleIdx="1" presStyleCnt="2">
        <dgm:presLayoutVars>
          <dgm:chMax val="0"/>
          <dgm:bulletEnabled val="1"/>
        </dgm:presLayoutVars>
      </dgm:prSet>
      <dgm:spPr/>
      <dgm:t>
        <a:bodyPr/>
        <a:lstStyle/>
        <a:p>
          <a:endParaRPr lang="fr-FR"/>
        </a:p>
      </dgm:t>
    </dgm:pt>
    <dgm:pt modelId="{E686848C-B184-45AE-9413-92AE1D8AAEF7}" type="pres">
      <dgm:prSet presAssocID="{5CAF4446-4FED-4AF3-98CD-32D7B0080C4E}" presName="negativeSpace" presStyleCnt="0"/>
      <dgm:spPr/>
    </dgm:pt>
    <dgm:pt modelId="{D150390C-F433-4ADE-A10D-C387A2BC2F16}" type="pres">
      <dgm:prSet presAssocID="{5CAF4446-4FED-4AF3-98CD-32D7B0080C4E}" presName="childText" presStyleLbl="conFgAcc1" presStyleIdx="1" presStyleCnt="2">
        <dgm:presLayoutVars>
          <dgm:bulletEnabled val="1"/>
        </dgm:presLayoutVars>
      </dgm:prSet>
      <dgm:spPr/>
      <dgm:t>
        <a:bodyPr/>
        <a:lstStyle/>
        <a:p>
          <a:endParaRPr lang="fr-FR"/>
        </a:p>
      </dgm:t>
    </dgm:pt>
  </dgm:ptLst>
  <dgm:cxnLst>
    <dgm:cxn modelId="{BFDD563C-E5C2-49F6-A77F-A1E5BDF0FA21}" type="presOf" srcId="{2E23D877-0B74-4AE2-BA89-452CE1DE22B0}" destId="{D150390C-F433-4ADE-A10D-C387A2BC2F16}" srcOrd="0" destOrd="4" presId="urn:microsoft.com/office/officeart/2005/8/layout/list1"/>
    <dgm:cxn modelId="{1AA1A9A2-B4E9-4486-82C7-FAF238843406}" type="presOf" srcId="{6A2A7501-C626-496F-AF97-BE2651E4E726}" destId="{D150390C-F433-4ADE-A10D-C387A2BC2F16}" srcOrd="0" destOrd="3" presId="urn:microsoft.com/office/officeart/2005/8/layout/list1"/>
    <dgm:cxn modelId="{4DB66282-9E86-4EC0-B7AE-1A48927ADC65}" srcId="{B5162FA0-7DB2-49E5-88CB-3FAA66447D40}" destId="{5CAF4446-4FED-4AF3-98CD-32D7B0080C4E}" srcOrd="1" destOrd="0" parTransId="{7B6C30D8-C971-4610-9422-00B865959DB5}" sibTransId="{60C8BA02-7D11-4BCD-8150-2BC99E036DCD}"/>
    <dgm:cxn modelId="{7FF72EC5-6F34-4D4B-A94D-93E0234A3435}" srcId="{5CAF4446-4FED-4AF3-98CD-32D7B0080C4E}" destId="{C067ACE0-A3F7-406B-A018-0C66614441DC}" srcOrd="0" destOrd="0" parTransId="{CCC07321-05CD-470F-BE5C-6737154972B8}" sibTransId="{092501AB-4406-481F-94A3-4735C3D41C67}"/>
    <dgm:cxn modelId="{B66307C8-76D0-43F1-9209-49C697FC8BF3}" type="presOf" srcId="{393DDC06-DAF4-46F2-82B8-5BF7048C97D3}" destId="{24687EDE-3B5E-4004-9A11-A7B26EA04672}" srcOrd="0" destOrd="1" presId="urn:microsoft.com/office/officeart/2005/8/layout/list1"/>
    <dgm:cxn modelId="{CA3643FF-E466-4951-8D49-64872A5A662B}" type="presOf" srcId="{5CAF4446-4FED-4AF3-98CD-32D7B0080C4E}" destId="{352E3AAE-C83B-4BFC-BD66-1901FE55636A}" srcOrd="1" destOrd="0" presId="urn:microsoft.com/office/officeart/2005/8/layout/list1"/>
    <dgm:cxn modelId="{D6667DDE-EC62-44ED-B202-434AAB932AC9}" type="presOf" srcId="{0C3458FF-7BEA-42FC-BDB0-1A418CC5109C}" destId="{CE3F1F6E-23F7-487C-858E-6BB67989035D}" srcOrd="0" destOrd="0" presId="urn:microsoft.com/office/officeart/2005/8/layout/list1"/>
    <dgm:cxn modelId="{F516F250-B255-4351-8FCD-DAE6B3930326}" srcId="{B5162FA0-7DB2-49E5-88CB-3FAA66447D40}" destId="{0C3458FF-7BEA-42FC-BDB0-1A418CC5109C}" srcOrd="0" destOrd="0" parTransId="{2F2BB641-B69B-44BE-B77F-A89D2024DD3C}" sibTransId="{9DF63E37-B827-4897-A78C-2310450CE672}"/>
    <dgm:cxn modelId="{74010205-FC5B-4887-83BD-9C233F7FEBB3}" type="presOf" srcId="{B5162FA0-7DB2-49E5-88CB-3FAA66447D40}" destId="{BEB213EF-5FB4-48C5-A0F9-CDFB27406F3C}" srcOrd="0" destOrd="0" presId="urn:microsoft.com/office/officeart/2005/8/layout/list1"/>
    <dgm:cxn modelId="{A9071B70-B977-42DB-BA1D-FD8926912821}" srcId="{5CAF4446-4FED-4AF3-98CD-32D7B0080C4E}" destId="{6A2A7501-C626-496F-AF97-BE2651E4E726}" srcOrd="3" destOrd="0" parTransId="{309AF1A1-0393-4510-82DD-41D0E022DD9F}" sibTransId="{20400320-5873-47D7-89F8-64375AC58D15}"/>
    <dgm:cxn modelId="{86C6A4D3-AA99-4D01-AEE1-802918BB5AEE}" srcId="{5CAF4446-4FED-4AF3-98CD-32D7B0080C4E}" destId="{061D7734-0392-45D7-B9FE-6FDE35395654}" srcOrd="2" destOrd="0" parTransId="{07C142BE-86EB-4E95-8642-FAFEF20F0B69}" sibTransId="{6052CF7B-BA99-4D3E-A3D1-9608BC687D47}"/>
    <dgm:cxn modelId="{24543EB1-94B7-4C15-B598-2988063C0147}" type="presOf" srcId="{C067ACE0-A3F7-406B-A018-0C66614441DC}" destId="{D150390C-F433-4ADE-A10D-C387A2BC2F16}" srcOrd="0" destOrd="0" presId="urn:microsoft.com/office/officeart/2005/8/layout/list1"/>
    <dgm:cxn modelId="{222B54EC-FA08-42B2-96B3-9062F47DEDAA}" srcId="{5CAF4446-4FED-4AF3-98CD-32D7B0080C4E}" destId="{2E23D877-0B74-4AE2-BA89-452CE1DE22B0}" srcOrd="4" destOrd="0" parTransId="{DD46B4C1-3631-4BB8-8DD5-813E1D4E889F}" sibTransId="{C0D4603A-3A6D-4CFD-A059-069A1FD32C8E}"/>
    <dgm:cxn modelId="{99E448D1-70B0-4CA7-9C0A-F0F92ACBAF7C}" type="presOf" srcId="{BE6B0071-AA93-4D0C-84B0-775E866C2D3D}" destId="{D150390C-F433-4ADE-A10D-C387A2BC2F16}" srcOrd="0" destOrd="1" presId="urn:microsoft.com/office/officeart/2005/8/layout/list1"/>
    <dgm:cxn modelId="{C76BE980-C767-4FF1-A76E-6DB4DB18E632}" srcId="{CAFC8D74-CD43-47C8-B1FB-5E68B3E673C4}" destId="{393DDC06-DAF4-46F2-82B8-5BF7048C97D3}" srcOrd="0" destOrd="0" parTransId="{AA98FEB5-33D6-4983-B5C2-DF101F5DA622}" sibTransId="{7DB8F3C8-3BD2-4C37-9768-B9BD02E5CE6C}"/>
    <dgm:cxn modelId="{DB840E9B-50DD-4B6F-B695-43C9F585C290}" type="presOf" srcId="{0C3458FF-7BEA-42FC-BDB0-1A418CC5109C}" destId="{6BC82FA6-B77E-4660-AA59-D2738CB28ECC}" srcOrd="1" destOrd="0" presId="urn:microsoft.com/office/officeart/2005/8/layout/list1"/>
    <dgm:cxn modelId="{C6227363-6996-4EFB-9C43-E44389FE84F6}" type="presOf" srcId="{061D7734-0392-45D7-B9FE-6FDE35395654}" destId="{D150390C-F433-4ADE-A10D-C387A2BC2F16}" srcOrd="0" destOrd="2" presId="urn:microsoft.com/office/officeart/2005/8/layout/list1"/>
    <dgm:cxn modelId="{7BB7C79C-4DE3-4367-876A-3AE298D3DDBB}" type="presOf" srcId="{81BED9B6-B961-4037-9DC9-0180FEE760B8}" destId="{24687EDE-3B5E-4004-9A11-A7B26EA04672}" srcOrd="0" destOrd="2" presId="urn:microsoft.com/office/officeart/2005/8/layout/list1"/>
    <dgm:cxn modelId="{561331C7-1026-474B-B0BE-26C3C93A7FA2}" srcId="{0C3458FF-7BEA-42FC-BDB0-1A418CC5109C}" destId="{CAFC8D74-CD43-47C8-B1FB-5E68B3E673C4}" srcOrd="0" destOrd="0" parTransId="{69830429-6493-437D-B72B-EC7769F7E9E8}" sibTransId="{B83F8620-8087-4237-ADEC-63DF3948E091}"/>
    <dgm:cxn modelId="{AE9BEDF9-6E41-4AD1-8FCB-B80B5F89E918}" type="presOf" srcId="{CAFC8D74-CD43-47C8-B1FB-5E68B3E673C4}" destId="{24687EDE-3B5E-4004-9A11-A7B26EA04672}" srcOrd="0" destOrd="0" presId="urn:microsoft.com/office/officeart/2005/8/layout/list1"/>
    <dgm:cxn modelId="{38458C94-B18A-408E-982A-94EBA3BE42CA}" type="presOf" srcId="{5CAF4446-4FED-4AF3-98CD-32D7B0080C4E}" destId="{4F3CB583-FB13-4E87-949C-4F4FA81C9391}" srcOrd="0" destOrd="0" presId="urn:microsoft.com/office/officeart/2005/8/layout/list1"/>
    <dgm:cxn modelId="{93ED5FB4-BF44-44B1-BC68-AA4A7D704DEF}" srcId="{5CAF4446-4FED-4AF3-98CD-32D7B0080C4E}" destId="{BE6B0071-AA93-4D0C-84B0-775E866C2D3D}" srcOrd="1" destOrd="0" parTransId="{6AFE91A4-CD2A-4E41-BD5D-92E811802233}" sibTransId="{F05B045A-5324-4E80-BC44-BB8E63D4D630}"/>
    <dgm:cxn modelId="{962648AC-D622-4A84-87FB-3D4D0FC21A18}" srcId="{CAFC8D74-CD43-47C8-B1FB-5E68B3E673C4}" destId="{81BED9B6-B961-4037-9DC9-0180FEE760B8}" srcOrd="1" destOrd="0" parTransId="{585F352D-674C-420E-ACBD-A3ECFC2647A2}" sibTransId="{97AA5467-EF19-41EC-9B9A-F88C52D0AD04}"/>
    <dgm:cxn modelId="{FA7CFFE2-8B94-4E9A-9DFA-83CA83920E12}" type="presParOf" srcId="{BEB213EF-5FB4-48C5-A0F9-CDFB27406F3C}" destId="{6FDDE15E-ED50-42D4-B481-8F03A9C73543}" srcOrd="0" destOrd="0" presId="urn:microsoft.com/office/officeart/2005/8/layout/list1"/>
    <dgm:cxn modelId="{52BEA96D-42C9-4DD6-80AC-BAB0E3B6A067}" type="presParOf" srcId="{6FDDE15E-ED50-42D4-B481-8F03A9C73543}" destId="{CE3F1F6E-23F7-487C-858E-6BB67989035D}" srcOrd="0" destOrd="0" presId="urn:microsoft.com/office/officeart/2005/8/layout/list1"/>
    <dgm:cxn modelId="{23917562-5C33-4078-AB76-C44C3558829A}" type="presParOf" srcId="{6FDDE15E-ED50-42D4-B481-8F03A9C73543}" destId="{6BC82FA6-B77E-4660-AA59-D2738CB28ECC}" srcOrd="1" destOrd="0" presId="urn:microsoft.com/office/officeart/2005/8/layout/list1"/>
    <dgm:cxn modelId="{F608AA1A-3DB9-4D99-A109-DB7511DD6B66}" type="presParOf" srcId="{BEB213EF-5FB4-48C5-A0F9-CDFB27406F3C}" destId="{8653235F-E95C-4C04-B1B4-8B0FDF676002}" srcOrd="1" destOrd="0" presId="urn:microsoft.com/office/officeart/2005/8/layout/list1"/>
    <dgm:cxn modelId="{DE172620-E1F7-47E9-A16D-6462AC446A22}" type="presParOf" srcId="{BEB213EF-5FB4-48C5-A0F9-CDFB27406F3C}" destId="{24687EDE-3B5E-4004-9A11-A7B26EA04672}" srcOrd="2" destOrd="0" presId="urn:microsoft.com/office/officeart/2005/8/layout/list1"/>
    <dgm:cxn modelId="{A080DF9F-2448-4E82-9DF9-AC1A3BD6FB2B}" type="presParOf" srcId="{BEB213EF-5FB4-48C5-A0F9-CDFB27406F3C}" destId="{9AB3140B-B7DE-4B95-A332-1CE634099C10}" srcOrd="3" destOrd="0" presId="urn:microsoft.com/office/officeart/2005/8/layout/list1"/>
    <dgm:cxn modelId="{5FCAAF67-61DF-4776-8827-223B8B00B281}" type="presParOf" srcId="{BEB213EF-5FB4-48C5-A0F9-CDFB27406F3C}" destId="{A0C9A9C4-6CD2-4439-AF1F-61EDB9387711}" srcOrd="4" destOrd="0" presId="urn:microsoft.com/office/officeart/2005/8/layout/list1"/>
    <dgm:cxn modelId="{3CDC06A5-A50E-4B4D-94CF-37B400A148AD}" type="presParOf" srcId="{A0C9A9C4-6CD2-4439-AF1F-61EDB9387711}" destId="{4F3CB583-FB13-4E87-949C-4F4FA81C9391}" srcOrd="0" destOrd="0" presId="urn:microsoft.com/office/officeart/2005/8/layout/list1"/>
    <dgm:cxn modelId="{54EAB8A4-C3B5-4574-A33E-4C7D5242AE58}" type="presParOf" srcId="{A0C9A9C4-6CD2-4439-AF1F-61EDB9387711}" destId="{352E3AAE-C83B-4BFC-BD66-1901FE55636A}" srcOrd="1" destOrd="0" presId="urn:microsoft.com/office/officeart/2005/8/layout/list1"/>
    <dgm:cxn modelId="{5108E7A4-BEBB-4DC0-8C08-684B3E607EEF}" type="presParOf" srcId="{BEB213EF-5FB4-48C5-A0F9-CDFB27406F3C}" destId="{E686848C-B184-45AE-9413-92AE1D8AAEF7}" srcOrd="5" destOrd="0" presId="urn:microsoft.com/office/officeart/2005/8/layout/list1"/>
    <dgm:cxn modelId="{6CF41C5E-0EC7-43D0-917B-47846B6D2A41}" type="presParOf" srcId="{BEB213EF-5FB4-48C5-A0F9-CDFB27406F3C}" destId="{D150390C-F433-4ADE-A10D-C387A2BC2F16}" srcOrd="6" destOrd="0" presId="urn:microsoft.com/office/officeart/2005/8/layout/list1"/>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5162FA0-7DB2-49E5-88CB-3FAA66447D40}" type="doc">
      <dgm:prSet loTypeId="urn:microsoft.com/office/officeart/2005/8/layout/list1" loCatId="list" qsTypeId="urn:microsoft.com/office/officeart/2005/8/quickstyle/simple1" qsCatId="simple" csTypeId="urn:microsoft.com/office/officeart/2005/8/colors/accent5_2" csCatId="accent5" phldr="1"/>
      <dgm:spPr/>
      <dgm:t>
        <a:bodyPr/>
        <a:lstStyle/>
        <a:p>
          <a:endParaRPr lang="fr-FR"/>
        </a:p>
      </dgm:t>
    </dgm:pt>
    <dgm:pt modelId="{0C3458FF-7BEA-42FC-BDB0-1A418CC5109C}">
      <dgm:prSet phldrT="[Texte]"/>
      <dgm:spPr/>
      <dgm:t>
        <a:bodyPr/>
        <a:lstStyle/>
        <a:p>
          <a:r>
            <a:rPr lang="fr-FR" b="1" smtClean="0"/>
            <a:t>LA PROCURATION:</a:t>
          </a:r>
          <a:endParaRPr lang="fr-FR" dirty="0"/>
        </a:p>
      </dgm:t>
    </dgm:pt>
    <dgm:pt modelId="{2F2BB641-B69B-44BE-B77F-A89D2024DD3C}" type="parTrans" cxnId="{F516F250-B255-4351-8FCD-DAE6B3930326}">
      <dgm:prSet/>
      <dgm:spPr/>
      <dgm:t>
        <a:bodyPr/>
        <a:lstStyle/>
        <a:p>
          <a:endParaRPr lang="fr-FR"/>
        </a:p>
      </dgm:t>
    </dgm:pt>
    <dgm:pt modelId="{9DF63E37-B827-4897-A78C-2310450CE672}" type="sibTrans" cxnId="{F516F250-B255-4351-8FCD-DAE6B3930326}">
      <dgm:prSet/>
      <dgm:spPr/>
      <dgm:t>
        <a:bodyPr/>
        <a:lstStyle/>
        <a:p>
          <a:endParaRPr lang="fr-FR"/>
        </a:p>
      </dgm:t>
    </dgm:pt>
    <dgm:pt modelId="{27325F7C-A769-40CB-A54D-1E690A6D1619}">
      <dgm:prSet/>
      <dgm:spPr/>
      <dgm:t>
        <a:bodyPr/>
        <a:lstStyle/>
        <a:p>
          <a:r>
            <a:rPr lang="fr-FR" dirty="0" smtClean="0"/>
            <a:t>C’est l’acte par lequel une personne appelée mandant donne à une autre personne appelée mandataire, le pouvoir d’agir en son nom  et donc de faire fonctionner le compte, La procuration n’est jamais tacite, elle fait l’objet d’un écrit portant la signature du mandant et du mandataire avec les mentions </a:t>
          </a:r>
          <a:r>
            <a:rPr lang="fr-FR" b="1" dirty="0" smtClean="0"/>
            <a:t>bon pour pouvoir </a:t>
          </a:r>
          <a:r>
            <a:rPr lang="fr-FR" dirty="0" smtClean="0"/>
            <a:t>du mandant et </a:t>
          </a:r>
          <a:r>
            <a:rPr lang="fr-FR" b="1" dirty="0" smtClean="0"/>
            <a:t>bon pou</a:t>
          </a:r>
          <a:r>
            <a:rPr lang="fr-FR" dirty="0" smtClean="0"/>
            <a:t>r </a:t>
          </a:r>
          <a:r>
            <a:rPr lang="fr-FR" b="1" dirty="0" smtClean="0"/>
            <a:t>acceptation</a:t>
          </a:r>
          <a:r>
            <a:rPr lang="fr-FR" dirty="0" smtClean="0"/>
            <a:t> du mandataire,</a:t>
          </a:r>
          <a:endParaRPr lang="fr-FR" dirty="0"/>
        </a:p>
      </dgm:t>
    </dgm:pt>
    <dgm:pt modelId="{B662FAD2-01AB-447D-94C8-D6FF6CF7FEEB}" type="parTrans" cxnId="{F245E723-F15D-4146-9EC8-9D57DFD581C9}">
      <dgm:prSet/>
      <dgm:spPr/>
      <dgm:t>
        <a:bodyPr/>
        <a:lstStyle/>
        <a:p>
          <a:endParaRPr lang="fr-FR"/>
        </a:p>
      </dgm:t>
    </dgm:pt>
    <dgm:pt modelId="{07C4AE9C-63F9-421A-9A4C-710577382FD1}" type="sibTrans" cxnId="{F245E723-F15D-4146-9EC8-9D57DFD581C9}">
      <dgm:prSet/>
      <dgm:spPr/>
      <dgm:t>
        <a:bodyPr/>
        <a:lstStyle/>
        <a:p>
          <a:endParaRPr lang="fr-FR"/>
        </a:p>
      </dgm:t>
    </dgm:pt>
    <dgm:pt modelId="{2A86D799-8FA9-4C3C-8A18-BEB39BD32A4B}">
      <dgm:prSet/>
      <dgm:spPr/>
      <dgm:t>
        <a:bodyPr/>
        <a:lstStyle/>
        <a:p>
          <a:r>
            <a:rPr lang="fr-FR" dirty="0" smtClean="0"/>
            <a:t>Autrement dit ,tous les actes accomplis par le mandataire et ce dans la limite du pouvoir donné ,sont effectués au nom du mandant et engagent la seule responsabilité de celui-ci.</a:t>
          </a:r>
          <a:endParaRPr lang="fr-FR" dirty="0"/>
        </a:p>
      </dgm:t>
    </dgm:pt>
    <dgm:pt modelId="{164F9752-C1C6-4B1B-89CA-38EB6A922C82}" type="parTrans" cxnId="{851F04C8-E586-4FEF-9B48-134C221252E7}">
      <dgm:prSet/>
      <dgm:spPr/>
      <dgm:t>
        <a:bodyPr/>
        <a:lstStyle/>
        <a:p>
          <a:endParaRPr lang="fr-FR"/>
        </a:p>
      </dgm:t>
    </dgm:pt>
    <dgm:pt modelId="{E157E16E-8FFC-4055-A8A7-86D60425E18F}" type="sibTrans" cxnId="{851F04C8-E586-4FEF-9B48-134C221252E7}">
      <dgm:prSet/>
      <dgm:spPr/>
      <dgm:t>
        <a:bodyPr/>
        <a:lstStyle/>
        <a:p>
          <a:endParaRPr lang="fr-FR"/>
        </a:p>
      </dgm:t>
    </dgm:pt>
    <dgm:pt modelId="{122CA918-7844-4462-9C22-3F64E5765D2C}">
      <dgm:prSet/>
      <dgm:spPr/>
      <dgm:t>
        <a:bodyPr/>
        <a:lstStyle/>
        <a:p>
          <a:r>
            <a:rPr lang="fr-FR" b="1" dirty="0" smtClean="0"/>
            <a:t>Qui peut donner procuration:</a:t>
          </a:r>
          <a:endParaRPr lang="fr-FR" dirty="0"/>
        </a:p>
      </dgm:t>
    </dgm:pt>
    <dgm:pt modelId="{E3841677-CFF7-4FFF-AC3E-6C4B6F7A4818}" type="parTrans" cxnId="{34A15398-72C8-4A3C-9CA4-A06EE6D60771}">
      <dgm:prSet/>
      <dgm:spPr/>
      <dgm:t>
        <a:bodyPr/>
        <a:lstStyle/>
        <a:p>
          <a:endParaRPr lang="fr-FR"/>
        </a:p>
      </dgm:t>
    </dgm:pt>
    <dgm:pt modelId="{1D6F8A9C-ED68-4ACF-B449-2683FAD4D4DF}" type="sibTrans" cxnId="{34A15398-72C8-4A3C-9CA4-A06EE6D60771}">
      <dgm:prSet/>
      <dgm:spPr/>
      <dgm:t>
        <a:bodyPr/>
        <a:lstStyle/>
        <a:p>
          <a:endParaRPr lang="fr-FR"/>
        </a:p>
      </dgm:t>
    </dgm:pt>
    <dgm:pt modelId="{E74CE828-ACF0-4632-A479-DBA077C9AEB5}">
      <dgm:prSet/>
      <dgm:spPr/>
      <dgm:t>
        <a:bodyPr/>
        <a:lstStyle/>
        <a:p>
          <a:r>
            <a:rPr lang="fr-FR" dirty="0" smtClean="0"/>
            <a:t>le titulaire </a:t>
          </a:r>
          <a:r>
            <a:rPr lang="fr-FR" smtClean="0"/>
            <a:t>du compte</a:t>
          </a:r>
          <a:endParaRPr lang="fr-FR" dirty="0"/>
        </a:p>
      </dgm:t>
    </dgm:pt>
    <dgm:pt modelId="{E438BF0D-3821-43D6-A017-687137B5B48D}" type="parTrans" cxnId="{EB8CE9CE-192D-41A2-BB53-A1791ACE50FB}">
      <dgm:prSet/>
      <dgm:spPr/>
      <dgm:t>
        <a:bodyPr/>
        <a:lstStyle/>
        <a:p>
          <a:endParaRPr lang="fr-FR"/>
        </a:p>
      </dgm:t>
    </dgm:pt>
    <dgm:pt modelId="{1CE6CCAB-17E5-4D56-8C52-240DF5CE3563}" type="sibTrans" cxnId="{EB8CE9CE-192D-41A2-BB53-A1791ACE50FB}">
      <dgm:prSet/>
      <dgm:spPr/>
      <dgm:t>
        <a:bodyPr/>
        <a:lstStyle/>
        <a:p>
          <a:endParaRPr lang="fr-FR"/>
        </a:p>
      </dgm:t>
    </dgm:pt>
    <dgm:pt modelId="{B4E09243-B051-4C43-B6C5-D2F973575CEC}">
      <dgm:prSet/>
      <dgm:spPr/>
      <dgm:t>
        <a:bodyPr/>
        <a:lstStyle/>
        <a:p>
          <a:r>
            <a:rPr lang="fr-FR" dirty="0" smtClean="0"/>
            <a:t>les </a:t>
          </a:r>
          <a:r>
            <a:rPr lang="fr-FR" dirty="0" err="1" smtClean="0"/>
            <a:t>co</a:t>
          </a:r>
          <a:r>
            <a:rPr lang="fr-FR" dirty="0" smtClean="0"/>
            <a:t>-titulaires en cas de compte joint et de compte indivis,</a:t>
          </a:r>
          <a:endParaRPr lang="fr-FR" dirty="0"/>
        </a:p>
      </dgm:t>
    </dgm:pt>
    <dgm:pt modelId="{E02DCDDD-DBC2-434F-B636-CD0B73C153EC}" type="sibTrans" cxnId="{EBF34BBE-75B4-4B9F-8A7E-80356FC6ACB6}">
      <dgm:prSet/>
      <dgm:spPr/>
      <dgm:t>
        <a:bodyPr/>
        <a:lstStyle/>
        <a:p>
          <a:endParaRPr lang="fr-FR"/>
        </a:p>
      </dgm:t>
    </dgm:pt>
    <dgm:pt modelId="{D1D4ADEE-970C-4382-9750-27ADA5EE6B2D}" type="parTrans" cxnId="{EBF34BBE-75B4-4B9F-8A7E-80356FC6ACB6}">
      <dgm:prSet/>
      <dgm:spPr/>
      <dgm:t>
        <a:bodyPr/>
        <a:lstStyle/>
        <a:p>
          <a:endParaRPr lang="fr-FR"/>
        </a:p>
      </dgm:t>
    </dgm:pt>
    <dgm:pt modelId="{E9E8883B-9192-4DB9-8B23-078144C00196}">
      <dgm:prSet/>
      <dgm:spPr/>
      <dgm:t>
        <a:bodyPr/>
        <a:lstStyle/>
        <a:p>
          <a:r>
            <a:rPr lang="fr-FR" dirty="0" smtClean="0"/>
            <a:t>le mandataire lui-même si la procuration prévoit la faculté de substituer</a:t>
          </a:r>
          <a:endParaRPr lang="fr-FR" dirty="0"/>
        </a:p>
      </dgm:t>
    </dgm:pt>
    <dgm:pt modelId="{B41D55DF-C8D5-414D-8827-817F6B8BF3E3}" type="sibTrans" cxnId="{713FC86C-E91B-4379-BB65-1F44AFF701B4}">
      <dgm:prSet/>
      <dgm:spPr/>
      <dgm:t>
        <a:bodyPr/>
        <a:lstStyle/>
        <a:p>
          <a:endParaRPr lang="fr-FR"/>
        </a:p>
      </dgm:t>
    </dgm:pt>
    <dgm:pt modelId="{2F5ADDCA-BF14-4227-815D-62F75F9B8401}" type="parTrans" cxnId="{713FC86C-E91B-4379-BB65-1F44AFF701B4}">
      <dgm:prSet/>
      <dgm:spPr/>
      <dgm:t>
        <a:bodyPr/>
        <a:lstStyle/>
        <a:p>
          <a:endParaRPr lang="fr-FR"/>
        </a:p>
      </dgm:t>
    </dgm:pt>
    <dgm:pt modelId="{1731C911-FBAC-4BDC-970E-717D6C095780}">
      <dgm:prSet/>
      <dgm:spPr/>
      <dgm:t>
        <a:bodyPr/>
        <a:lstStyle/>
        <a:p>
          <a:r>
            <a:rPr lang="fr-FR" dirty="0" smtClean="0"/>
            <a:t>le représentant légal du titulaire incapable</a:t>
          </a:r>
          <a:endParaRPr lang="fr-FR" dirty="0"/>
        </a:p>
      </dgm:t>
    </dgm:pt>
    <dgm:pt modelId="{4686D1DC-45A4-4A5C-B6FF-47C703EC9B5E}" type="sibTrans" cxnId="{1B072CF3-ABB0-41FB-8982-1BA98F7AA231}">
      <dgm:prSet/>
      <dgm:spPr/>
      <dgm:t>
        <a:bodyPr/>
        <a:lstStyle/>
        <a:p>
          <a:endParaRPr lang="fr-FR"/>
        </a:p>
      </dgm:t>
    </dgm:pt>
    <dgm:pt modelId="{F29EC53A-6781-491A-BBEC-F6C878741A53}" type="parTrans" cxnId="{1B072CF3-ABB0-41FB-8982-1BA98F7AA231}">
      <dgm:prSet/>
      <dgm:spPr/>
      <dgm:t>
        <a:bodyPr/>
        <a:lstStyle/>
        <a:p>
          <a:endParaRPr lang="fr-FR"/>
        </a:p>
      </dgm:t>
    </dgm:pt>
    <dgm:pt modelId="{BEB213EF-5FB4-48C5-A0F9-CDFB27406F3C}" type="pres">
      <dgm:prSet presAssocID="{B5162FA0-7DB2-49E5-88CB-3FAA66447D40}" presName="linear" presStyleCnt="0">
        <dgm:presLayoutVars>
          <dgm:dir/>
          <dgm:animLvl val="lvl"/>
          <dgm:resizeHandles val="exact"/>
        </dgm:presLayoutVars>
      </dgm:prSet>
      <dgm:spPr/>
      <dgm:t>
        <a:bodyPr/>
        <a:lstStyle/>
        <a:p>
          <a:endParaRPr lang="fr-FR"/>
        </a:p>
      </dgm:t>
    </dgm:pt>
    <dgm:pt modelId="{6FDDE15E-ED50-42D4-B481-8F03A9C73543}" type="pres">
      <dgm:prSet presAssocID="{0C3458FF-7BEA-42FC-BDB0-1A418CC5109C}" presName="parentLin" presStyleCnt="0"/>
      <dgm:spPr/>
    </dgm:pt>
    <dgm:pt modelId="{CE3F1F6E-23F7-487C-858E-6BB67989035D}" type="pres">
      <dgm:prSet presAssocID="{0C3458FF-7BEA-42FC-BDB0-1A418CC5109C}" presName="parentLeftMargin" presStyleLbl="node1" presStyleIdx="0" presStyleCnt="2"/>
      <dgm:spPr/>
      <dgm:t>
        <a:bodyPr/>
        <a:lstStyle/>
        <a:p>
          <a:endParaRPr lang="fr-FR"/>
        </a:p>
      </dgm:t>
    </dgm:pt>
    <dgm:pt modelId="{6BC82FA6-B77E-4660-AA59-D2738CB28ECC}" type="pres">
      <dgm:prSet presAssocID="{0C3458FF-7BEA-42FC-BDB0-1A418CC5109C}" presName="parentText" presStyleLbl="node1" presStyleIdx="0" presStyleCnt="2">
        <dgm:presLayoutVars>
          <dgm:chMax val="0"/>
          <dgm:bulletEnabled val="1"/>
        </dgm:presLayoutVars>
      </dgm:prSet>
      <dgm:spPr/>
      <dgm:t>
        <a:bodyPr/>
        <a:lstStyle/>
        <a:p>
          <a:endParaRPr lang="fr-FR"/>
        </a:p>
      </dgm:t>
    </dgm:pt>
    <dgm:pt modelId="{8653235F-E95C-4C04-B1B4-8B0FDF676002}" type="pres">
      <dgm:prSet presAssocID="{0C3458FF-7BEA-42FC-BDB0-1A418CC5109C}" presName="negativeSpace" presStyleCnt="0"/>
      <dgm:spPr/>
    </dgm:pt>
    <dgm:pt modelId="{24687EDE-3B5E-4004-9A11-A7B26EA04672}" type="pres">
      <dgm:prSet presAssocID="{0C3458FF-7BEA-42FC-BDB0-1A418CC5109C}" presName="childText" presStyleLbl="conFgAcc1" presStyleIdx="0" presStyleCnt="2">
        <dgm:presLayoutVars>
          <dgm:bulletEnabled val="1"/>
        </dgm:presLayoutVars>
      </dgm:prSet>
      <dgm:spPr/>
      <dgm:t>
        <a:bodyPr/>
        <a:lstStyle/>
        <a:p>
          <a:endParaRPr lang="fr-FR"/>
        </a:p>
      </dgm:t>
    </dgm:pt>
    <dgm:pt modelId="{9AB3140B-B7DE-4B95-A332-1CE634099C10}" type="pres">
      <dgm:prSet presAssocID="{9DF63E37-B827-4897-A78C-2310450CE672}" presName="spaceBetweenRectangles" presStyleCnt="0"/>
      <dgm:spPr/>
    </dgm:pt>
    <dgm:pt modelId="{0B2E7A9B-CDBE-4E5F-8CE3-B49E55A94584}" type="pres">
      <dgm:prSet presAssocID="{122CA918-7844-4462-9C22-3F64E5765D2C}" presName="parentLin" presStyleCnt="0"/>
      <dgm:spPr/>
    </dgm:pt>
    <dgm:pt modelId="{12B0A10E-DEFA-4191-A7D3-EF96AE1FFAD0}" type="pres">
      <dgm:prSet presAssocID="{122CA918-7844-4462-9C22-3F64E5765D2C}" presName="parentLeftMargin" presStyleLbl="node1" presStyleIdx="0" presStyleCnt="2"/>
      <dgm:spPr/>
      <dgm:t>
        <a:bodyPr/>
        <a:lstStyle/>
        <a:p>
          <a:endParaRPr lang="fr-FR"/>
        </a:p>
      </dgm:t>
    </dgm:pt>
    <dgm:pt modelId="{3B5F5A7C-A0E3-40C1-AD39-E2A06BCDCC00}" type="pres">
      <dgm:prSet presAssocID="{122CA918-7844-4462-9C22-3F64E5765D2C}" presName="parentText" presStyleLbl="node1" presStyleIdx="1" presStyleCnt="2">
        <dgm:presLayoutVars>
          <dgm:chMax val="0"/>
          <dgm:bulletEnabled val="1"/>
        </dgm:presLayoutVars>
      </dgm:prSet>
      <dgm:spPr/>
      <dgm:t>
        <a:bodyPr/>
        <a:lstStyle/>
        <a:p>
          <a:endParaRPr lang="fr-FR"/>
        </a:p>
      </dgm:t>
    </dgm:pt>
    <dgm:pt modelId="{90E1567B-404A-4071-BE78-0A5086A3BE33}" type="pres">
      <dgm:prSet presAssocID="{122CA918-7844-4462-9C22-3F64E5765D2C}" presName="negativeSpace" presStyleCnt="0"/>
      <dgm:spPr/>
    </dgm:pt>
    <dgm:pt modelId="{DBFBB8F2-0A3F-4115-9136-E0656E0BAD7E}" type="pres">
      <dgm:prSet presAssocID="{122CA918-7844-4462-9C22-3F64E5765D2C}" presName="childText" presStyleLbl="conFgAcc1" presStyleIdx="1" presStyleCnt="2">
        <dgm:presLayoutVars>
          <dgm:bulletEnabled val="1"/>
        </dgm:presLayoutVars>
      </dgm:prSet>
      <dgm:spPr/>
      <dgm:t>
        <a:bodyPr/>
        <a:lstStyle/>
        <a:p>
          <a:endParaRPr lang="fr-FR"/>
        </a:p>
      </dgm:t>
    </dgm:pt>
  </dgm:ptLst>
  <dgm:cxnLst>
    <dgm:cxn modelId="{EB8CE9CE-192D-41A2-BB53-A1791ACE50FB}" srcId="{122CA918-7844-4462-9C22-3F64E5765D2C}" destId="{E74CE828-ACF0-4632-A479-DBA077C9AEB5}" srcOrd="0" destOrd="0" parTransId="{E438BF0D-3821-43D6-A017-687137B5B48D}" sibTransId="{1CE6CCAB-17E5-4D56-8C52-240DF5CE3563}"/>
    <dgm:cxn modelId="{81843430-0349-4258-A4B0-B4CDEE25C53D}" type="presOf" srcId="{2A86D799-8FA9-4C3C-8A18-BEB39BD32A4B}" destId="{24687EDE-3B5E-4004-9A11-A7B26EA04672}" srcOrd="0" destOrd="1" presId="urn:microsoft.com/office/officeart/2005/8/layout/list1"/>
    <dgm:cxn modelId="{713FC86C-E91B-4379-BB65-1F44AFF701B4}" srcId="{122CA918-7844-4462-9C22-3F64E5765D2C}" destId="{E9E8883B-9192-4DB9-8B23-078144C00196}" srcOrd="2" destOrd="0" parTransId="{2F5ADDCA-BF14-4227-815D-62F75F9B8401}" sibTransId="{B41D55DF-C8D5-414D-8827-817F6B8BF3E3}"/>
    <dgm:cxn modelId="{D97726F5-9E9B-426E-AC01-9936AAA81858}" type="presOf" srcId="{E9E8883B-9192-4DB9-8B23-078144C00196}" destId="{DBFBB8F2-0A3F-4115-9136-E0656E0BAD7E}" srcOrd="0" destOrd="2" presId="urn:microsoft.com/office/officeart/2005/8/layout/list1"/>
    <dgm:cxn modelId="{765254E7-B82A-4C2C-888A-4C53A515240B}" type="presOf" srcId="{27325F7C-A769-40CB-A54D-1E690A6D1619}" destId="{24687EDE-3B5E-4004-9A11-A7B26EA04672}" srcOrd="0" destOrd="0" presId="urn:microsoft.com/office/officeart/2005/8/layout/list1"/>
    <dgm:cxn modelId="{AEFFD139-4DF8-45F7-B065-DC4829D7163D}" type="presOf" srcId="{122CA918-7844-4462-9C22-3F64E5765D2C}" destId="{12B0A10E-DEFA-4191-A7D3-EF96AE1FFAD0}" srcOrd="0" destOrd="0" presId="urn:microsoft.com/office/officeart/2005/8/layout/list1"/>
    <dgm:cxn modelId="{F516F250-B255-4351-8FCD-DAE6B3930326}" srcId="{B5162FA0-7DB2-49E5-88CB-3FAA66447D40}" destId="{0C3458FF-7BEA-42FC-BDB0-1A418CC5109C}" srcOrd="0" destOrd="0" parTransId="{2F2BB641-B69B-44BE-B77F-A89D2024DD3C}" sibTransId="{9DF63E37-B827-4897-A78C-2310450CE672}"/>
    <dgm:cxn modelId="{599BF56F-154A-491B-B20E-44E401D208B1}" type="presOf" srcId="{1731C911-FBAC-4BDC-970E-717D6C095780}" destId="{DBFBB8F2-0A3F-4115-9136-E0656E0BAD7E}" srcOrd="0" destOrd="1" presId="urn:microsoft.com/office/officeart/2005/8/layout/list1"/>
    <dgm:cxn modelId="{1B072CF3-ABB0-41FB-8982-1BA98F7AA231}" srcId="{122CA918-7844-4462-9C22-3F64E5765D2C}" destId="{1731C911-FBAC-4BDC-970E-717D6C095780}" srcOrd="1" destOrd="0" parTransId="{F29EC53A-6781-491A-BBEC-F6C878741A53}" sibTransId="{4686D1DC-45A4-4A5C-B6FF-47C703EC9B5E}"/>
    <dgm:cxn modelId="{EBF34BBE-75B4-4B9F-8A7E-80356FC6ACB6}" srcId="{122CA918-7844-4462-9C22-3F64E5765D2C}" destId="{B4E09243-B051-4C43-B6C5-D2F973575CEC}" srcOrd="3" destOrd="0" parTransId="{D1D4ADEE-970C-4382-9750-27ADA5EE6B2D}" sibTransId="{E02DCDDD-DBC2-434F-B636-CD0B73C153EC}"/>
    <dgm:cxn modelId="{851F04C8-E586-4FEF-9B48-134C221252E7}" srcId="{0C3458FF-7BEA-42FC-BDB0-1A418CC5109C}" destId="{2A86D799-8FA9-4C3C-8A18-BEB39BD32A4B}" srcOrd="1" destOrd="0" parTransId="{164F9752-C1C6-4B1B-89CA-38EB6A922C82}" sibTransId="{E157E16E-8FFC-4055-A8A7-86D60425E18F}"/>
    <dgm:cxn modelId="{B659E474-74BD-473D-A529-3E4C19E79EBA}" type="presOf" srcId="{122CA918-7844-4462-9C22-3F64E5765D2C}" destId="{3B5F5A7C-A0E3-40C1-AD39-E2A06BCDCC00}" srcOrd="1" destOrd="0" presId="urn:microsoft.com/office/officeart/2005/8/layout/list1"/>
    <dgm:cxn modelId="{3BD7D4B6-5FD0-4FB5-A157-D8DBEB188E6C}" type="presOf" srcId="{0C3458FF-7BEA-42FC-BDB0-1A418CC5109C}" destId="{6BC82FA6-B77E-4660-AA59-D2738CB28ECC}" srcOrd="1" destOrd="0" presId="urn:microsoft.com/office/officeart/2005/8/layout/list1"/>
    <dgm:cxn modelId="{82BCDA81-2B6C-4F32-BC04-2F4CA30C997F}" type="presOf" srcId="{0C3458FF-7BEA-42FC-BDB0-1A418CC5109C}" destId="{CE3F1F6E-23F7-487C-858E-6BB67989035D}" srcOrd="0" destOrd="0" presId="urn:microsoft.com/office/officeart/2005/8/layout/list1"/>
    <dgm:cxn modelId="{6CD32DA1-AC11-49E7-85D9-AC28454085AA}" type="presOf" srcId="{B4E09243-B051-4C43-B6C5-D2F973575CEC}" destId="{DBFBB8F2-0A3F-4115-9136-E0656E0BAD7E}" srcOrd="0" destOrd="3" presId="urn:microsoft.com/office/officeart/2005/8/layout/list1"/>
    <dgm:cxn modelId="{57BCB5D2-0E0F-488B-839B-778268BAA7B1}" type="presOf" srcId="{E74CE828-ACF0-4632-A479-DBA077C9AEB5}" destId="{DBFBB8F2-0A3F-4115-9136-E0656E0BAD7E}" srcOrd="0" destOrd="0" presId="urn:microsoft.com/office/officeart/2005/8/layout/list1"/>
    <dgm:cxn modelId="{11A8DF7E-0438-40AE-AFF1-170C38A08DAB}" type="presOf" srcId="{B5162FA0-7DB2-49E5-88CB-3FAA66447D40}" destId="{BEB213EF-5FB4-48C5-A0F9-CDFB27406F3C}" srcOrd="0" destOrd="0" presId="urn:microsoft.com/office/officeart/2005/8/layout/list1"/>
    <dgm:cxn modelId="{34A15398-72C8-4A3C-9CA4-A06EE6D60771}" srcId="{B5162FA0-7DB2-49E5-88CB-3FAA66447D40}" destId="{122CA918-7844-4462-9C22-3F64E5765D2C}" srcOrd="1" destOrd="0" parTransId="{E3841677-CFF7-4FFF-AC3E-6C4B6F7A4818}" sibTransId="{1D6F8A9C-ED68-4ACF-B449-2683FAD4D4DF}"/>
    <dgm:cxn modelId="{F245E723-F15D-4146-9EC8-9D57DFD581C9}" srcId="{0C3458FF-7BEA-42FC-BDB0-1A418CC5109C}" destId="{27325F7C-A769-40CB-A54D-1E690A6D1619}" srcOrd="0" destOrd="0" parTransId="{B662FAD2-01AB-447D-94C8-D6FF6CF7FEEB}" sibTransId="{07C4AE9C-63F9-421A-9A4C-710577382FD1}"/>
    <dgm:cxn modelId="{9E29785C-A184-4BF9-AFFB-F0B042F7F61A}" type="presParOf" srcId="{BEB213EF-5FB4-48C5-A0F9-CDFB27406F3C}" destId="{6FDDE15E-ED50-42D4-B481-8F03A9C73543}" srcOrd="0" destOrd="0" presId="urn:microsoft.com/office/officeart/2005/8/layout/list1"/>
    <dgm:cxn modelId="{63309510-24AC-4D09-BA26-CC9E48134835}" type="presParOf" srcId="{6FDDE15E-ED50-42D4-B481-8F03A9C73543}" destId="{CE3F1F6E-23F7-487C-858E-6BB67989035D}" srcOrd="0" destOrd="0" presId="urn:microsoft.com/office/officeart/2005/8/layout/list1"/>
    <dgm:cxn modelId="{6025F8E4-61AD-418F-ABE9-70BC41536841}" type="presParOf" srcId="{6FDDE15E-ED50-42D4-B481-8F03A9C73543}" destId="{6BC82FA6-B77E-4660-AA59-D2738CB28ECC}" srcOrd="1" destOrd="0" presId="urn:microsoft.com/office/officeart/2005/8/layout/list1"/>
    <dgm:cxn modelId="{A8E27837-E0B0-4BFD-8C98-0F1BF5B01819}" type="presParOf" srcId="{BEB213EF-5FB4-48C5-A0F9-CDFB27406F3C}" destId="{8653235F-E95C-4C04-B1B4-8B0FDF676002}" srcOrd="1" destOrd="0" presId="urn:microsoft.com/office/officeart/2005/8/layout/list1"/>
    <dgm:cxn modelId="{28CD362C-62D0-4E84-83B1-DED5885F8584}" type="presParOf" srcId="{BEB213EF-5FB4-48C5-A0F9-CDFB27406F3C}" destId="{24687EDE-3B5E-4004-9A11-A7B26EA04672}" srcOrd="2" destOrd="0" presId="urn:microsoft.com/office/officeart/2005/8/layout/list1"/>
    <dgm:cxn modelId="{4E03D6A2-982A-4B17-93CD-C297199AB21E}" type="presParOf" srcId="{BEB213EF-5FB4-48C5-A0F9-CDFB27406F3C}" destId="{9AB3140B-B7DE-4B95-A332-1CE634099C10}" srcOrd="3" destOrd="0" presId="urn:microsoft.com/office/officeart/2005/8/layout/list1"/>
    <dgm:cxn modelId="{A98025D7-C36A-4FA6-9C63-CB9EC7BB6398}" type="presParOf" srcId="{BEB213EF-5FB4-48C5-A0F9-CDFB27406F3C}" destId="{0B2E7A9B-CDBE-4E5F-8CE3-B49E55A94584}" srcOrd="4" destOrd="0" presId="urn:microsoft.com/office/officeart/2005/8/layout/list1"/>
    <dgm:cxn modelId="{D9CE8DF9-6848-4369-A672-0746A739DD50}" type="presParOf" srcId="{0B2E7A9B-CDBE-4E5F-8CE3-B49E55A94584}" destId="{12B0A10E-DEFA-4191-A7D3-EF96AE1FFAD0}" srcOrd="0" destOrd="0" presId="urn:microsoft.com/office/officeart/2005/8/layout/list1"/>
    <dgm:cxn modelId="{C07E4C57-E0DB-49BE-8C22-3EA2A7EF3AF6}" type="presParOf" srcId="{0B2E7A9B-CDBE-4E5F-8CE3-B49E55A94584}" destId="{3B5F5A7C-A0E3-40C1-AD39-E2A06BCDCC00}" srcOrd="1" destOrd="0" presId="urn:microsoft.com/office/officeart/2005/8/layout/list1"/>
    <dgm:cxn modelId="{5E6C4F14-63DE-4DB2-A485-89C7AC1D50A6}" type="presParOf" srcId="{BEB213EF-5FB4-48C5-A0F9-CDFB27406F3C}" destId="{90E1567B-404A-4071-BE78-0A5086A3BE33}" srcOrd="5" destOrd="0" presId="urn:microsoft.com/office/officeart/2005/8/layout/list1"/>
    <dgm:cxn modelId="{470647BE-DDB6-4745-931E-B37576319CC3}" type="presParOf" srcId="{BEB213EF-5FB4-48C5-A0F9-CDFB27406F3C}" destId="{DBFBB8F2-0A3F-4115-9136-E0656E0BAD7E}" srcOrd="6" destOrd="0" presId="urn:microsoft.com/office/officeart/2005/8/layout/list1"/>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5162FA0-7DB2-49E5-88CB-3FAA66447D40}" type="doc">
      <dgm:prSet loTypeId="urn:microsoft.com/office/officeart/2005/8/layout/list1" loCatId="list" qsTypeId="urn:microsoft.com/office/officeart/2005/8/quickstyle/simple1" qsCatId="simple" csTypeId="urn:microsoft.com/office/officeart/2005/8/colors/accent5_2" csCatId="accent5" phldr="1"/>
      <dgm:spPr/>
      <dgm:t>
        <a:bodyPr/>
        <a:lstStyle/>
        <a:p>
          <a:endParaRPr lang="fr-FR"/>
        </a:p>
      </dgm:t>
    </dgm:pt>
    <dgm:pt modelId="{83CC57F2-F740-41E0-939D-BF58B89F1AB2}">
      <dgm:prSet/>
      <dgm:spPr/>
      <dgm:t>
        <a:bodyPr/>
        <a:lstStyle/>
        <a:p>
          <a:r>
            <a:rPr lang="fr-FR" b="1" dirty="0" smtClean="0"/>
            <a:t>Qui peut être mandataire;</a:t>
          </a:r>
          <a:endParaRPr lang="fr-FR" dirty="0"/>
        </a:p>
      </dgm:t>
    </dgm:pt>
    <dgm:pt modelId="{05F8FC3F-2C44-4201-84D3-7529F44AD0FD}" type="parTrans" cxnId="{8BC48BE5-F83B-4E2F-9684-4C89CB38810A}">
      <dgm:prSet/>
      <dgm:spPr/>
      <dgm:t>
        <a:bodyPr/>
        <a:lstStyle/>
        <a:p>
          <a:endParaRPr lang="fr-FR"/>
        </a:p>
      </dgm:t>
    </dgm:pt>
    <dgm:pt modelId="{D94C878D-5F71-4F2A-9D8B-3E3FE91F6D09}" type="sibTrans" cxnId="{8BC48BE5-F83B-4E2F-9684-4C89CB38810A}">
      <dgm:prSet/>
      <dgm:spPr/>
      <dgm:t>
        <a:bodyPr/>
        <a:lstStyle/>
        <a:p>
          <a:endParaRPr lang="fr-FR"/>
        </a:p>
      </dgm:t>
    </dgm:pt>
    <dgm:pt modelId="{25C587A2-75FE-4F95-AA49-CF39F22DFF7A}">
      <dgm:prSet/>
      <dgm:spPr/>
      <dgm:t>
        <a:bodyPr/>
        <a:lstStyle/>
        <a:p>
          <a:r>
            <a:rPr lang="fr-FR" dirty="0" smtClean="0"/>
            <a:t>Toute personne ,même un incapable**;car il agit au nom du mandant qui est seul responsable des actes passes par  le mandataire,</a:t>
          </a:r>
          <a:endParaRPr lang="fr-FR" b="1" dirty="0"/>
        </a:p>
      </dgm:t>
    </dgm:pt>
    <dgm:pt modelId="{A75A66B9-2C17-43AA-81E0-2271D1F123F0}" type="parTrans" cxnId="{752AD238-BEFC-48CC-9526-51AAA8F2839C}">
      <dgm:prSet/>
      <dgm:spPr/>
      <dgm:t>
        <a:bodyPr/>
        <a:lstStyle/>
        <a:p>
          <a:endParaRPr lang="fr-FR"/>
        </a:p>
      </dgm:t>
    </dgm:pt>
    <dgm:pt modelId="{DC5E3F22-32B0-4A0B-842D-0F01CA82FDC0}" type="sibTrans" cxnId="{752AD238-BEFC-48CC-9526-51AAA8F2839C}">
      <dgm:prSet/>
      <dgm:spPr/>
      <dgm:t>
        <a:bodyPr/>
        <a:lstStyle/>
        <a:p>
          <a:endParaRPr lang="fr-FR"/>
        </a:p>
      </dgm:t>
    </dgm:pt>
    <dgm:pt modelId="{E90C7144-C584-4FFE-B42F-445D30D4E014}">
      <dgm:prSet/>
      <dgm:spPr/>
      <dgm:t>
        <a:bodyPr/>
        <a:lstStyle/>
        <a:p>
          <a:r>
            <a:rPr lang="fr-FR" b="1" dirty="0" smtClean="0"/>
            <a:t>L’étendue de la procuration;</a:t>
          </a:r>
          <a:endParaRPr lang="fr-FR" dirty="0"/>
        </a:p>
      </dgm:t>
    </dgm:pt>
    <dgm:pt modelId="{992A213B-A7B7-47C8-9C41-729D7868D510}" type="parTrans" cxnId="{623CCA17-7527-4756-9212-2F82734A389C}">
      <dgm:prSet/>
      <dgm:spPr/>
      <dgm:t>
        <a:bodyPr/>
        <a:lstStyle/>
        <a:p>
          <a:endParaRPr lang="fr-FR"/>
        </a:p>
      </dgm:t>
    </dgm:pt>
    <dgm:pt modelId="{766F8283-4720-4F51-96B4-787E4EC87C14}" type="sibTrans" cxnId="{623CCA17-7527-4756-9212-2F82734A389C}">
      <dgm:prSet/>
      <dgm:spPr/>
      <dgm:t>
        <a:bodyPr/>
        <a:lstStyle/>
        <a:p>
          <a:endParaRPr lang="fr-FR"/>
        </a:p>
      </dgm:t>
    </dgm:pt>
    <dgm:pt modelId="{5FBF2440-C1F2-452E-9707-32C2112B75BB}">
      <dgm:prSet/>
      <dgm:spPr/>
      <dgm:t>
        <a:bodyPr/>
        <a:lstStyle/>
        <a:p>
          <a:r>
            <a:rPr lang="fr-FR" dirty="0" smtClean="0"/>
            <a:t>Elle peut être générale c’est à dire sans limitation ou spéciale c’est dire limitée à une opération ou certaines opérations et à une durée déterminée,</a:t>
          </a:r>
          <a:endParaRPr lang="fr-FR" b="1" dirty="0"/>
        </a:p>
      </dgm:t>
    </dgm:pt>
    <dgm:pt modelId="{A2E96531-D147-4983-B9CD-2FCEEC8A0662}" type="parTrans" cxnId="{C96CB4B5-B500-41CD-8DBF-E3A97A46A417}">
      <dgm:prSet/>
      <dgm:spPr/>
      <dgm:t>
        <a:bodyPr/>
        <a:lstStyle/>
        <a:p>
          <a:endParaRPr lang="fr-FR"/>
        </a:p>
      </dgm:t>
    </dgm:pt>
    <dgm:pt modelId="{80719561-D755-492E-938F-AD47FF36ABD7}" type="sibTrans" cxnId="{C96CB4B5-B500-41CD-8DBF-E3A97A46A417}">
      <dgm:prSet/>
      <dgm:spPr/>
      <dgm:t>
        <a:bodyPr/>
        <a:lstStyle/>
        <a:p>
          <a:endParaRPr lang="fr-FR"/>
        </a:p>
      </dgm:t>
    </dgm:pt>
    <dgm:pt modelId="{AEE4C8B8-1CEA-4131-819A-D6A4F92E85A9}">
      <dgm:prSet/>
      <dgm:spPr/>
      <dgm:t>
        <a:bodyPr/>
        <a:lstStyle/>
        <a:p>
          <a:r>
            <a:rPr lang="fr-FR" b="1" dirty="0" smtClean="0"/>
            <a:t>La procuration prend fin par ;</a:t>
          </a:r>
          <a:endParaRPr lang="fr-FR" dirty="0"/>
        </a:p>
      </dgm:t>
    </dgm:pt>
    <dgm:pt modelId="{43207136-C105-43A1-AD33-BC4F59E1C044}" type="parTrans" cxnId="{36D899FD-D271-48AB-BBBC-20377BDEEB6C}">
      <dgm:prSet/>
      <dgm:spPr/>
      <dgm:t>
        <a:bodyPr/>
        <a:lstStyle/>
        <a:p>
          <a:endParaRPr lang="fr-FR"/>
        </a:p>
      </dgm:t>
    </dgm:pt>
    <dgm:pt modelId="{BDCF0ED8-D8ED-4CF3-9EE5-61133A30B29E}" type="sibTrans" cxnId="{36D899FD-D271-48AB-BBBC-20377BDEEB6C}">
      <dgm:prSet/>
      <dgm:spPr/>
      <dgm:t>
        <a:bodyPr/>
        <a:lstStyle/>
        <a:p>
          <a:endParaRPr lang="fr-FR"/>
        </a:p>
      </dgm:t>
    </dgm:pt>
    <dgm:pt modelId="{D1953A7C-0190-4BBB-9048-E0297E4AAA1E}">
      <dgm:prSet/>
      <dgm:spPr/>
      <dgm:t>
        <a:bodyPr/>
        <a:lstStyle/>
        <a:p>
          <a:r>
            <a:rPr lang="fr-FR" dirty="0" smtClean="0"/>
            <a:t>la révocation écrite </a:t>
          </a:r>
          <a:r>
            <a:rPr lang="fr-FR" smtClean="0"/>
            <a:t>du mandant</a:t>
          </a:r>
          <a:endParaRPr lang="fr-FR" b="1" dirty="0"/>
        </a:p>
      </dgm:t>
    </dgm:pt>
    <dgm:pt modelId="{05DAF231-5903-493E-AF9D-9F16D91F58D8}" type="parTrans" cxnId="{F1CA756A-322F-4E22-9AEC-BCA8D8096076}">
      <dgm:prSet/>
      <dgm:spPr/>
      <dgm:t>
        <a:bodyPr/>
        <a:lstStyle/>
        <a:p>
          <a:endParaRPr lang="fr-FR"/>
        </a:p>
      </dgm:t>
    </dgm:pt>
    <dgm:pt modelId="{C14DB623-C129-4ACF-AFEF-3C555F7A12A5}" type="sibTrans" cxnId="{F1CA756A-322F-4E22-9AEC-BCA8D8096076}">
      <dgm:prSet/>
      <dgm:spPr/>
      <dgm:t>
        <a:bodyPr/>
        <a:lstStyle/>
        <a:p>
          <a:endParaRPr lang="fr-FR"/>
        </a:p>
      </dgm:t>
    </dgm:pt>
    <dgm:pt modelId="{C81189F1-38F3-45C4-9F6B-607376A95BD1}">
      <dgm:prSet/>
      <dgm:spPr/>
      <dgm:t>
        <a:bodyPr/>
        <a:lstStyle/>
        <a:p>
          <a:r>
            <a:rPr lang="fr-FR" smtClean="0"/>
            <a:t>La </a:t>
          </a:r>
          <a:r>
            <a:rPr lang="fr-FR" dirty="0" smtClean="0"/>
            <a:t>clôture du compte</a:t>
          </a:r>
          <a:endParaRPr lang="fr-FR" dirty="0"/>
        </a:p>
      </dgm:t>
    </dgm:pt>
    <dgm:pt modelId="{364003B1-3304-433B-A6A7-C2A7EE4C93F5}" type="sibTrans" cxnId="{A36A5374-E859-4311-8BB0-F3A22161D0B2}">
      <dgm:prSet/>
      <dgm:spPr/>
      <dgm:t>
        <a:bodyPr/>
        <a:lstStyle/>
        <a:p>
          <a:endParaRPr lang="fr-FR"/>
        </a:p>
      </dgm:t>
    </dgm:pt>
    <dgm:pt modelId="{B123B9F0-7F60-4A9D-B1A0-C041351B65BE}" type="parTrans" cxnId="{A36A5374-E859-4311-8BB0-F3A22161D0B2}">
      <dgm:prSet/>
      <dgm:spPr/>
      <dgm:t>
        <a:bodyPr/>
        <a:lstStyle/>
        <a:p>
          <a:endParaRPr lang="fr-FR"/>
        </a:p>
      </dgm:t>
    </dgm:pt>
    <dgm:pt modelId="{30BC32A2-F7EB-4B01-904E-34AEC18F377C}">
      <dgm:prSet/>
      <dgm:spPr/>
      <dgm:t>
        <a:bodyPr/>
        <a:lstStyle/>
        <a:p>
          <a:r>
            <a:rPr lang="fr-FR" dirty="0" smtClean="0"/>
            <a:t>le décès du mandant</a:t>
          </a:r>
          <a:endParaRPr lang="fr-FR" dirty="0"/>
        </a:p>
      </dgm:t>
    </dgm:pt>
    <dgm:pt modelId="{8B06529C-2CD6-4652-A571-2BEAFEFCEFC5}" type="sibTrans" cxnId="{08ACB0AE-77FB-463D-9332-97BF4E45C47B}">
      <dgm:prSet/>
      <dgm:spPr/>
      <dgm:t>
        <a:bodyPr/>
        <a:lstStyle/>
        <a:p>
          <a:endParaRPr lang="fr-FR"/>
        </a:p>
      </dgm:t>
    </dgm:pt>
    <dgm:pt modelId="{CB1777DC-936A-4984-88A4-7A55D73C2385}" type="parTrans" cxnId="{08ACB0AE-77FB-463D-9332-97BF4E45C47B}">
      <dgm:prSet/>
      <dgm:spPr/>
      <dgm:t>
        <a:bodyPr/>
        <a:lstStyle/>
        <a:p>
          <a:endParaRPr lang="fr-FR"/>
        </a:p>
      </dgm:t>
    </dgm:pt>
    <dgm:pt modelId="{4F7E3C85-C726-4DC4-909F-A1FF8BA6D58E}">
      <dgm:prSet/>
      <dgm:spPr/>
      <dgm:t>
        <a:bodyPr/>
        <a:lstStyle/>
        <a:p>
          <a:r>
            <a:rPr lang="fr-FR" dirty="0" smtClean="0"/>
            <a:t>la renonciation du mandataire qui avertit la banque et le mandant</a:t>
          </a:r>
          <a:endParaRPr lang="fr-FR" dirty="0"/>
        </a:p>
      </dgm:t>
    </dgm:pt>
    <dgm:pt modelId="{A972626E-1B69-4F6D-92EE-6CFBF7806BA7}" type="sibTrans" cxnId="{19782C39-E824-4B83-982E-E5BBDB842DBF}">
      <dgm:prSet/>
      <dgm:spPr/>
      <dgm:t>
        <a:bodyPr/>
        <a:lstStyle/>
        <a:p>
          <a:endParaRPr lang="fr-FR"/>
        </a:p>
      </dgm:t>
    </dgm:pt>
    <dgm:pt modelId="{079FF632-26A5-4234-B3B2-E7011C5ED04D}" type="parTrans" cxnId="{19782C39-E824-4B83-982E-E5BBDB842DBF}">
      <dgm:prSet/>
      <dgm:spPr/>
      <dgm:t>
        <a:bodyPr/>
        <a:lstStyle/>
        <a:p>
          <a:endParaRPr lang="fr-FR"/>
        </a:p>
      </dgm:t>
    </dgm:pt>
    <dgm:pt modelId="{BEB213EF-5FB4-48C5-A0F9-CDFB27406F3C}" type="pres">
      <dgm:prSet presAssocID="{B5162FA0-7DB2-49E5-88CB-3FAA66447D40}" presName="linear" presStyleCnt="0">
        <dgm:presLayoutVars>
          <dgm:dir/>
          <dgm:animLvl val="lvl"/>
          <dgm:resizeHandles val="exact"/>
        </dgm:presLayoutVars>
      </dgm:prSet>
      <dgm:spPr/>
      <dgm:t>
        <a:bodyPr/>
        <a:lstStyle/>
        <a:p>
          <a:endParaRPr lang="fr-FR"/>
        </a:p>
      </dgm:t>
    </dgm:pt>
    <dgm:pt modelId="{DC3AAE46-2215-43E7-A4D0-224EFCABDC3B}" type="pres">
      <dgm:prSet presAssocID="{83CC57F2-F740-41E0-939D-BF58B89F1AB2}" presName="parentLin" presStyleCnt="0"/>
      <dgm:spPr/>
    </dgm:pt>
    <dgm:pt modelId="{A5DF3255-A84B-4623-938E-DDF469E0C54A}" type="pres">
      <dgm:prSet presAssocID="{83CC57F2-F740-41E0-939D-BF58B89F1AB2}" presName="parentLeftMargin" presStyleLbl="node1" presStyleIdx="0" presStyleCnt="3"/>
      <dgm:spPr/>
      <dgm:t>
        <a:bodyPr/>
        <a:lstStyle/>
        <a:p>
          <a:endParaRPr lang="fr-FR"/>
        </a:p>
      </dgm:t>
    </dgm:pt>
    <dgm:pt modelId="{CF4E4CA5-6407-4FB8-BAB3-330514E820E5}" type="pres">
      <dgm:prSet presAssocID="{83CC57F2-F740-41E0-939D-BF58B89F1AB2}" presName="parentText" presStyleLbl="node1" presStyleIdx="0" presStyleCnt="3">
        <dgm:presLayoutVars>
          <dgm:chMax val="0"/>
          <dgm:bulletEnabled val="1"/>
        </dgm:presLayoutVars>
      </dgm:prSet>
      <dgm:spPr/>
      <dgm:t>
        <a:bodyPr/>
        <a:lstStyle/>
        <a:p>
          <a:endParaRPr lang="fr-FR"/>
        </a:p>
      </dgm:t>
    </dgm:pt>
    <dgm:pt modelId="{AC5F0489-D82D-4F1E-93CE-5D494F63C140}" type="pres">
      <dgm:prSet presAssocID="{83CC57F2-F740-41E0-939D-BF58B89F1AB2}" presName="negativeSpace" presStyleCnt="0"/>
      <dgm:spPr/>
    </dgm:pt>
    <dgm:pt modelId="{12951B29-DED3-4E4F-999F-49E9DC659A8B}" type="pres">
      <dgm:prSet presAssocID="{83CC57F2-F740-41E0-939D-BF58B89F1AB2}" presName="childText" presStyleLbl="conFgAcc1" presStyleIdx="0" presStyleCnt="3">
        <dgm:presLayoutVars>
          <dgm:bulletEnabled val="1"/>
        </dgm:presLayoutVars>
      </dgm:prSet>
      <dgm:spPr/>
      <dgm:t>
        <a:bodyPr/>
        <a:lstStyle/>
        <a:p>
          <a:endParaRPr lang="fr-FR"/>
        </a:p>
      </dgm:t>
    </dgm:pt>
    <dgm:pt modelId="{31DD17A6-49B1-48A1-8605-7D9D9742FAD8}" type="pres">
      <dgm:prSet presAssocID="{D94C878D-5F71-4F2A-9D8B-3E3FE91F6D09}" presName="spaceBetweenRectangles" presStyleCnt="0"/>
      <dgm:spPr/>
    </dgm:pt>
    <dgm:pt modelId="{9077EDFE-BD5A-489A-BA06-EACF0D8473DF}" type="pres">
      <dgm:prSet presAssocID="{E90C7144-C584-4FFE-B42F-445D30D4E014}" presName="parentLin" presStyleCnt="0"/>
      <dgm:spPr/>
    </dgm:pt>
    <dgm:pt modelId="{A6C1520C-4DAA-4268-AF9F-720980D77E2E}" type="pres">
      <dgm:prSet presAssocID="{E90C7144-C584-4FFE-B42F-445D30D4E014}" presName="parentLeftMargin" presStyleLbl="node1" presStyleIdx="0" presStyleCnt="3"/>
      <dgm:spPr/>
      <dgm:t>
        <a:bodyPr/>
        <a:lstStyle/>
        <a:p>
          <a:endParaRPr lang="fr-FR"/>
        </a:p>
      </dgm:t>
    </dgm:pt>
    <dgm:pt modelId="{D2250122-80BD-4660-8FEA-4E4367C3D1A8}" type="pres">
      <dgm:prSet presAssocID="{E90C7144-C584-4FFE-B42F-445D30D4E014}" presName="parentText" presStyleLbl="node1" presStyleIdx="1" presStyleCnt="3">
        <dgm:presLayoutVars>
          <dgm:chMax val="0"/>
          <dgm:bulletEnabled val="1"/>
        </dgm:presLayoutVars>
      </dgm:prSet>
      <dgm:spPr/>
      <dgm:t>
        <a:bodyPr/>
        <a:lstStyle/>
        <a:p>
          <a:endParaRPr lang="fr-FR"/>
        </a:p>
      </dgm:t>
    </dgm:pt>
    <dgm:pt modelId="{401EDBF3-7DA4-4C87-9A89-0345C3FDC77E}" type="pres">
      <dgm:prSet presAssocID="{E90C7144-C584-4FFE-B42F-445D30D4E014}" presName="negativeSpace" presStyleCnt="0"/>
      <dgm:spPr/>
    </dgm:pt>
    <dgm:pt modelId="{ACCB5163-CAE9-423E-A376-D9CDDDAFABA0}" type="pres">
      <dgm:prSet presAssocID="{E90C7144-C584-4FFE-B42F-445D30D4E014}" presName="childText" presStyleLbl="conFgAcc1" presStyleIdx="1" presStyleCnt="3">
        <dgm:presLayoutVars>
          <dgm:bulletEnabled val="1"/>
        </dgm:presLayoutVars>
      </dgm:prSet>
      <dgm:spPr/>
      <dgm:t>
        <a:bodyPr/>
        <a:lstStyle/>
        <a:p>
          <a:endParaRPr lang="fr-FR"/>
        </a:p>
      </dgm:t>
    </dgm:pt>
    <dgm:pt modelId="{4513FEA4-CB40-40A3-8906-529D89C7FFA3}" type="pres">
      <dgm:prSet presAssocID="{766F8283-4720-4F51-96B4-787E4EC87C14}" presName="spaceBetweenRectangles" presStyleCnt="0"/>
      <dgm:spPr/>
    </dgm:pt>
    <dgm:pt modelId="{8985F1ED-9F32-463C-871E-163885C05AC1}" type="pres">
      <dgm:prSet presAssocID="{AEE4C8B8-1CEA-4131-819A-D6A4F92E85A9}" presName="parentLin" presStyleCnt="0"/>
      <dgm:spPr/>
    </dgm:pt>
    <dgm:pt modelId="{FCF7F99E-F43B-49AE-A1F7-BABA97306AEB}" type="pres">
      <dgm:prSet presAssocID="{AEE4C8B8-1CEA-4131-819A-D6A4F92E85A9}" presName="parentLeftMargin" presStyleLbl="node1" presStyleIdx="1" presStyleCnt="3"/>
      <dgm:spPr/>
      <dgm:t>
        <a:bodyPr/>
        <a:lstStyle/>
        <a:p>
          <a:endParaRPr lang="fr-FR"/>
        </a:p>
      </dgm:t>
    </dgm:pt>
    <dgm:pt modelId="{BEC5AE8F-19BD-406B-A1AB-12061ED4FE21}" type="pres">
      <dgm:prSet presAssocID="{AEE4C8B8-1CEA-4131-819A-D6A4F92E85A9}" presName="parentText" presStyleLbl="node1" presStyleIdx="2" presStyleCnt="3">
        <dgm:presLayoutVars>
          <dgm:chMax val="0"/>
          <dgm:bulletEnabled val="1"/>
        </dgm:presLayoutVars>
      </dgm:prSet>
      <dgm:spPr/>
      <dgm:t>
        <a:bodyPr/>
        <a:lstStyle/>
        <a:p>
          <a:endParaRPr lang="fr-FR"/>
        </a:p>
      </dgm:t>
    </dgm:pt>
    <dgm:pt modelId="{31E99372-185C-4D24-980C-D4A70141F7C4}" type="pres">
      <dgm:prSet presAssocID="{AEE4C8B8-1CEA-4131-819A-D6A4F92E85A9}" presName="negativeSpace" presStyleCnt="0"/>
      <dgm:spPr/>
    </dgm:pt>
    <dgm:pt modelId="{FC5D4E62-A02B-493B-84C3-16D2D6A7B344}" type="pres">
      <dgm:prSet presAssocID="{AEE4C8B8-1CEA-4131-819A-D6A4F92E85A9}" presName="childText" presStyleLbl="conFgAcc1" presStyleIdx="2" presStyleCnt="3">
        <dgm:presLayoutVars>
          <dgm:bulletEnabled val="1"/>
        </dgm:presLayoutVars>
      </dgm:prSet>
      <dgm:spPr/>
      <dgm:t>
        <a:bodyPr/>
        <a:lstStyle/>
        <a:p>
          <a:endParaRPr lang="fr-FR"/>
        </a:p>
      </dgm:t>
    </dgm:pt>
  </dgm:ptLst>
  <dgm:cxnLst>
    <dgm:cxn modelId="{2425B09B-D343-45B6-AF9B-0282B4CA8345}" type="presOf" srcId="{C81189F1-38F3-45C4-9F6B-607376A95BD1}" destId="{FC5D4E62-A02B-493B-84C3-16D2D6A7B344}" srcOrd="0" destOrd="3" presId="urn:microsoft.com/office/officeart/2005/8/layout/list1"/>
    <dgm:cxn modelId="{E27A8082-4232-41B8-94CD-F02C2EE4ABAE}" type="presOf" srcId="{4F7E3C85-C726-4DC4-909F-A1FF8BA6D58E}" destId="{FC5D4E62-A02B-493B-84C3-16D2D6A7B344}" srcOrd="0" destOrd="1" presId="urn:microsoft.com/office/officeart/2005/8/layout/list1"/>
    <dgm:cxn modelId="{C96CB4B5-B500-41CD-8DBF-E3A97A46A417}" srcId="{E90C7144-C584-4FFE-B42F-445D30D4E014}" destId="{5FBF2440-C1F2-452E-9707-32C2112B75BB}" srcOrd="0" destOrd="0" parTransId="{A2E96531-D147-4983-B9CD-2FCEEC8A0662}" sibTransId="{80719561-D755-492E-938F-AD47FF36ABD7}"/>
    <dgm:cxn modelId="{75E522EA-877C-4179-B2B4-A5C57B271140}" type="presOf" srcId="{25C587A2-75FE-4F95-AA49-CF39F22DFF7A}" destId="{12951B29-DED3-4E4F-999F-49E9DC659A8B}" srcOrd="0" destOrd="0" presId="urn:microsoft.com/office/officeart/2005/8/layout/list1"/>
    <dgm:cxn modelId="{D4ACB149-59C4-4DE8-876E-E5B9DEDE4194}" type="presOf" srcId="{B5162FA0-7DB2-49E5-88CB-3FAA66447D40}" destId="{BEB213EF-5FB4-48C5-A0F9-CDFB27406F3C}" srcOrd="0" destOrd="0" presId="urn:microsoft.com/office/officeart/2005/8/layout/list1"/>
    <dgm:cxn modelId="{A36A5374-E859-4311-8BB0-F3A22161D0B2}" srcId="{AEE4C8B8-1CEA-4131-819A-D6A4F92E85A9}" destId="{C81189F1-38F3-45C4-9F6B-607376A95BD1}" srcOrd="3" destOrd="0" parTransId="{B123B9F0-7F60-4A9D-B1A0-C041351B65BE}" sibTransId="{364003B1-3304-433B-A6A7-C2A7EE4C93F5}"/>
    <dgm:cxn modelId="{8279A1FA-24CC-41D5-ABAD-8C394A91BDCF}" type="presOf" srcId="{83CC57F2-F740-41E0-939D-BF58B89F1AB2}" destId="{CF4E4CA5-6407-4FB8-BAB3-330514E820E5}" srcOrd="1" destOrd="0" presId="urn:microsoft.com/office/officeart/2005/8/layout/list1"/>
    <dgm:cxn modelId="{3AA74DE3-888E-45B5-9B42-B44E49DB91BB}" type="presOf" srcId="{E90C7144-C584-4FFE-B42F-445D30D4E014}" destId="{D2250122-80BD-4660-8FEA-4E4367C3D1A8}" srcOrd="1" destOrd="0" presId="urn:microsoft.com/office/officeart/2005/8/layout/list1"/>
    <dgm:cxn modelId="{242A1946-D60A-4544-B8A4-2C18995F9C40}" type="presOf" srcId="{AEE4C8B8-1CEA-4131-819A-D6A4F92E85A9}" destId="{FCF7F99E-F43B-49AE-A1F7-BABA97306AEB}" srcOrd="0" destOrd="0" presId="urn:microsoft.com/office/officeart/2005/8/layout/list1"/>
    <dgm:cxn modelId="{2BFD8A21-E0AC-44EE-B698-E53210D8065F}" type="presOf" srcId="{5FBF2440-C1F2-452E-9707-32C2112B75BB}" destId="{ACCB5163-CAE9-423E-A376-D9CDDDAFABA0}" srcOrd="0" destOrd="0" presId="urn:microsoft.com/office/officeart/2005/8/layout/list1"/>
    <dgm:cxn modelId="{36D899FD-D271-48AB-BBBC-20377BDEEB6C}" srcId="{B5162FA0-7DB2-49E5-88CB-3FAA66447D40}" destId="{AEE4C8B8-1CEA-4131-819A-D6A4F92E85A9}" srcOrd="2" destOrd="0" parTransId="{43207136-C105-43A1-AD33-BC4F59E1C044}" sibTransId="{BDCF0ED8-D8ED-4CF3-9EE5-61133A30B29E}"/>
    <dgm:cxn modelId="{623CCA17-7527-4756-9212-2F82734A389C}" srcId="{B5162FA0-7DB2-49E5-88CB-3FAA66447D40}" destId="{E90C7144-C584-4FFE-B42F-445D30D4E014}" srcOrd="1" destOrd="0" parTransId="{992A213B-A7B7-47C8-9C41-729D7868D510}" sibTransId="{766F8283-4720-4F51-96B4-787E4EC87C14}"/>
    <dgm:cxn modelId="{AA282354-B453-41B0-9D15-3F106DA1AB7F}" type="presOf" srcId="{30BC32A2-F7EB-4B01-904E-34AEC18F377C}" destId="{FC5D4E62-A02B-493B-84C3-16D2D6A7B344}" srcOrd="0" destOrd="2" presId="urn:microsoft.com/office/officeart/2005/8/layout/list1"/>
    <dgm:cxn modelId="{19782C39-E824-4B83-982E-E5BBDB842DBF}" srcId="{AEE4C8B8-1CEA-4131-819A-D6A4F92E85A9}" destId="{4F7E3C85-C726-4DC4-909F-A1FF8BA6D58E}" srcOrd="1" destOrd="0" parTransId="{079FF632-26A5-4234-B3B2-E7011C5ED04D}" sibTransId="{A972626E-1B69-4F6D-92EE-6CFBF7806BA7}"/>
    <dgm:cxn modelId="{752AD238-BEFC-48CC-9526-51AAA8F2839C}" srcId="{83CC57F2-F740-41E0-939D-BF58B89F1AB2}" destId="{25C587A2-75FE-4F95-AA49-CF39F22DFF7A}" srcOrd="0" destOrd="0" parTransId="{A75A66B9-2C17-43AA-81E0-2271D1F123F0}" sibTransId="{DC5E3F22-32B0-4A0B-842D-0F01CA82FDC0}"/>
    <dgm:cxn modelId="{A314B08D-BAE8-4F9B-9F67-D21970D5B08A}" type="presOf" srcId="{AEE4C8B8-1CEA-4131-819A-D6A4F92E85A9}" destId="{BEC5AE8F-19BD-406B-A1AB-12061ED4FE21}" srcOrd="1" destOrd="0" presId="urn:microsoft.com/office/officeart/2005/8/layout/list1"/>
    <dgm:cxn modelId="{CA01FCF8-92AA-45E8-8774-D1F0306F812F}" type="presOf" srcId="{E90C7144-C584-4FFE-B42F-445D30D4E014}" destId="{A6C1520C-4DAA-4268-AF9F-720980D77E2E}" srcOrd="0" destOrd="0" presId="urn:microsoft.com/office/officeart/2005/8/layout/list1"/>
    <dgm:cxn modelId="{8BC48BE5-F83B-4E2F-9684-4C89CB38810A}" srcId="{B5162FA0-7DB2-49E5-88CB-3FAA66447D40}" destId="{83CC57F2-F740-41E0-939D-BF58B89F1AB2}" srcOrd="0" destOrd="0" parTransId="{05F8FC3F-2C44-4201-84D3-7529F44AD0FD}" sibTransId="{D94C878D-5F71-4F2A-9D8B-3E3FE91F6D09}"/>
    <dgm:cxn modelId="{08ACB0AE-77FB-463D-9332-97BF4E45C47B}" srcId="{AEE4C8B8-1CEA-4131-819A-D6A4F92E85A9}" destId="{30BC32A2-F7EB-4B01-904E-34AEC18F377C}" srcOrd="2" destOrd="0" parTransId="{CB1777DC-936A-4984-88A4-7A55D73C2385}" sibTransId="{8B06529C-2CD6-4652-A571-2BEAFEFCEFC5}"/>
    <dgm:cxn modelId="{9B6F90E0-0705-431C-A1DA-6F664FDD06BD}" type="presOf" srcId="{83CC57F2-F740-41E0-939D-BF58B89F1AB2}" destId="{A5DF3255-A84B-4623-938E-DDF469E0C54A}" srcOrd="0" destOrd="0" presId="urn:microsoft.com/office/officeart/2005/8/layout/list1"/>
    <dgm:cxn modelId="{C2AD6A36-8825-412C-9AE8-0EBB81FAF2D0}" type="presOf" srcId="{D1953A7C-0190-4BBB-9048-E0297E4AAA1E}" destId="{FC5D4E62-A02B-493B-84C3-16D2D6A7B344}" srcOrd="0" destOrd="0" presId="urn:microsoft.com/office/officeart/2005/8/layout/list1"/>
    <dgm:cxn modelId="{F1CA756A-322F-4E22-9AEC-BCA8D8096076}" srcId="{AEE4C8B8-1CEA-4131-819A-D6A4F92E85A9}" destId="{D1953A7C-0190-4BBB-9048-E0297E4AAA1E}" srcOrd="0" destOrd="0" parTransId="{05DAF231-5903-493E-AF9D-9F16D91F58D8}" sibTransId="{C14DB623-C129-4ACF-AFEF-3C555F7A12A5}"/>
    <dgm:cxn modelId="{80BD6E50-6988-4447-A8C3-A221FC6934AE}" type="presParOf" srcId="{BEB213EF-5FB4-48C5-A0F9-CDFB27406F3C}" destId="{DC3AAE46-2215-43E7-A4D0-224EFCABDC3B}" srcOrd="0" destOrd="0" presId="urn:microsoft.com/office/officeart/2005/8/layout/list1"/>
    <dgm:cxn modelId="{FD8BE902-6396-46B1-9219-78EA367AF26F}" type="presParOf" srcId="{DC3AAE46-2215-43E7-A4D0-224EFCABDC3B}" destId="{A5DF3255-A84B-4623-938E-DDF469E0C54A}" srcOrd="0" destOrd="0" presId="urn:microsoft.com/office/officeart/2005/8/layout/list1"/>
    <dgm:cxn modelId="{F892AF1A-3779-49C6-91C8-4204A2552AD9}" type="presParOf" srcId="{DC3AAE46-2215-43E7-A4D0-224EFCABDC3B}" destId="{CF4E4CA5-6407-4FB8-BAB3-330514E820E5}" srcOrd="1" destOrd="0" presId="urn:microsoft.com/office/officeart/2005/8/layout/list1"/>
    <dgm:cxn modelId="{41C9DEE9-089B-473C-89BF-94212295F6D6}" type="presParOf" srcId="{BEB213EF-5FB4-48C5-A0F9-CDFB27406F3C}" destId="{AC5F0489-D82D-4F1E-93CE-5D494F63C140}" srcOrd="1" destOrd="0" presId="urn:microsoft.com/office/officeart/2005/8/layout/list1"/>
    <dgm:cxn modelId="{A01FE1CA-AC48-4BE7-A91C-E571ECD07CE5}" type="presParOf" srcId="{BEB213EF-5FB4-48C5-A0F9-CDFB27406F3C}" destId="{12951B29-DED3-4E4F-999F-49E9DC659A8B}" srcOrd="2" destOrd="0" presId="urn:microsoft.com/office/officeart/2005/8/layout/list1"/>
    <dgm:cxn modelId="{AB761A03-BEA0-4E44-8757-3F741F3B95EE}" type="presParOf" srcId="{BEB213EF-5FB4-48C5-A0F9-CDFB27406F3C}" destId="{31DD17A6-49B1-48A1-8605-7D9D9742FAD8}" srcOrd="3" destOrd="0" presId="urn:microsoft.com/office/officeart/2005/8/layout/list1"/>
    <dgm:cxn modelId="{225EB649-7B13-4841-9211-2E8658389E6B}" type="presParOf" srcId="{BEB213EF-5FB4-48C5-A0F9-CDFB27406F3C}" destId="{9077EDFE-BD5A-489A-BA06-EACF0D8473DF}" srcOrd="4" destOrd="0" presId="urn:microsoft.com/office/officeart/2005/8/layout/list1"/>
    <dgm:cxn modelId="{570C9F7A-6697-4340-B3AF-F693AC0B0539}" type="presParOf" srcId="{9077EDFE-BD5A-489A-BA06-EACF0D8473DF}" destId="{A6C1520C-4DAA-4268-AF9F-720980D77E2E}" srcOrd="0" destOrd="0" presId="urn:microsoft.com/office/officeart/2005/8/layout/list1"/>
    <dgm:cxn modelId="{D6A0559B-3A84-4F3D-9A3E-A6E6D9ECD700}" type="presParOf" srcId="{9077EDFE-BD5A-489A-BA06-EACF0D8473DF}" destId="{D2250122-80BD-4660-8FEA-4E4367C3D1A8}" srcOrd="1" destOrd="0" presId="urn:microsoft.com/office/officeart/2005/8/layout/list1"/>
    <dgm:cxn modelId="{15589E6D-833F-4359-BB39-1661A0A60283}" type="presParOf" srcId="{BEB213EF-5FB4-48C5-A0F9-CDFB27406F3C}" destId="{401EDBF3-7DA4-4C87-9A89-0345C3FDC77E}" srcOrd="5" destOrd="0" presId="urn:microsoft.com/office/officeart/2005/8/layout/list1"/>
    <dgm:cxn modelId="{94DF312E-E310-4A84-A33C-7CE378CB1316}" type="presParOf" srcId="{BEB213EF-5FB4-48C5-A0F9-CDFB27406F3C}" destId="{ACCB5163-CAE9-423E-A376-D9CDDDAFABA0}" srcOrd="6" destOrd="0" presId="urn:microsoft.com/office/officeart/2005/8/layout/list1"/>
    <dgm:cxn modelId="{E6027F69-6701-4CBB-80EF-DED46C3E3506}" type="presParOf" srcId="{BEB213EF-5FB4-48C5-A0F9-CDFB27406F3C}" destId="{4513FEA4-CB40-40A3-8906-529D89C7FFA3}" srcOrd="7" destOrd="0" presId="urn:microsoft.com/office/officeart/2005/8/layout/list1"/>
    <dgm:cxn modelId="{6611449E-C2E2-41A4-9DE5-EE10E2BFCC58}" type="presParOf" srcId="{BEB213EF-5FB4-48C5-A0F9-CDFB27406F3C}" destId="{8985F1ED-9F32-463C-871E-163885C05AC1}" srcOrd="8" destOrd="0" presId="urn:microsoft.com/office/officeart/2005/8/layout/list1"/>
    <dgm:cxn modelId="{56025767-32DA-4F6A-B21A-73D06698722B}" type="presParOf" srcId="{8985F1ED-9F32-463C-871E-163885C05AC1}" destId="{FCF7F99E-F43B-49AE-A1F7-BABA97306AEB}" srcOrd="0" destOrd="0" presId="urn:microsoft.com/office/officeart/2005/8/layout/list1"/>
    <dgm:cxn modelId="{6CAAF6EA-3B04-44F4-9A20-C6F6928FA4B0}" type="presParOf" srcId="{8985F1ED-9F32-463C-871E-163885C05AC1}" destId="{BEC5AE8F-19BD-406B-A1AB-12061ED4FE21}" srcOrd="1" destOrd="0" presId="urn:microsoft.com/office/officeart/2005/8/layout/list1"/>
    <dgm:cxn modelId="{7959BB84-20B6-4FBD-A35F-4C17A5C8C4EF}" type="presParOf" srcId="{BEB213EF-5FB4-48C5-A0F9-CDFB27406F3C}" destId="{31E99372-185C-4D24-980C-D4A70141F7C4}" srcOrd="9" destOrd="0" presId="urn:microsoft.com/office/officeart/2005/8/layout/list1"/>
    <dgm:cxn modelId="{0263F2A7-DDE9-49F2-A360-A09AA9463B2F}" type="presParOf" srcId="{BEB213EF-5FB4-48C5-A0F9-CDFB27406F3C}" destId="{FC5D4E62-A02B-493B-84C3-16D2D6A7B344}" srcOrd="10" destOrd="0" presId="urn:microsoft.com/office/officeart/2005/8/layout/list1"/>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D5CE5800-F495-42B7-AF87-B59501B98805}" type="doc">
      <dgm:prSet loTypeId="urn:microsoft.com/office/officeart/2005/8/layout/hList1" loCatId="list" qsTypeId="urn:microsoft.com/office/officeart/2005/8/quickstyle/simple1" qsCatId="simple" csTypeId="urn:microsoft.com/office/officeart/2005/8/colors/colorful4" csCatId="colorful" phldr="1"/>
      <dgm:spPr/>
      <dgm:t>
        <a:bodyPr/>
        <a:lstStyle/>
        <a:p>
          <a:endParaRPr lang="fr-FR"/>
        </a:p>
      </dgm:t>
    </dgm:pt>
    <dgm:pt modelId="{875E6C73-AF42-445B-BDB7-7D090A7FC79F}">
      <dgm:prSet phldrT="[Texte]"/>
      <dgm:spPr/>
      <dgm:t>
        <a:bodyPr/>
        <a:lstStyle/>
        <a:p>
          <a:r>
            <a:rPr lang="fr-FR" b="1" dirty="0" smtClean="0"/>
            <a:t>Chèque certifié</a:t>
          </a:r>
          <a:endParaRPr lang="fr-FR" dirty="0"/>
        </a:p>
      </dgm:t>
    </dgm:pt>
    <dgm:pt modelId="{F0F85E54-4D1C-408E-BA88-C7525D532D27}" type="parTrans" cxnId="{4CEF5E2E-C9E1-4210-B27A-D1E2147D7526}">
      <dgm:prSet/>
      <dgm:spPr/>
      <dgm:t>
        <a:bodyPr/>
        <a:lstStyle/>
        <a:p>
          <a:endParaRPr lang="fr-FR"/>
        </a:p>
      </dgm:t>
    </dgm:pt>
    <dgm:pt modelId="{BEEAD2CB-2386-4362-B51C-E914D746BC75}" type="sibTrans" cxnId="{4CEF5E2E-C9E1-4210-B27A-D1E2147D7526}">
      <dgm:prSet/>
      <dgm:spPr/>
      <dgm:t>
        <a:bodyPr/>
        <a:lstStyle/>
        <a:p>
          <a:endParaRPr lang="fr-FR"/>
        </a:p>
      </dgm:t>
    </dgm:pt>
    <dgm:pt modelId="{7E79723D-CE15-4673-AA22-BA8289A43A97}">
      <dgm:prSet/>
      <dgm:spPr/>
      <dgm:t>
        <a:bodyPr/>
        <a:lstStyle/>
        <a:p>
          <a:r>
            <a:rPr lang="fr-FR" dirty="0" smtClean="0"/>
            <a:t>La banque s’engage à bloquer la provision au profit du bénéficiaire pendant le délai légal de présentation,</a:t>
          </a:r>
          <a:endParaRPr lang="fr-FR" dirty="0"/>
        </a:p>
      </dgm:t>
    </dgm:pt>
    <dgm:pt modelId="{5EB1ABA6-3890-4751-8F30-3DD62C4813CB}" type="parTrans" cxnId="{D786B960-B785-4E1E-A5D8-FEE0D4AA7374}">
      <dgm:prSet/>
      <dgm:spPr/>
      <dgm:t>
        <a:bodyPr/>
        <a:lstStyle/>
        <a:p>
          <a:endParaRPr lang="fr-FR"/>
        </a:p>
      </dgm:t>
    </dgm:pt>
    <dgm:pt modelId="{407CE14D-BEBC-4949-A88E-6CC75D9D9A83}" type="sibTrans" cxnId="{D786B960-B785-4E1E-A5D8-FEE0D4AA7374}">
      <dgm:prSet/>
      <dgm:spPr/>
      <dgm:t>
        <a:bodyPr/>
        <a:lstStyle/>
        <a:p>
          <a:endParaRPr lang="fr-FR"/>
        </a:p>
      </dgm:t>
    </dgm:pt>
    <dgm:pt modelId="{EB8525FA-4F00-46D0-BBF9-5056F341773A}">
      <dgm:prSet/>
      <dgm:spPr/>
      <dgm:t>
        <a:bodyPr/>
        <a:lstStyle/>
        <a:p>
          <a:r>
            <a:rPr lang="fr-FR" b="1" dirty="0" smtClean="0"/>
            <a:t>Chèque de banque</a:t>
          </a:r>
          <a:endParaRPr lang="fr-FR" b="1" dirty="0"/>
        </a:p>
      </dgm:t>
    </dgm:pt>
    <dgm:pt modelId="{2CE3DFD7-5230-4F9A-9C2C-D2B3EBA9D866}" type="parTrans" cxnId="{6C1BCA55-B288-43D6-8B98-B8471BE93516}">
      <dgm:prSet/>
      <dgm:spPr/>
      <dgm:t>
        <a:bodyPr/>
        <a:lstStyle/>
        <a:p>
          <a:endParaRPr lang="fr-FR"/>
        </a:p>
      </dgm:t>
    </dgm:pt>
    <dgm:pt modelId="{CF8A579E-D8D9-48B6-9CB8-01F749C00247}" type="sibTrans" cxnId="{6C1BCA55-B288-43D6-8B98-B8471BE93516}">
      <dgm:prSet/>
      <dgm:spPr/>
      <dgm:t>
        <a:bodyPr/>
        <a:lstStyle/>
        <a:p>
          <a:endParaRPr lang="fr-FR"/>
        </a:p>
      </dgm:t>
    </dgm:pt>
    <dgm:pt modelId="{24C507AC-7CD5-435A-AAA5-3FA04EE78031}">
      <dgm:prSet/>
      <dgm:spPr/>
      <dgm:t>
        <a:bodyPr/>
        <a:lstStyle/>
        <a:p>
          <a:r>
            <a:rPr lang="fr-FR" dirty="0" smtClean="0"/>
            <a:t>Le chèque de banque est un chèque tiré par le banquier sur ses propres caisses, Cette formule renforce la sécurité du paiement puisque  le Tireur et le Tiré sont une seule et même personne, ce type de chèque ne peut être établi au porteur</a:t>
          </a:r>
          <a:endParaRPr lang="fr-FR" dirty="0"/>
        </a:p>
      </dgm:t>
    </dgm:pt>
    <dgm:pt modelId="{ADD8BE85-1483-46B1-A98C-2D9E4F6682FC}" type="parTrans" cxnId="{5EDCCF91-9597-4328-9334-CD2507938BB0}">
      <dgm:prSet/>
      <dgm:spPr/>
      <dgm:t>
        <a:bodyPr/>
        <a:lstStyle/>
        <a:p>
          <a:endParaRPr lang="fr-FR"/>
        </a:p>
      </dgm:t>
    </dgm:pt>
    <dgm:pt modelId="{5F8F1347-2DC5-43AE-BB78-2B0AC19987CC}" type="sibTrans" cxnId="{5EDCCF91-9597-4328-9334-CD2507938BB0}">
      <dgm:prSet/>
      <dgm:spPr/>
      <dgm:t>
        <a:bodyPr/>
        <a:lstStyle/>
        <a:p>
          <a:endParaRPr lang="fr-FR"/>
        </a:p>
      </dgm:t>
    </dgm:pt>
    <dgm:pt modelId="{654AB655-9EC6-450B-8015-97556FD6218C}">
      <dgm:prSet/>
      <dgm:spPr/>
      <dgm:t>
        <a:bodyPr/>
        <a:lstStyle/>
        <a:p>
          <a:r>
            <a:rPr lang="fr-FR" b="1" dirty="0" smtClean="0"/>
            <a:t>Chèque de voyage</a:t>
          </a:r>
          <a:endParaRPr lang="fr-FR" dirty="0"/>
        </a:p>
      </dgm:t>
    </dgm:pt>
    <dgm:pt modelId="{4A4EFB82-DF86-4B5F-92FE-07221B20044F}" type="parTrans" cxnId="{265107A0-91FE-418F-994F-746ADB798F2B}">
      <dgm:prSet/>
      <dgm:spPr/>
      <dgm:t>
        <a:bodyPr/>
        <a:lstStyle/>
        <a:p>
          <a:endParaRPr lang="fr-FR"/>
        </a:p>
      </dgm:t>
    </dgm:pt>
    <dgm:pt modelId="{E6ED5894-E23F-4404-865E-9460D14AAA5A}" type="sibTrans" cxnId="{265107A0-91FE-418F-994F-746ADB798F2B}">
      <dgm:prSet/>
      <dgm:spPr/>
      <dgm:t>
        <a:bodyPr/>
        <a:lstStyle/>
        <a:p>
          <a:endParaRPr lang="fr-FR"/>
        </a:p>
      </dgm:t>
    </dgm:pt>
    <dgm:pt modelId="{92027742-C66C-4078-991E-A5F6E05B085B}">
      <dgm:prSet/>
      <dgm:spPr/>
      <dgm:t>
        <a:bodyPr/>
        <a:lstStyle/>
        <a:p>
          <a:r>
            <a:rPr lang="fr-FR" dirty="0" smtClean="0"/>
            <a:t>C’est un moyen de paiement universellement connu prépayé, sur ,simple d’utilisation et échangeable partout, Il permet de régler immédiatement une dépense dans le pays de séjour ou d’obtenir des liquidités en monnaies nationales</a:t>
          </a:r>
          <a:endParaRPr lang="fr-FR" dirty="0"/>
        </a:p>
      </dgm:t>
    </dgm:pt>
    <dgm:pt modelId="{FD92757D-7817-4894-844E-F0E9CBC899F2}" type="parTrans" cxnId="{47B05A4A-64C1-4300-A7F5-618AD6C2A653}">
      <dgm:prSet/>
      <dgm:spPr/>
      <dgm:t>
        <a:bodyPr/>
        <a:lstStyle/>
        <a:p>
          <a:endParaRPr lang="fr-FR"/>
        </a:p>
      </dgm:t>
    </dgm:pt>
    <dgm:pt modelId="{EED8F56C-4006-4058-8E88-50129052AE5C}" type="sibTrans" cxnId="{47B05A4A-64C1-4300-A7F5-618AD6C2A653}">
      <dgm:prSet/>
      <dgm:spPr/>
      <dgm:t>
        <a:bodyPr/>
        <a:lstStyle/>
        <a:p>
          <a:endParaRPr lang="fr-FR"/>
        </a:p>
      </dgm:t>
    </dgm:pt>
    <dgm:pt modelId="{7BD29EEB-C2FA-43CA-AA6C-25410AE0E511}">
      <dgm:prSet/>
      <dgm:spPr/>
      <dgm:t>
        <a:bodyPr/>
        <a:lstStyle/>
        <a:p>
          <a:r>
            <a:rPr lang="fr-FR" b="1" dirty="0" smtClean="0"/>
            <a:t>Chèque de guichet</a:t>
          </a:r>
          <a:endParaRPr lang="fr-FR" dirty="0"/>
        </a:p>
      </dgm:t>
    </dgm:pt>
    <dgm:pt modelId="{D8CC4931-C1C8-4DD1-97FD-EA4EFD807F0B}" type="parTrans" cxnId="{927D8265-61E0-45A2-B0F5-0FC01DD756E8}">
      <dgm:prSet/>
      <dgm:spPr/>
      <dgm:t>
        <a:bodyPr/>
        <a:lstStyle/>
        <a:p>
          <a:endParaRPr lang="fr-FR"/>
        </a:p>
      </dgm:t>
    </dgm:pt>
    <dgm:pt modelId="{8CD37AA5-96D3-468D-A303-DF21EA6FF9C4}" type="sibTrans" cxnId="{927D8265-61E0-45A2-B0F5-0FC01DD756E8}">
      <dgm:prSet/>
      <dgm:spPr/>
      <dgm:t>
        <a:bodyPr/>
        <a:lstStyle/>
        <a:p>
          <a:endParaRPr lang="fr-FR"/>
        </a:p>
      </dgm:t>
    </dgm:pt>
    <dgm:pt modelId="{D39B3422-2D05-4E88-8323-70DE51ADBFDB}">
      <dgm:prSet/>
      <dgm:spPr/>
      <dgm:t>
        <a:bodyPr/>
        <a:lstStyle/>
        <a:p>
          <a:r>
            <a:rPr lang="fr-FR" dirty="0" smtClean="0"/>
            <a:t>Chèque de dépannage ,non endossable, réservé exclusivement au titulaire du compte</a:t>
          </a:r>
          <a:endParaRPr lang="fr-FR" dirty="0"/>
        </a:p>
      </dgm:t>
    </dgm:pt>
    <dgm:pt modelId="{632458FE-2B32-4A99-9C6C-243004653C69}" type="parTrans" cxnId="{3875D233-972F-4AB7-B9D0-508F490BB292}">
      <dgm:prSet/>
      <dgm:spPr/>
      <dgm:t>
        <a:bodyPr/>
        <a:lstStyle/>
        <a:p>
          <a:endParaRPr lang="fr-FR"/>
        </a:p>
      </dgm:t>
    </dgm:pt>
    <dgm:pt modelId="{BCC4D430-1930-4B0A-8EF2-DE586AF2C28A}" type="sibTrans" cxnId="{3875D233-972F-4AB7-B9D0-508F490BB292}">
      <dgm:prSet/>
      <dgm:spPr/>
      <dgm:t>
        <a:bodyPr/>
        <a:lstStyle/>
        <a:p>
          <a:endParaRPr lang="fr-FR"/>
        </a:p>
      </dgm:t>
    </dgm:pt>
    <dgm:pt modelId="{68F6411A-8882-4F0A-8E05-3C2E1D80D7E5}" type="pres">
      <dgm:prSet presAssocID="{D5CE5800-F495-42B7-AF87-B59501B98805}" presName="Name0" presStyleCnt="0">
        <dgm:presLayoutVars>
          <dgm:dir/>
          <dgm:animLvl val="lvl"/>
          <dgm:resizeHandles val="exact"/>
        </dgm:presLayoutVars>
      </dgm:prSet>
      <dgm:spPr/>
      <dgm:t>
        <a:bodyPr/>
        <a:lstStyle/>
        <a:p>
          <a:endParaRPr lang="fr-FR"/>
        </a:p>
      </dgm:t>
    </dgm:pt>
    <dgm:pt modelId="{33E09232-6F5D-4A59-B3ED-FF49F49201E3}" type="pres">
      <dgm:prSet presAssocID="{875E6C73-AF42-445B-BDB7-7D090A7FC79F}" presName="composite" presStyleCnt="0"/>
      <dgm:spPr/>
    </dgm:pt>
    <dgm:pt modelId="{918627A1-7BEA-4F4C-B7BA-A70A533A62F4}" type="pres">
      <dgm:prSet presAssocID="{875E6C73-AF42-445B-BDB7-7D090A7FC79F}" presName="parTx" presStyleLbl="alignNode1" presStyleIdx="0" presStyleCnt="4">
        <dgm:presLayoutVars>
          <dgm:chMax val="0"/>
          <dgm:chPref val="0"/>
          <dgm:bulletEnabled val="1"/>
        </dgm:presLayoutVars>
      </dgm:prSet>
      <dgm:spPr/>
      <dgm:t>
        <a:bodyPr/>
        <a:lstStyle/>
        <a:p>
          <a:endParaRPr lang="fr-FR"/>
        </a:p>
      </dgm:t>
    </dgm:pt>
    <dgm:pt modelId="{55B3D5C7-ACAF-44C5-959B-C4316F28332E}" type="pres">
      <dgm:prSet presAssocID="{875E6C73-AF42-445B-BDB7-7D090A7FC79F}" presName="desTx" presStyleLbl="alignAccFollowNode1" presStyleIdx="0" presStyleCnt="4">
        <dgm:presLayoutVars>
          <dgm:bulletEnabled val="1"/>
        </dgm:presLayoutVars>
      </dgm:prSet>
      <dgm:spPr/>
      <dgm:t>
        <a:bodyPr/>
        <a:lstStyle/>
        <a:p>
          <a:endParaRPr lang="fr-FR"/>
        </a:p>
      </dgm:t>
    </dgm:pt>
    <dgm:pt modelId="{E8EED318-722B-4C3B-AD8D-1123025A007D}" type="pres">
      <dgm:prSet presAssocID="{BEEAD2CB-2386-4362-B51C-E914D746BC75}" presName="space" presStyleCnt="0"/>
      <dgm:spPr/>
    </dgm:pt>
    <dgm:pt modelId="{E5B50E1F-B4B8-4F66-B52F-D3088B6D9AD4}" type="pres">
      <dgm:prSet presAssocID="{EB8525FA-4F00-46D0-BBF9-5056F341773A}" presName="composite" presStyleCnt="0"/>
      <dgm:spPr/>
    </dgm:pt>
    <dgm:pt modelId="{8F0EC1DF-D6D4-49FB-AB36-6E4370E08796}" type="pres">
      <dgm:prSet presAssocID="{EB8525FA-4F00-46D0-BBF9-5056F341773A}" presName="parTx" presStyleLbl="alignNode1" presStyleIdx="1" presStyleCnt="4">
        <dgm:presLayoutVars>
          <dgm:chMax val="0"/>
          <dgm:chPref val="0"/>
          <dgm:bulletEnabled val="1"/>
        </dgm:presLayoutVars>
      </dgm:prSet>
      <dgm:spPr/>
      <dgm:t>
        <a:bodyPr/>
        <a:lstStyle/>
        <a:p>
          <a:endParaRPr lang="fr-FR"/>
        </a:p>
      </dgm:t>
    </dgm:pt>
    <dgm:pt modelId="{179E3500-4BCF-4D7C-9931-BF4B963AF9EA}" type="pres">
      <dgm:prSet presAssocID="{EB8525FA-4F00-46D0-BBF9-5056F341773A}" presName="desTx" presStyleLbl="alignAccFollowNode1" presStyleIdx="1" presStyleCnt="4">
        <dgm:presLayoutVars>
          <dgm:bulletEnabled val="1"/>
        </dgm:presLayoutVars>
      </dgm:prSet>
      <dgm:spPr/>
      <dgm:t>
        <a:bodyPr/>
        <a:lstStyle/>
        <a:p>
          <a:endParaRPr lang="fr-FR"/>
        </a:p>
      </dgm:t>
    </dgm:pt>
    <dgm:pt modelId="{6BF9F88B-8306-4C44-AF02-B13D1C56C924}" type="pres">
      <dgm:prSet presAssocID="{CF8A579E-D8D9-48B6-9CB8-01F749C00247}" presName="space" presStyleCnt="0"/>
      <dgm:spPr/>
    </dgm:pt>
    <dgm:pt modelId="{28B4EDBE-36C6-4E09-85DC-FF4D0027FF31}" type="pres">
      <dgm:prSet presAssocID="{654AB655-9EC6-450B-8015-97556FD6218C}" presName="composite" presStyleCnt="0"/>
      <dgm:spPr/>
    </dgm:pt>
    <dgm:pt modelId="{D2A6D179-070C-49EA-9406-157F19CB261D}" type="pres">
      <dgm:prSet presAssocID="{654AB655-9EC6-450B-8015-97556FD6218C}" presName="parTx" presStyleLbl="alignNode1" presStyleIdx="2" presStyleCnt="4">
        <dgm:presLayoutVars>
          <dgm:chMax val="0"/>
          <dgm:chPref val="0"/>
          <dgm:bulletEnabled val="1"/>
        </dgm:presLayoutVars>
      </dgm:prSet>
      <dgm:spPr/>
      <dgm:t>
        <a:bodyPr/>
        <a:lstStyle/>
        <a:p>
          <a:endParaRPr lang="fr-FR"/>
        </a:p>
      </dgm:t>
    </dgm:pt>
    <dgm:pt modelId="{8FC89159-C593-4FE0-B9D2-58CF3417D934}" type="pres">
      <dgm:prSet presAssocID="{654AB655-9EC6-450B-8015-97556FD6218C}" presName="desTx" presStyleLbl="alignAccFollowNode1" presStyleIdx="2" presStyleCnt="4">
        <dgm:presLayoutVars>
          <dgm:bulletEnabled val="1"/>
        </dgm:presLayoutVars>
      </dgm:prSet>
      <dgm:spPr/>
      <dgm:t>
        <a:bodyPr/>
        <a:lstStyle/>
        <a:p>
          <a:endParaRPr lang="fr-FR"/>
        </a:p>
      </dgm:t>
    </dgm:pt>
    <dgm:pt modelId="{45696001-8D94-4405-8091-86410162C004}" type="pres">
      <dgm:prSet presAssocID="{E6ED5894-E23F-4404-865E-9460D14AAA5A}" presName="space" presStyleCnt="0"/>
      <dgm:spPr/>
    </dgm:pt>
    <dgm:pt modelId="{74540BD3-3A5E-41DE-87FF-6E138CC539F8}" type="pres">
      <dgm:prSet presAssocID="{7BD29EEB-C2FA-43CA-AA6C-25410AE0E511}" presName="composite" presStyleCnt="0"/>
      <dgm:spPr/>
    </dgm:pt>
    <dgm:pt modelId="{D9E5CCA0-FC08-4E3E-9DC5-0181670E3A46}" type="pres">
      <dgm:prSet presAssocID="{7BD29EEB-C2FA-43CA-AA6C-25410AE0E511}" presName="parTx" presStyleLbl="alignNode1" presStyleIdx="3" presStyleCnt="4">
        <dgm:presLayoutVars>
          <dgm:chMax val="0"/>
          <dgm:chPref val="0"/>
          <dgm:bulletEnabled val="1"/>
        </dgm:presLayoutVars>
      </dgm:prSet>
      <dgm:spPr/>
      <dgm:t>
        <a:bodyPr/>
        <a:lstStyle/>
        <a:p>
          <a:endParaRPr lang="fr-FR"/>
        </a:p>
      </dgm:t>
    </dgm:pt>
    <dgm:pt modelId="{A465AFB1-2569-47BB-BC37-9CCAF758AF10}" type="pres">
      <dgm:prSet presAssocID="{7BD29EEB-C2FA-43CA-AA6C-25410AE0E511}" presName="desTx" presStyleLbl="alignAccFollowNode1" presStyleIdx="3" presStyleCnt="4">
        <dgm:presLayoutVars>
          <dgm:bulletEnabled val="1"/>
        </dgm:presLayoutVars>
      </dgm:prSet>
      <dgm:spPr/>
      <dgm:t>
        <a:bodyPr/>
        <a:lstStyle/>
        <a:p>
          <a:endParaRPr lang="fr-FR"/>
        </a:p>
      </dgm:t>
    </dgm:pt>
  </dgm:ptLst>
  <dgm:cxnLst>
    <dgm:cxn modelId="{38B27045-A8ED-4685-B2AA-8B9F9414CA74}" type="presOf" srcId="{EB8525FA-4F00-46D0-BBF9-5056F341773A}" destId="{8F0EC1DF-D6D4-49FB-AB36-6E4370E08796}" srcOrd="0" destOrd="0" presId="urn:microsoft.com/office/officeart/2005/8/layout/hList1"/>
    <dgm:cxn modelId="{265107A0-91FE-418F-994F-746ADB798F2B}" srcId="{D5CE5800-F495-42B7-AF87-B59501B98805}" destId="{654AB655-9EC6-450B-8015-97556FD6218C}" srcOrd="2" destOrd="0" parTransId="{4A4EFB82-DF86-4B5F-92FE-07221B20044F}" sibTransId="{E6ED5894-E23F-4404-865E-9460D14AAA5A}"/>
    <dgm:cxn modelId="{6A92E879-F57F-4D46-AA75-E02461AD15A3}" type="presOf" srcId="{D5CE5800-F495-42B7-AF87-B59501B98805}" destId="{68F6411A-8882-4F0A-8E05-3C2E1D80D7E5}" srcOrd="0" destOrd="0" presId="urn:microsoft.com/office/officeart/2005/8/layout/hList1"/>
    <dgm:cxn modelId="{927D8265-61E0-45A2-B0F5-0FC01DD756E8}" srcId="{D5CE5800-F495-42B7-AF87-B59501B98805}" destId="{7BD29EEB-C2FA-43CA-AA6C-25410AE0E511}" srcOrd="3" destOrd="0" parTransId="{D8CC4931-C1C8-4DD1-97FD-EA4EFD807F0B}" sibTransId="{8CD37AA5-96D3-468D-A303-DF21EA6FF9C4}"/>
    <dgm:cxn modelId="{7D141ED8-81FA-4B1C-9C22-4D9001C2EBC1}" type="presOf" srcId="{92027742-C66C-4078-991E-A5F6E05B085B}" destId="{8FC89159-C593-4FE0-B9D2-58CF3417D934}" srcOrd="0" destOrd="0" presId="urn:microsoft.com/office/officeart/2005/8/layout/hList1"/>
    <dgm:cxn modelId="{D786B960-B785-4E1E-A5D8-FEE0D4AA7374}" srcId="{875E6C73-AF42-445B-BDB7-7D090A7FC79F}" destId="{7E79723D-CE15-4673-AA22-BA8289A43A97}" srcOrd="0" destOrd="0" parTransId="{5EB1ABA6-3890-4751-8F30-3DD62C4813CB}" sibTransId="{407CE14D-BEBC-4949-A88E-6CC75D9D9A83}"/>
    <dgm:cxn modelId="{86F2291B-CBB6-40E9-A5C2-193463444C50}" type="presOf" srcId="{7E79723D-CE15-4673-AA22-BA8289A43A97}" destId="{55B3D5C7-ACAF-44C5-959B-C4316F28332E}" srcOrd="0" destOrd="0" presId="urn:microsoft.com/office/officeart/2005/8/layout/hList1"/>
    <dgm:cxn modelId="{FF85FB59-D693-4E96-A99D-11AE55AE1829}" type="presOf" srcId="{24C507AC-7CD5-435A-AAA5-3FA04EE78031}" destId="{179E3500-4BCF-4D7C-9931-BF4B963AF9EA}" srcOrd="0" destOrd="0" presId="urn:microsoft.com/office/officeart/2005/8/layout/hList1"/>
    <dgm:cxn modelId="{5EDCCF91-9597-4328-9334-CD2507938BB0}" srcId="{EB8525FA-4F00-46D0-BBF9-5056F341773A}" destId="{24C507AC-7CD5-435A-AAA5-3FA04EE78031}" srcOrd="0" destOrd="0" parTransId="{ADD8BE85-1483-46B1-A98C-2D9E4F6682FC}" sibTransId="{5F8F1347-2DC5-43AE-BB78-2B0AC19987CC}"/>
    <dgm:cxn modelId="{D73ECEA1-A094-42D2-8600-0CEFDE50CCE7}" type="presOf" srcId="{7BD29EEB-C2FA-43CA-AA6C-25410AE0E511}" destId="{D9E5CCA0-FC08-4E3E-9DC5-0181670E3A46}" srcOrd="0" destOrd="0" presId="urn:microsoft.com/office/officeart/2005/8/layout/hList1"/>
    <dgm:cxn modelId="{6C1BCA55-B288-43D6-8B98-B8471BE93516}" srcId="{D5CE5800-F495-42B7-AF87-B59501B98805}" destId="{EB8525FA-4F00-46D0-BBF9-5056F341773A}" srcOrd="1" destOrd="0" parTransId="{2CE3DFD7-5230-4F9A-9C2C-D2B3EBA9D866}" sibTransId="{CF8A579E-D8D9-48B6-9CB8-01F749C00247}"/>
    <dgm:cxn modelId="{C3B89C19-7E9A-47C9-BCE9-487038BC71D2}" type="presOf" srcId="{D39B3422-2D05-4E88-8323-70DE51ADBFDB}" destId="{A465AFB1-2569-47BB-BC37-9CCAF758AF10}" srcOrd="0" destOrd="0" presId="urn:microsoft.com/office/officeart/2005/8/layout/hList1"/>
    <dgm:cxn modelId="{4CEF5E2E-C9E1-4210-B27A-D1E2147D7526}" srcId="{D5CE5800-F495-42B7-AF87-B59501B98805}" destId="{875E6C73-AF42-445B-BDB7-7D090A7FC79F}" srcOrd="0" destOrd="0" parTransId="{F0F85E54-4D1C-408E-BA88-C7525D532D27}" sibTransId="{BEEAD2CB-2386-4362-B51C-E914D746BC75}"/>
    <dgm:cxn modelId="{3875D233-972F-4AB7-B9D0-508F490BB292}" srcId="{7BD29EEB-C2FA-43CA-AA6C-25410AE0E511}" destId="{D39B3422-2D05-4E88-8323-70DE51ADBFDB}" srcOrd="0" destOrd="0" parTransId="{632458FE-2B32-4A99-9C6C-243004653C69}" sibTransId="{BCC4D430-1930-4B0A-8EF2-DE586AF2C28A}"/>
    <dgm:cxn modelId="{47B05A4A-64C1-4300-A7F5-618AD6C2A653}" srcId="{654AB655-9EC6-450B-8015-97556FD6218C}" destId="{92027742-C66C-4078-991E-A5F6E05B085B}" srcOrd="0" destOrd="0" parTransId="{FD92757D-7817-4894-844E-F0E9CBC899F2}" sibTransId="{EED8F56C-4006-4058-8E88-50129052AE5C}"/>
    <dgm:cxn modelId="{3592F9D8-EE20-4349-9123-10204D52AC95}" type="presOf" srcId="{654AB655-9EC6-450B-8015-97556FD6218C}" destId="{D2A6D179-070C-49EA-9406-157F19CB261D}" srcOrd="0" destOrd="0" presId="urn:microsoft.com/office/officeart/2005/8/layout/hList1"/>
    <dgm:cxn modelId="{0C00C013-9D6D-4678-A347-63852DFD99E1}" type="presOf" srcId="{875E6C73-AF42-445B-BDB7-7D090A7FC79F}" destId="{918627A1-7BEA-4F4C-B7BA-A70A533A62F4}" srcOrd="0" destOrd="0" presId="urn:microsoft.com/office/officeart/2005/8/layout/hList1"/>
    <dgm:cxn modelId="{E2ED4C00-5B67-46C6-A724-951CA5BD1F97}" type="presParOf" srcId="{68F6411A-8882-4F0A-8E05-3C2E1D80D7E5}" destId="{33E09232-6F5D-4A59-B3ED-FF49F49201E3}" srcOrd="0" destOrd="0" presId="urn:microsoft.com/office/officeart/2005/8/layout/hList1"/>
    <dgm:cxn modelId="{6E766755-EE79-4FEE-ABD9-506476154838}" type="presParOf" srcId="{33E09232-6F5D-4A59-B3ED-FF49F49201E3}" destId="{918627A1-7BEA-4F4C-B7BA-A70A533A62F4}" srcOrd="0" destOrd="0" presId="urn:microsoft.com/office/officeart/2005/8/layout/hList1"/>
    <dgm:cxn modelId="{B2EB7AA7-E7B1-4AF4-BBA6-234F2AA090D6}" type="presParOf" srcId="{33E09232-6F5D-4A59-B3ED-FF49F49201E3}" destId="{55B3D5C7-ACAF-44C5-959B-C4316F28332E}" srcOrd="1" destOrd="0" presId="urn:microsoft.com/office/officeart/2005/8/layout/hList1"/>
    <dgm:cxn modelId="{865BB90A-2325-4ED4-B808-6CC778903E05}" type="presParOf" srcId="{68F6411A-8882-4F0A-8E05-3C2E1D80D7E5}" destId="{E8EED318-722B-4C3B-AD8D-1123025A007D}" srcOrd="1" destOrd="0" presId="urn:microsoft.com/office/officeart/2005/8/layout/hList1"/>
    <dgm:cxn modelId="{EFF3A8AB-D9A4-4FA2-B47C-802A9BE033C9}" type="presParOf" srcId="{68F6411A-8882-4F0A-8E05-3C2E1D80D7E5}" destId="{E5B50E1F-B4B8-4F66-B52F-D3088B6D9AD4}" srcOrd="2" destOrd="0" presId="urn:microsoft.com/office/officeart/2005/8/layout/hList1"/>
    <dgm:cxn modelId="{94124D07-4EC1-44B5-92D0-39AC9587D032}" type="presParOf" srcId="{E5B50E1F-B4B8-4F66-B52F-D3088B6D9AD4}" destId="{8F0EC1DF-D6D4-49FB-AB36-6E4370E08796}" srcOrd="0" destOrd="0" presId="urn:microsoft.com/office/officeart/2005/8/layout/hList1"/>
    <dgm:cxn modelId="{86F8AEEB-545D-4029-8312-780D94A023C1}" type="presParOf" srcId="{E5B50E1F-B4B8-4F66-B52F-D3088B6D9AD4}" destId="{179E3500-4BCF-4D7C-9931-BF4B963AF9EA}" srcOrd="1" destOrd="0" presId="urn:microsoft.com/office/officeart/2005/8/layout/hList1"/>
    <dgm:cxn modelId="{EF57D71E-E427-40BD-ACAA-ED67DC522161}" type="presParOf" srcId="{68F6411A-8882-4F0A-8E05-3C2E1D80D7E5}" destId="{6BF9F88B-8306-4C44-AF02-B13D1C56C924}" srcOrd="3" destOrd="0" presId="urn:microsoft.com/office/officeart/2005/8/layout/hList1"/>
    <dgm:cxn modelId="{19BBCE64-8D28-4F83-83BA-6D281F888EE4}" type="presParOf" srcId="{68F6411A-8882-4F0A-8E05-3C2E1D80D7E5}" destId="{28B4EDBE-36C6-4E09-85DC-FF4D0027FF31}" srcOrd="4" destOrd="0" presId="urn:microsoft.com/office/officeart/2005/8/layout/hList1"/>
    <dgm:cxn modelId="{F36EDD77-099E-48D3-8891-D4C133C0589E}" type="presParOf" srcId="{28B4EDBE-36C6-4E09-85DC-FF4D0027FF31}" destId="{D2A6D179-070C-49EA-9406-157F19CB261D}" srcOrd="0" destOrd="0" presId="urn:microsoft.com/office/officeart/2005/8/layout/hList1"/>
    <dgm:cxn modelId="{E6705C0C-6F16-4C9A-A0D4-9EB196B09044}" type="presParOf" srcId="{28B4EDBE-36C6-4E09-85DC-FF4D0027FF31}" destId="{8FC89159-C593-4FE0-B9D2-58CF3417D934}" srcOrd="1" destOrd="0" presId="urn:microsoft.com/office/officeart/2005/8/layout/hList1"/>
    <dgm:cxn modelId="{94D9F725-564F-4BCD-A25A-55A60C852245}" type="presParOf" srcId="{68F6411A-8882-4F0A-8E05-3C2E1D80D7E5}" destId="{45696001-8D94-4405-8091-86410162C004}" srcOrd="5" destOrd="0" presId="urn:microsoft.com/office/officeart/2005/8/layout/hList1"/>
    <dgm:cxn modelId="{CD5E4B17-AAFA-4B9B-9723-0E9B15833920}" type="presParOf" srcId="{68F6411A-8882-4F0A-8E05-3C2E1D80D7E5}" destId="{74540BD3-3A5E-41DE-87FF-6E138CC539F8}" srcOrd="6" destOrd="0" presId="urn:microsoft.com/office/officeart/2005/8/layout/hList1"/>
    <dgm:cxn modelId="{9E6F211B-5FF3-44F5-AC7D-4320666791AE}" type="presParOf" srcId="{74540BD3-3A5E-41DE-87FF-6E138CC539F8}" destId="{D9E5CCA0-FC08-4E3E-9DC5-0181670E3A46}" srcOrd="0" destOrd="0" presId="urn:microsoft.com/office/officeart/2005/8/layout/hList1"/>
    <dgm:cxn modelId="{091D800B-49A8-477F-9C28-075BA18D7610}" type="presParOf" srcId="{74540BD3-3A5E-41DE-87FF-6E138CC539F8}" destId="{A465AFB1-2569-47BB-BC37-9CCAF758AF10}" srcOrd="1" destOrd="0" presId="urn:microsoft.com/office/officeart/2005/8/layout/hList1"/>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852BBCBF-F901-4563-B3DD-976F03150B2E}"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fr-FR"/>
        </a:p>
      </dgm:t>
    </dgm:pt>
    <dgm:pt modelId="{9402E7AA-1823-43BB-A9DE-E66A225857CC}">
      <dgm:prSet/>
      <dgm:spPr/>
      <dgm:t>
        <a:bodyPr/>
        <a:lstStyle/>
        <a:p>
          <a:r>
            <a:rPr lang="fr-FR" dirty="0" smtClean="0"/>
            <a:t>Il s’agit de financer l’habitat (résidence principale ,secondaire ,terrain, rénovation;</a:t>
          </a:r>
          <a:endParaRPr lang="fr-FR" dirty="0"/>
        </a:p>
      </dgm:t>
    </dgm:pt>
    <dgm:pt modelId="{C81B835B-306F-4046-A71E-01DDFC60F599}" type="parTrans" cxnId="{6D78E8FD-18A6-4E76-AFD5-F7F56114D03F}">
      <dgm:prSet/>
      <dgm:spPr/>
      <dgm:t>
        <a:bodyPr/>
        <a:lstStyle/>
        <a:p>
          <a:endParaRPr lang="fr-FR"/>
        </a:p>
      </dgm:t>
    </dgm:pt>
    <dgm:pt modelId="{4920F1D4-EEC3-4F15-A1F5-9B228F976070}" type="sibTrans" cxnId="{6D78E8FD-18A6-4E76-AFD5-F7F56114D03F}">
      <dgm:prSet/>
      <dgm:spPr/>
      <dgm:t>
        <a:bodyPr/>
        <a:lstStyle/>
        <a:p>
          <a:endParaRPr lang="fr-FR"/>
        </a:p>
      </dgm:t>
    </dgm:pt>
    <dgm:pt modelId="{4BADBB7B-D280-4E51-88AF-0E6101C6963C}">
      <dgm:prSet/>
      <dgm:spPr/>
      <dgm:t>
        <a:bodyPr/>
        <a:lstStyle/>
        <a:p>
          <a:r>
            <a:rPr lang="fr-FR" dirty="0" smtClean="0"/>
            <a:t>Durée plus longue entre 7/15 ans</a:t>
          </a:r>
          <a:endParaRPr lang="fr-FR" dirty="0"/>
        </a:p>
      </dgm:t>
    </dgm:pt>
    <dgm:pt modelId="{FD2CE9E6-D7E3-46A2-B22A-231910344744}" type="parTrans" cxnId="{D217A43D-9C01-4B5A-BEC9-BCBBC3B17BE1}">
      <dgm:prSet/>
      <dgm:spPr/>
      <dgm:t>
        <a:bodyPr/>
        <a:lstStyle/>
        <a:p>
          <a:endParaRPr lang="fr-FR"/>
        </a:p>
      </dgm:t>
    </dgm:pt>
    <dgm:pt modelId="{EDF7182A-A132-4B54-A32F-D3FCDA3445F6}" type="sibTrans" cxnId="{D217A43D-9C01-4B5A-BEC9-BCBBC3B17BE1}">
      <dgm:prSet/>
      <dgm:spPr/>
      <dgm:t>
        <a:bodyPr/>
        <a:lstStyle/>
        <a:p>
          <a:endParaRPr lang="fr-FR"/>
        </a:p>
      </dgm:t>
    </dgm:pt>
    <dgm:pt modelId="{8CB5F4D5-1F01-4C65-B385-109D2538EBF6}">
      <dgm:prSet/>
      <dgm:spPr/>
      <dgm:t>
        <a:bodyPr/>
        <a:lstStyle/>
        <a:p>
          <a:r>
            <a:rPr lang="fr-FR" dirty="0" smtClean="0"/>
            <a:t>Présentation de documents administratifs (plan ,devis, autorisation de construire)</a:t>
          </a:r>
          <a:endParaRPr lang="fr-FR" dirty="0"/>
        </a:p>
      </dgm:t>
    </dgm:pt>
    <dgm:pt modelId="{89DE2698-BC6B-4B9E-A3F2-A9DE21EEBF9C}" type="parTrans" cxnId="{FB705749-85C9-4747-B4C2-3C9D49A969D7}">
      <dgm:prSet/>
      <dgm:spPr/>
      <dgm:t>
        <a:bodyPr/>
        <a:lstStyle/>
        <a:p>
          <a:endParaRPr lang="fr-FR"/>
        </a:p>
      </dgm:t>
    </dgm:pt>
    <dgm:pt modelId="{64ADE262-92AB-471B-B5C4-A9FBCB276805}" type="sibTrans" cxnId="{FB705749-85C9-4747-B4C2-3C9D49A969D7}">
      <dgm:prSet/>
      <dgm:spPr/>
      <dgm:t>
        <a:bodyPr/>
        <a:lstStyle/>
        <a:p>
          <a:endParaRPr lang="fr-FR"/>
        </a:p>
      </dgm:t>
    </dgm:pt>
    <dgm:pt modelId="{211C50B2-1EF5-49B8-926B-E395234E0C40}">
      <dgm:prSet/>
      <dgm:spPr/>
      <dgm:t>
        <a:bodyPr/>
        <a:lstStyle/>
        <a:p>
          <a:r>
            <a:rPr lang="fr-FR" dirty="0" smtClean="0"/>
            <a:t>Contrôle de l’utilisation des fonds (règlement entre les mains du Notaire ,des fournisseurs Diverses assurances vie incendie </a:t>
          </a:r>
          <a:r>
            <a:rPr lang="fr-FR" dirty="0" err="1" smtClean="0"/>
            <a:t>etc</a:t>
          </a:r>
          <a:endParaRPr lang="fr-FR" dirty="0"/>
        </a:p>
      </dgm:t>
    </dgm:pt>
    <dgm:pt modelId="{480483D8-CCA5-4B14-AB97-A6BC72337612}" type="parTrans" cxnId="{9765029B-3C80-4F05-8B48-BA04B16AA11B}">
      <dgm:prSet/>
      <dgm:spPr/>
      <dgm:t>
        <a:bodyPr/>
        <a:lstStyle/>
        <a:p>
          <a:endParaRPr lang="fr-FR"/>
        </a:p>
      </dgm:t>
    </dgm:pt>
    <dgm:pt modelId="{90D70D12-2F11-4A5D-8779-946B2B3F3591}" type="sibTrans" cxnId="{9765029B-3C80-4F05-8B48-BA04B16AA11B}">
      <dgm:prSet/>
      <dgm:spPr/>
      <dgm:t>
        <a:bodyPr/>
        <a:lstStyle/>
        <a:p>
          <a:endParaRPr lang="fr-FR"/>
        </a:p>
      </dgm:t>
    </dgm:pt>
    <dgm:pt modelId="{2245151C-3363-4417-988A-45130EEDFEA1}" type="pres">
      <dgm:prSet presAssocID="{852BBCBF-F901-4563-B3DD-976F03150B2E}" presName="Name0" presStyleCnt="0">
        <dgm:presLayoutVars>
          <dgm:chMax val="7"/>
          <dgm:chPref val="7"/>
          <dgm:dir/>
        </dgm:presLayoutVars>
      </dgm:prSet>
      <dgm:spPr/>
      <dgm:t>
        <a:bodyPr/>
        <a:lstStyle/>
        <a:p>
          <a:endParaRPr lang="fr-FR"/>
        </a:p>
      </dgm:t>
    </dgm:pt>
    <dgm:pt modelId="{8810675B-C0F1-4DEC-A970-A3E2CF102BBA}" type="pres">
      <dgm:prSet presAssocID="{852BBCBF-F901-4563-B3DD-976F03150B2E}" presName="Name1" presStyleCnt="0"/>
      <dgm:spPr/>
    </dgm:pt>
    <dgm:pt modelId="{6588E377-25F6-4965-A860-5FAD98CF423C}" type="pres">
      <dgm:prSet presAssocID="{852BBCBF-F901-4563-B3DD-976F03150B2E}" presName="cycle" presStyleCnt="0"/>
      <dgm:spPr/>
    </dgm:pt>
    <dgm:pt modelId="{F7F966F8-66B8-4A75-B0BB-3D998AC6C02B}" type="pres">
      <dgm:prSet presAssocID="{852BBCBF-F901-4563-B3DD-976F03150B2E}" presName="srcNode" presStyleLbl="node1" presStyleIdx="0" presStyleCnt="4"/>
      <dgm:spPr/>
    </dgm:pt>
    <dgm:pt modelId="{B1FD6592-4CA9-4452-8C14-7EE198E45831}" type="pres">
      <dgm:prSet presAssocID="{852BBCBF-F901-4563-B3DD-976F03150B2E}" presName="conn" presStyleLbl="parChTrans1D2" presStyleIdx="0" presStyleCnt="1"/>
      <dgm:spPr/>
      <dgm:t>
        <a:bodyPr/>
        <a:lstStyle/>
        <a:p>
          <a:endParaRPr lang="fr-FR"/>
        </a:p>
      </dgm:t>
    </dgm:pt>
    <dgm:pt modelId="{2CC3D1D6-D092-41CB-AC9D-84DBBCF8C015}" type="pres">
      <dgm:prSet presAssocID="{852BBCBF-F901-4563-B3DD-976F03150B2E}" presName="extraNode" presStyleLbl="node1" presStyleIdx="0" presStyleCnt="4"/>
      <dgm:spPr/>
    </dgm:pt>
    <dgm:pt modelId="{BCBCEB8D-C939-4AE8-86AD-6F29F012D23E}" type="pres">
      <dgm:prSet presAssocID="{852BBCBF-F901-4563-B3DD-976F03150B2E}" presName="dstNode" presStyleLbl="node1" presStyleIdx="0" presStyleCnt="4"/>
      <dgm:spPr/>
    </dgm:pt>
    <dgm:pt modelId="{8A3B6ADA-9321-4BE5-8CCB-43E9D28008F0}" type="pres">
      <dgm:prSet presAssocID="{9402E7AA-1823-43BB-A9DE-E66A225857CC}" presName="text_1" presStyleLbl="node1" presStyleIdx="0" presStyleCnt="4">
        <dgm:presLayoutVars>
          <dgm:bulletEnabled val="1"/>
        </dgm:presLayoutVars>
      </dgm:prSet>
      <dgm:spPr/>
      <dgm:t>
        <a:bodyPr/>
        <a:lstStyle/>
        <a:p>
          <a:endParaRPr lang="fr-FR"/>
        </a:p>
      </dgm:t>
    </dgm:pt>
    <dgm:pt modelId="{3DA03D22-7C60-40F7-8CD4-53552FB74141}" type="pres">
      <dgm:prSet presAssocID="{9402E7AA-1823-43BB-A9DE-E66A225857CC}" presName="accent_1" presStyleCnt="0"/>
      <dgm:spPr/>
    </dgm:pt>
    <dgm:pt modelId="{4213B491-6993-457F-BA14-96953F1ACB39}" type="pres">
      <dgm:prSet presAssocID="{9402E7AA-1823-43BB-A9DE-E66A225857CC}" presName="accentRepeatNode" presStyleLbl="solidFgAcc1" presStyleIdx="0" presStyleCnt="4"/>
      <dgm:spPr/>
    </dgm:pt>
    <dgm:pt modelId="{831DDB42-BC6F-46BE-B79D-606FCC631313}" type="pres">
      <dgm:prSet presAssocID="{4BADBB7B-D280-4E51-88AF-0E6101C6963C}" presName="text_2" presStyleLbl="node1" presStyleIdx="1" presStyleCnt="4">
        <dgm:presLayoutVars>
          <dgm:bulletEnabled val="1"/>
        </dgm:presLayoutVars>
      </dgm:prSet>
      <dgm:spPr/>
      <dgm:t>
        <a:bodyPr/>
        <a:lstStyle/>
        <a:p>
          <a:endParaRPr lang="fr-FR"/>
        </a:p>
      </dgm:t>
    </dgm:pt>
    <dgm:pt modelId="{0C0CDE78-B1B4-4061-ACB2-0D992302F2B7}" type="pres">
      <dgm:prSet presAssocID="{4BADBB7B-D280-4E51-88AF-0E6101C6963C}" presName="accent_2" presStyleCnt="0"/>
      <dgm:spPr/>
    </dgm:pt>
    <dgm:pt modelId="{F2080550-8DBD-4E93-B9EC-4CFB699A19DE}" type="pres">
      <dgm:prSet presAssocID="{4BADBB7B-D280-4E51-88AF-0E6101C6963C}" presName="accentRepeatNode" presStyleLbl="solidFgAcc1" presStyleIdx="1" presStyleCnt="4"/>
      <dgm:spPr/>
    </dgm:pt>
    <dgm:pt modelId="{80EA6E3F-769D-4018-A230-9C8A0668937B}" type="pres">
      <dgm:prSet presAssocID="{8CB5F4D5-1F01-4C65-B385-109D2538EBF6}" presName="text_3" presStyleLbl="node1" presStyleIdx="2" presStyleCnt="4">
        <dgm:presLayoutVars>
          <dgm:bulletEnabled val="1"/>
        </dgm:presLayoutVars>
      </dgm:prSet>
      <dgm:spPr/>
      <dgm:t>
        <a:bodyPr/>
        <a:lstStyle/>
        <a:p>
          <a:endParaRPr lang="fr-FR"/>
        </a:p>
      </dgm:t>
    </dgm:pt>
    <dgm:pt modelId="{37657AE6-E5CF-4151-88D3-59B88B827DA9}" type="pres">
      <dgm:prSet presAssocID="{8CB5F4D5-1F01-4C65-B385-109D2538EBF6}" presName="accent_3" presStyleCnt="0"/>
      <dgm:spPr/>
    </dgm:pt>
    <dgm:pt modelId="{45661B9B-CAA8-497A-8BCB-74BB37D002CC}" type="pres">
      <dgm:prSet presAssocID="{8CB5F4D5-1F01-4C65-B385-109D2538EBF6}" presName="accentRepeatNode" presStyleLbl="solidFgAcc1" presStyleIdx="2" presStyleCnt="4"/>
      <dgm:spPr/>
    </dgm:pt>
    <dgm:pt modelId="{D0498022-3916-4CA0-A080-C4C59754B8C0}" type="pres">
      <dgm:prSet presAssocID="{211C50B2-1EF5-49B8-926B-E395234E0C40}" presName="text_4" presStyleLbl="node1" presStyleIdx="3" presStyleCnt="4">
        <dgm:presLayoutVars>
          <dgm:bulletEnabled val="1"/>
        </dgm:presLayoutVars>
      </dgm:prSet>
      <dgm:spPr/>
      <dgm:t>
        <a:bodyPr/>
        <a:lstStyle/>
        <a:p>
          <a:endParaRPr lang="fr-FR"/>
        </a:p>
      </dgm:t>
    </dgm:pt>
    <dgm:pt modelId="{B5E043CE-ECE6-4C7D-B0A1-E950342387FD}" type="pres">
      <dgm:prSet presAssocID="{211C50B2-1EF5-49B8-926B-E395234E0C40}" presName="accent_4" presStyleCnt="0"/>
      <dgm:spPr/>
    </dgm:pt>
    <dgm:pt modelId="{21FD5253-11C5-4865-A43F-B96EA1E7B1FF}" type="pres">
      <dgm:prSet presAssocID="{211C50B2-1EF5-49B8-926B-E395234E0C40}" presName="accentRepeatNode" presStyleLbl="solidFgAcc1" presStyleIdx="3" presStyleCnt="4"/>
      <dgm:spPr/>
    </dgm:pt>
  </dgm:ptLst>
  <dgm:cxnLst>
    <dgm:cxn modelId="{FB705749-85C9-4747-B4C2-3C9D49A969D7}" srcId="{852BBCBF-F901-4563-B3DD-976F03150B2E}" destId="{8CB5F4D5-1F01-4C65-B385-109D2538EBF6}" srcOrd="2" destOrd="0" parTransId="{89DE2698-BC6B-4B9E-A3F2-A9DE21EEBF9C}" sibTransId="{64ADE262-92AB-471B-B5C4-A9FBCB276805}"/>
    <dgm:cxn modelId="{41588939-C22D-4E28-AE38-1C3CB0F58C9C}" type="presOf" srcId="{852BBCBF-F901-4563-B3DD-976F03150B2E}" destId="{2245151C-3363-4417-988A-45130EEDFEA1}" srcOrd="0" destOrd="0" presId="urn:microsoft.com/office/officeart/2008/layout/VerticalCurvedList"/>
    <dgm:cxn modelId="{6D78E8FD-18A6-4E76-AFD5-F7F56114D03F}" srcId="{852BBCBF-F901-4563-B3DD-976F03150B2E}" destId="{9402E7AA-1823-43BB-A9DE-E66A225857CC}" srcOrd="0" destOrd="0" parTransId="{C81B835B-306F-4046-A71E-01DDFC60F599}" sibTransId="{4920F1D4-EEC3-4F15-A1F5-9B228F976070}"/>
    <dgm:cxn modelId="{560261B6-310B-42E1-9699-B5C66AAC4670}" type="presOf" srcId="{211C50B2-1EF5-49B8-926B-E395234E0C40}" destId="{D0498022-3916-4CA0-A080-C4C59754B8C0}" srcOrd="0" destOrd="0" presId="urn:microsoft.com/office/officeart/2008/layout/VerticalCurvedList"/>
    <dgm:cxn modelId="{53D83DF2-3F5D-434B-B9E3-1D105E8063E7}" type="presOf" srcId="{4BADBB7B-D280-4E51-88AF-0E6101C6963C}" destId="{831DDB42-BC6F-46BE-B79D-606FCC631313}" srcOrd="0" destOrd="0" presId="urn:microsoft.com/office/officeart/2008/layout/VerticalCurvedList"/>
    <dgm:cxn modelId="{D217A43D-9C01-4B5A-BEC9-BCBBC3B17BE1}" srcId="{852BBCBF-F901-4563-B3DD-976F03150B2E}" destId="{4BADBB7B-D280-4E51-88AF-0E6101C6963C}" srcOrd="1" destOrd="0" parTransId="{FD2CE9E6-D7E3-46A2-B22A-231910344744}" sibTransId="{EDF7182A-A132-4B54-A32F-D3FCDA3445F6}"/>
    <dgm:cxn modelId="{9765029B-3C80-4F05-8B48-BA04B16AA11B}" srcId="{852BBCBF-F901-4563-B3DD-976F03150B2E}" destId="{211C50B2-1EF5-49B8-926B-E395234E0C40}" srcOrd="3" destOrd="0" parTransId="{480483D8-CCA5-4B14-AB97-A6BC72337612}" sibTransId="{90D70D12-2F11-4A5D-8779-946B2B3F3591}"/>
    <dgm:cxn modelId="{09F27940-68E1-43EB-AD0E-0DD58D420914}" type="presOf" srcId="{8CB5F4D5-1F01-4C65-B385-109D2538EBF6}" destId="{80EA6E3F-769D-4018-A230-9C8A0668937B}" srcOrd="0" destOrd="0" presId="urn:microsoft.com/office/officeart/2008/layout/VerticalCurvedList"/>
    <dgm:cxn modelId="{126C2EF2-89FE-40A8-AF7D-6630D535FE08}" type="presOf" srcId="{4920F1D4-EEC3-4F15-A1F5-9B228F976070}" destId="{B1FD6592-4CA9-4452-8C14-7EE198E45831}" srcOrd="0" destOrd="0" presId="urn:microsoft.com/office/officeart/2008/layout/VerticalCurvedList"/>
    <dgm:cxn modelId="{9D5EC68B-6C41-4343-9348-5EE41D82B17E}" type="presOf" srcId="{9402E7AA-1823-43BB-A9DE-E66A225857CC}" destId="{8A3B6ADA-9321-4BE5-8CCB-43E9D28008F0}" srcOrd="0" destOrd="0" presId="urn:microsoft.com/office/officeart/2008/layout/VerticalCurvedList"/>
    <dgm:cxn modelId="{2ECAAA0C-AB28-405D-A9E1-201F0F4DA6D0}" type="presParOf" srcId="{2245151C-3363-4417-988A-45130EEDFEA1}" destId="{8810675B-C0F1-4DEC-A970-A3E2CF102BBA}" srcOrd="0" destOrd="0" presId="urn:microsoft.com/office/officeart/2008/layout/VerticalCurvedList"/>
    <dgm:cxn modelId="{705E0802-9592-4C6C-AC01-89BAE82D0433}" type="presParOf" srcId="{8810675B-C0F1-4DEC-A970-A3E2CF102BBA}" destId="{6588E377-25F6-4965-A860-5FAD98CF423C}" srcOrd="0" destOrd="0" presId="urn:microsoft.com/office/officeart/2008/layout/VerticalCurvedList"/>
    <dgm:cxn modelId="{4D25E45E-814D-4853-ABA7-CA52B895BBB4}" type="presParOf" srcId="{6588E377-25F6-4965-A860-5FAD98CF423C}" destId="{F7F966F8-66B8-4A75-B0BB-3D998AC6C02B}" srcOrd="0" destOrd="0" presId="urn:microsoft.com/office/officeart/2008/layout/VerticalCurvedList"/>
    <dgm:cxn modelId="{1C9219F0-018E-430C-9BDE-CA68B61EE87F}" type="presParOf" srcId="{6588E377-25F6-4965-A860-5FAD98CF423C}" destId="{B1FD6592-4CA9-4452-8C14-7EE198E45831}" srcOrd="1" destOrd="0" presId="urn:microsoft.com/office/officeart/2008/layout/VerticalCurvedList"/>
    <dgm:cxn modelId="{43413481-DF0F-4CB2-AEDE-916C4AAB986F}" type="presParOf" srcId="{6588E377-25F6-4965-A860-5FAD98CF423C}" destId="{2CC3D1D6-D092-41CB-AC9D-84DBBCF8C015}" srcOrd="2" destOrd="0" presId="urn:microsoft.com/office/officeart/2008/layout/VerticalCurvedList"/>
    <dgm:cxn modelId="{5C4E6D5D-A581-466F-B20C-2F56611D4842}" type="presParOf" srcId="{6588E377-25F6-4965-A860-5FAD98CF423C}" destId="{BCBCEB8D-C939-4AE8-86AD-6F29F012D23E}" srcOrd="3" destOrd="0" presId="urn:microsoft.com/office/officeart/2008/layout/VerticalCurvedList"/>
    <dgm:cxn modelId="{D23C493F-41D5-4EBD-A5F4-423A0CCD2D57}" type="presParOf" srcId="{8810675B-C0F1-4DEC-A970-A3E2CF102BBA}" destId="{8A3B6ADA-9321-4BE5-8CCB-43E9D28008F0}" srcOrd="1" destOrd="0" presId="urn:microsoft.com/office/officeart/2008/layout/VerticalCurvedList"/>
    <dgm:cxn modelId="{791A0560-97E5-424C-8F1E-B0BA441F8357}" type="presParOf" srcId="{8810675B-C0F1-4DEC-A970-A3E2CF102BBA}" destId="{3DA03D22-7C60-40F7-8CD4-53552FB74141}" srcOrd="2" destOrd="0" presId="urn:microsoft.com/office/officeart/2008/layout/VerticalCurvedList"/>
    <dgm:cxn modelId="{E1E84F5F-2C00-454E-AD26-D9A8A74CE02D}" type="presParOf" srcId="{3DA03D22-7C60-40F7-8CD4-53552FB74141}" destId="{4213B491-6993-457F-BA14-96953F1ACB39}" srcOrd="0" destOrd="0" presId="urn:microsoft.com/office/officeart/2008/layout/VerticalCurvedList"/>
    <dgm:cxn modelId="{C58509AD-D52A-409E-8AD0-E78600FBCA9B}" type="presParOf" srcId="{8810675B-C0F1-4DEC-A970-A3E2CF102BBA}" destId="{831DDB42-BC6F-46BE-B79D-606FCC631313}" srcOrd="3" destOrd="0" presId="urn:microsoft.com/office/officeart/2008/layout/VerticalCurvedList"/>
    <dgm:cxn modelId="{A6F0D519-2F24-4338-9F80-A6E03DF81F9D}" type="presParOf" srcId="{8810675B-C0F1-4DEC-A970-A3E2CF102BBA}" destId="{0C0CDE78-B1B4-4061-ACB2-0D992302F2B7}" srcOrd="4" destOrd="0" presId="urn:microsoft.com/office/officeart/2008/layout/VerticalCurvedList"/>
    <dgm:cxn modelId="{8BFDC97A-5D95-4850-B6D5-CE12A8614809}" type="presParOf" srcId="{0C0CDE78-B1B4-4061-ACB2-0D992302F2B7}" destId="{F2080550-8DBD-4E93-B9EC-4CFB699A19DE}" srcOrd="0" destOrd="0" presId="urn:microsoft.com/office/officeart/2008/layout/VerticalCurvedList"/>
    <dgm:cxn modelId="{452D8A0D-84C3-4CC7-9B3E-46537CA724B0}" type="presParOf" srcId="{8810675B-C0F1-4DEC-A970-A3E2CF102BBA}" destId="{80EA6E3F-769D-4018-A230-9C8A0668937B}" srcOrd="5" destOrd="0" presId="urn:microsoft.com/office/officeart/2008/layout/VerticalCurvedList"/>
    <dgm:cxn modelId="{55B158E4-68D6-4C76-A613-7059E3EC6456}" type="presParOf" srcId="{8810675B-C0F1-4DEC-A970-A3E2CF102BBA}" destId="{37657AE6-E5CF-4151-88D3-59B88B827DA9}" srcOrd="6" destOrd="0" presId="urn:microsoft.com/office/officeart/2008/layout/VerticalCurvedList"/>
    <dgm:cxn modelId="{68C96AA1-88D7-4197-BB3B-A3F1F901FADF}" type="presParOf" srcId="{37657AE6-E5CF-4151-88D3-59B88B827DA9}" destId="{45661B9B-CAA8-497A-8BCB-74BB37D002CC}" srcOrd="0" destOrd="0" presId="urn:microsoft.com/office/officeart/2008/layout/VerticalCurvedList"/>
    <dgm:cxn modelId="{E5CDF4D1-2E6B-466E-863E-8C1434EC0727}" type="presParOf" srcId="{8810675B-C0F1-4DEC-A970-A3E2CF102BBA}" destId="{D0498022-3916-4CA0-A080-C4C59754B8C0}" srcOrd="7" destOrd="0" presId="urn:microsoft.com/office/officeart/2008/layout/VerticalCurvedList"/>
    <dgm:cxn modelId="{1A9B125D-E560-4E91-93EA-3CB32ECA0C3E}" type="presParOf" srcId="{8810675B-C0F1-4DEC-A970-A3E2CF102BBA}" destId="{B5E043CE-ECE6-4C7D-B0A1-E950342387FD}" srcOrd="8" destOrd="0" presId="urn:microsoft.com/office/officeart/2008/layout/VerticalCurvedList"/>
    <dgm:cxn modelId="{4890B1C9-3F0B-4965-8F48-4175F14AEF2F}" type="presParOf" srcId="{B5E043CE-ECE6-4C7D-B0A1-E950342387FD}" destId="{21FD5253-11C5-4865-A43F-B96EA1E7B1FF}" srcOrd="0" destOrd="0" presId="urn:microsoft.com/office/officeart/2008/layout/VerticalCurvedList"/>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B8FFAD-20F8-4AAB-90A8-F2216C90F6B0}">
      <dsp:nvSpPr>
        <dsp:cNvPr id="0" name=""/>
        <dsp:cNvSpPr/>
      </dsp:nvSpPr>
      <dsp:spPr>
        <a:xfrm>
          <a:off x="0" y="375453"/>
          <a:ext cx="12028868" cy="957600"/>
        </a:xfrm>
        <a:prstGeom prst="rect">
          <a:avLst/>
        </a:prstGeom>
        <a:solidFill>
          <a:schemeClr val="lt1">
            <a:alpha val="90000"/>
            <a:hueOff val="0"/>
            <a:satOff val="0"/>
            <a:lumOff val="0"/>
            <a:alphaOff val="0"/>
          </a:schemeClr>
        </a:solidFill>
        <a:ln w="10795"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33574" tIns="333248" rIns="933574" bIns="113792" numCol="1" spcCol="1270" anchor="t" anchorCtr="0">
          <a:noAutofit/>
        </a:bodyPr>
        <a:lstStyle/>
        <a:p>
          <a:pPr marL="171450" lvl="1" indent="-171450" algn="l" defTabSz="711200">
            <a:lnSpc>
              <a:spcPct val="90000"/>
            </a:lnSpc>
            <a:spcBef>
              <a:spcPct val="0"/>
            </a:spcBef>
            <a:spcAft>
              <a:spcPct val="15000"/>
            </a:spcAft>
            <a:buChar char="••"/>
          </a:pPr>
          <a:r>
            <a:rPr lang="fr-FR" sz="1600" kern="1200" dirty="0" smtClean="0"/>
            <a:t>On appelle Particulier, les individus, hommes ou femmes considérés hors de leurs activités professionnelles. Ils ont un point commun, ils se caractérisent :</a:t>
          </a:r>
          <a:endParaRPr lang="fr-FR" sz="1600" kern="1200" dirty="0"/>
        </a:p>
      </dsp:txBody>
      <dsp:txXfrm>
        <a:off x="0" y="375453"/>
        <a:ext cx="12028868" cy="957600"/>
      </dsp:txXfrm>
    </dsp:sp>
    <dsp:sp modelId="{06B7DFD5-FC44-452F-B506-5ADD5BF5F171}">
      <dsp:nvSpPr>
        <dsp:cNvPr id="0" name=""/>
        <dsp:cNvSpPr/>
      </dsp:nvSpPr>
      <dsp:spPr>
        <a:xfrm>
          <a:off x="601443" y="139293"/>
          <a:ext cx="8420207" cy="472320"/>
        </a:xfrm>
        <a:prstGeom prst="roundRect">
          <a:avLst/>
        </a:prstGeom>
        <a:solidFill>
          <a:schemeClr val="accent6">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8264" tIns="0" rIns="318264" bIns="0" numCol="1" spcCol="1270" anchor="ctr" anchorCtr="0">
          <a:noAutofit/>
        </a:bodyPr>
        <a:lstStyle/>
        <a:p>
          <a:pPr lvl="0" algn="l" defTabSz="711200">
            <a:lnSpc>
              <a:spcPct val="90000"/>
            </a:lnSpc>
            <a:spcBef>
              <a:spcPct val="0"/>
            </a:spcBef>
            <a:spcAft>
              <a:spcPct val="35000"/>
            </a:spcAft>
          </a:pPr>
          <a:r>
            <a:rPr lang="fr-FR" sz="1600" kern="1200" dirty="0" smtClean="0"/>
            <a:t>Définition</a:t>
          </a:r>
          <a:endParaRPr lang="fr-FR" sz="1600" kern="1200" dirty="0"/>
        </a:p>
      </dsp:txBody>
      <dsp:txXfrm>
        <a:off x="624500" y="162350"/>
        <a:ext cx="8374093" cy="426206"/>
      </dsp:txXfrm>
    </dsp:sp>
    <dsp:sp modelId="{078277C0-4765-4586-AB64-01B9B6FB0DFD}">
      <dsp:nvSpPr>
        <dsp:cNvPr id="0" name=""/>
        <dsp:cNvSpPr/>
      </dsp:nvSpPr>
      <dsp:spPr>
        <a:xfrm>
          <a:off x="0" y="1655613"/>
          <a:ext cx="12028868" cy="2066400"/>
        </a:xfrm>
        <a:prstGeom prst="rect">
          <a:avLst/>
        </a:prstGeom>
        <a:solidFill>
          <a:schemeClr val="lt1">
            <a:alpha val="90000"/>
            <a:hueOff val="0"/>
            <a:satOff val="0"/>
            <a:lumOff val="0"/>
            <a:alphaOff val="0"/>
          </a:schemeClr>
        </a:solidFill>
        <a:ln w="10795"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33574" tIns="333248" rIns="933574" bIns="113792" numCol="1" spcCol="1270" anchor="t" anchorCtr="0">
          <a:noAutofit/>
        </a:bodyPr>
        <a:lstStyle/>
        <a:p>
          <a:pPr marL="171450" lvl="1" indent="-171450" algn="l" defTabSz="711200">
            <a:lnSpc>
              <a:spcPct val="90000"/>
            </a:lnSpc>
            <a:spcBef>
              <a:spcPct val="0"/>
            </a:spcBef>
            <a:spcAft>
              <a:spcPct val="15000"/>
            </a:spcAft>
            <a:buChar char="••"/>
          </a:pPr>
          <a:r>
            <a:rPr lang="fr-FR" sz="1600" kern="1200" dirty="0" smtClean="0"/>
            <a:t>Un particulier est une personne physique caractérisée par </a:t>
          </a:r>
          <a:endParaRPr lang="fr-FR" sz="1600" kern="1200" dirty="0"/>
        </a:p>
        <a:p>
          <a:pPr marL="171450" lvl="1" indent="-171450" algn="l" defTabSz="711200">
            <a:lnSpc>
              <a:spcPct val="90000"/>
            </a:lnSpc>
            <a:spcBef>
              <a:spcPct val="0"/>
            </a:spcBef>
            <a:spcAft>
              <a:spcPct val="15000"/>
            </a:spcAft>
            <a:buChar char="••"/>
          </a:pPr>
          <a:r>
            <a:rPr lang="fr-FR" sz="1600" kern="1200" dirty="0" smtClean="0"/>
            <a:t>- un Etat Civil(nom patronymique ,prénom, date de naissance ,filiation, nationalité ,domicile );</a:t>
          </a:r>
          <a:endParaRPr lang="fr-FR" sz="1600" kern="1200" dirty="0"/>
        </a:p>
        <a:p>
          <a:pPr marL="171450" lvl="1" indent="-171450" algn="l" defTabSz="711200">
            <a:lnSpc>
              <a:spcPct val="90000"/>
            </a:lnSpc>
            <a:spcBef>
              <a:spcPct val="0"/>
            </a:spcBef>
            <a:spcAft>
              <a:spcPct val="15000"/>
            </a:spcAft>
            <a:buChar char="••"/>
          </a:pPr>
          <a:r>
            <a:rPr lang="fr-FR" sz="1600" kern="1200" dirty="0" smtClean="0"/>
            <a:t>-un Patrimoine composé de  l’ensemble des biens possédés(l’actif du patrimoine) mais également des dettes( le passif du patrimoine);</a:t>
          </a:r>
          <a:endParaRPr lang="fr-FR" sz="1600" kern="1200" dirty="0"/>
        </a:p>
        <a:p>
          <a:pPr marL="171450" lvl="1" indent="-171450" algn="l" defTabSz="711200">
            <a:lnSpc>
              <a:spcPct val="90000"/>
            </a:lnSpc>
            <a:spcBef>
              <a:spcPct val="0"/>
            </a:spcBef>
            <a:spcAft>
              <a:spcPct val="15000"/>
            </a:spcAft>
            <a:buChar char="••"/>
          </a:pPr>
          <a:r>
            <a:rPr lang="fr-FR" sz="1600" kern="1200" dirty="0" smtClean="0"/>
            <a:t>-une Capacité civile ,plus ou moins développée selon l'Age (mineur)ou selon les circonstances(curatelle ou tutelle)</a:t>
          </a:r>
          <a:endParaRPr lang="fr-FR" sz="1600" kern="1200" dirty="0"/>
        </a:p>
      </dsp:txBody>
      <dsp:txXfrm>
        <a:off x="0" y="1655613"/>
        <a:ext cx="12028868" cy="2066400"/>
      </dsp:txXfrm>
    </dsp:sp>
    <dsp:sp modelId="{D3EAE1CC-9A2B-414D-AF4F-274388A15841}">
      <dsp:nvSpPr>
        <dsp:cNvPr id="0" name=""/>
        <dsp:cNvSpPr/>
      </dsp:nvSpPr>
      <dsp:spPr>
        <a:xfrm>
          <a:off x="601443" y="1419453"/>
          <a:ext cx="8420207" cy="472320"/>
        </a:xfrm>
        <a:prstGeom prst="roundRect">
          <a:avLst/>
        </a:prstGeom>
        <a:solidFill>
          <a:schemeClr val="accent6">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8264" tIns="0" rIns="318264" bIns="0" numCol="1" spcCol="1270" anchor="ctr" anchorCtr="0">
          <a:noAutofit/>
        </a:bodyPr>
        <a:lstStyle/>
        <a:p>
          <a:pPr lvl="0" algn="l" defTabSz="711200">
            <a:lnSpc>
              <a:spcPct val="90000"/>
            </a:lnSpc>
            <a:spcBef>
              <a:spcPct val="0"/>
            </a:spcBef>
            <a:spcAft>
              <a:spcPct val="35000"/>
            </a:spcAft>
          </a:pPr>
          <a:r>
            <a:rPr lang="fr-FR" sz="1600" kern="1200" dirty="0" smtClean="0"/>
            <a:t>Au plan juridique</a:t>
          </a:r>
          <a:endParaRPr lang="fr-FR" sz="1600" kern="1200" dirty="0"/>
        </a:p>
      </dsp:txBody>
      <dsp:txXfrm>
        <a:off x="624500" y="1442510"/>
        <a:ext cx="8374093" cy="426206"/>
      </dsp:txXfrm>
    </dsp:sp>
    <dsp:sp modelId="{D4B16755-3F14-4DCE-A298-B82F95D9619E}">
      <dsp:nvSpPr>
        <dsp:cNvPr id="0" name=""/>
        <dsp:cNvSpPr/>
      </dsp:nvSpPr>
      <dsp:spPr>
        <a:xfrm>
          <a:off x="0" y="4044573"/>
          <a:ext cx="12028868" cy="1234800"/>
        </a:xfrm>
        <a:prstGeom prst="rect">
          <a:avLst/>
        </a:prstGeom>
        <a:solidFill>
          <a:schemeClr val="lt1">
            <a:alpha val="90000"/>
            <a:hueOff val="0"/>
            <a:satOff val="0"/>
            <a:lumOff val="0"/>
            <a:alphaOff val="0"/>
          </a:schemeClr>
        </a:solidFill>
        <a:ln w="10795"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33574" tIns="333248" rIns="933574" bIns="113792" numCol="1" spcCol="1270" anchor="t" anchorCtr="0">
          <a:noAutofit/>
        </a:bodyPr>
        <a:lstStyle/>
        <a:p>
          <a:pPr marL="171450" lvl="1" indent="-171450" algn="l" defTabSz="711200">
            <a:lnSpc>
              <a:spcPct val="90000"/>
            </a:lnSpc>
            <a:spcBef>
              <a:spcPct val="0"/>
            </a:spcBef>
            <a:spcAft>
              <a:spcPct val="15000"/>
            </a:spcAft>
            <a:buChar char="••"/>
          </a:pPr>
          <a:r>
            <a:rPr lang="fr-FR" sz="1600" kern="1200" smtClean="0"/>
            <a:t>Economiquement, est considéré comme particulier la personne physique qui a des revenus fixes( salaire, traitement ,pensions etc,)</a:t>
          </a:r>
          <a:endParaRPr lang="fr-FR" sz="1600" kern="1200" dirty="0"/>
        </a:p>
        <a:p>
          <a:pPr marL="171450" lvl="1" indent="-171450" algn="l" defTabSz="711200">
            <a:lnSpc>
              <a:spcPct val="90000"/>
            </a:lnSpc>
            <a:spcBef>
              <a:spcPct val="0"/>
            </a:spcBef>
            <a:spcAft>
              <a:spcPct val="15000"/>
            </a:spcAft>
            <a:buChar char="••"/>
          </a:pPr>
          <a:r>
            <a:rPr lang="fr-FR" sz="1600" kern="1200" dirty="0" smtClean="0"/>
            <a:t>l’étudiant ,la personne sans activité sont considérés comme des particuliers</a:t>
          </a:r>
          <a:endParaRPr lang="fr-FR" sz="1600" kern="1200" dirty="0"/>
        </a:p>
      </dsp:txBody>
      <dsp:txXfrm>
        <a:off x="0" y="4044573"/>
        <a:ext cx="12028868" cy="1234800"/>
      </dsp:txXfrm>
    </dsp:sp>
    <dsp:sp modelId="{5C3FF38F-24E0-488F-8529-13E03A31B0A6}">
      <dsp:nvSpPr>
        <dsp:cNvPr id="0" name=""/>
        <dsp:cNvSpPr/>
      </dsp:nvSpPr>
      <dsp:spPr>
        <a:xfrm>
          <a:off x="601443" y="3808413"/>
          <a:ext cx="8420207" cy="472320"/>
        </a:xfrm>
        <a:prstGeom prst="roundRect">
          <a:avLst/>
        </a:prstGeom>
        <a:solidFill>
          <a:schemeClr val="accent6">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8264" tIns="0" rIns="318264" bIns="0" numCol="1" spcCol="1270" anchor="ctr" anchorCtr="0">
          <a:noAutofit/>
        </a:bodyPr>
        <a:lstStyle/>
        <a:p>
          <a:pPr lvl="0" algn="l" defTabSz="711200">
            <a:lnSpc>
              <a:spcPct val="90000"/>
            </a:lnSpc>
            <a:spcBef>
              <a:spcPct val="0"/>
            </a:spcBef>
            <a:spcAft>
              <a:spcPct val="35000"/>
            </a:spcAft>
          </a:pPr>
          <a:r>
            <a:rPr lang="fr-FR" sz="1600" b="1" kern="1200" dirty="0" smtClean="0"/>
            <a:t>Au point de vue économique</a:t>
          </a:r>
          <a:endParaRPr lang="fr-FR" sz="1600" kern="1200" dirty="0"/>
        </a:p>
      </dsp:txBody>
      <dsp:txXfrm>
        <a:off x="624500" y="3831470"/>
        <a:ext cx="8374093" cy="426206"/>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FD6592-4CA9-4452-8C14-7EE198E45831}">
      <dsp:nvSpPr>
        <dsp:cNvPr id="0" name=""/>
        <dsp:cNvSpPr/>
      </dsp:nvSpPr>
      <dsp:spPr>
        <a:xfrm>
          <a:off x="-5484512" y="-839840"/>
          <a:ext cx="6531081" cy="6531081"/>
        </a:xfrm>
        <a:prstGeom prst="blockArc">
          <a:avLst>
            <a:gd name="adj1" fmla="val 18900000"/>
            <a:gd name="adj2" fmla="val 2700000"/>
            <a:gd name="adj3" fmla="val 331"/>
          </a:avLst>
        </a:prstGeom>
        <a:noFill/>
        <a:ln w="1079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3E7858D-5F77-4041-816A-FA272EF27406}">
      <dsp:nvSpPr>
        <dsp:cNvPr id="0" name=""/>
        <dsp:cNvSpPr/>
      </dsp:nvSpPr>
      <dsp:spPr>
        <a:xfrm>
          <a:off x="673374" y="485140"/>
          <a:ext cx="11078614" cy="970280"/>
        </a:xfrm>
        <a:prstGeom prst="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70160" tIns="68580" rIns="68580" bIns="68580" numCol="1" spcCol="1270" anchor="ctr" anchorCtr="0">
          <a:noAutofit/>
        </a:bodyPr>
        <a:lstStyle/>
        <a:p>
          <a:pPr lvl="0" algn="l" defTabSz="1200150">
            <a:lnSpc>
              <a:spcPct val="90000"/>
            </a:lnSpc>
            <a:spcBef>
              <a:spcPct val="0"/>
            </a:spcBef>
            <a:spcAft>
              <a:spcPct val="35000"/>
            </a:spcAft>
          </a:pPr>
          <a:r>
            <a:rPr lang="fr-FR" sz="2700" kern="1200" dirty="0" smtClean="0"/>
            <a:t>Garantie réelle sur le bien fiancé (hypothèque), délégation de loyers</a:t>
          </a:r>
          <a:endParaRPr lang="fr-FR" sz="2700" kern="1200" dirty="0"/>
        </a:p>
      </dsp:txBody>
      <dsp:txXfrm>
        <a:off x="673374" y="485140"/>
        <a:ext cx="11078614" cy="970280"/>
      </dsp:txXfrm>
    </dsp:sp>
    <dsp:sp modelId="{DD165AAD-6DF5-4D92-8CE9-347E6A5EE5C7}">
      <dsp:nvSpPr>
        <dsp:cNvPr id="0" name=""/>
        <dsp:cNvSpPr/>
      </dsp:nvSpPr>
      <dsp:spPr>
        <a:xfrm>
          <a:off x="66949" y="363855"/>
          <a:ext cx="1212850" cy="1212850"/>
        </a:xfrm>
        <a:prstGeom prst="ellipse">
          <a:avLst/>
        </a:prstGeom>
        <a:solidFill>
          <a:schemeClr val="l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3D03FD2-47D4-40ED-9211-CA2300F06775}">
      <dsp:nvSpPr>
        <dsp:cNvPr id="0" name=""/>
        <dsp:cNvSpPr/>
      </dsp:nvSpPr>
      <dsp:spPr>
        <a:xfrm>
          <a:off x="1026071" y="1940560"/>
          <a:ext cx="10725917" cy="970280"/>
        </a:xfrm>
        <a:prstGeom prst="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70160" tIns="68580" rIns="68580" bIns="68580" numCol="1" spcCol="1270" anchor="ctr" anchorCtr="0">
          <a:noAutofit/>
        </a:bodyPr>
        <a:lstStyle/>
        <a:p>
          <a:pPr lvl="0" algn="l" defTabSz="1200150">
            <a:lnSpc>
              <a:spcPct val="90000"/>
            </a:lnSpc>
            <a:spcBef>
              <a:spcPct val="0"/>
            </a:spcBef>
            <a:spcAft>
              <a:spcPct val="35000"/>
            </a:spcAft>
          </a:pPr>
          <a:r>
            <a:rPr lang="fr-FR" sz="2700" kern="1200" dirty="0" smtClean="0"/>
            <a:t>Remboursement mensuel ,trimestriel</a:t>
          </a:r>
          <a:endParaRPr lang="fr-FR" sz="2700" kern="1200" dirty="0"/>
        </a:p>
      </dsp:txBody>
      <dsp:txXfrm>
        <a:off x="1026071" y="1940560"/>
        <a:ext cx="10725917" cy="970280"/>
      </dsp:txXfrm>
    </dsp:sp>
    <dsp:sp modelId="{FE12028A-016C-4017-9750-3A729253D026}">
      <dsp:nvSpPr>
        <dsp:cNvPr id="0" name=""/>
        <dsp:cNvSpPr/>
      </dsp:nvSpPr>
      <dsp:spPr>
        <a:xfrm>
          <a:off x="419646" y="1819275"/>
          <a:ext cx="1212850" cy="1212850"/>
        </a:xfrm>
        <a:prstGeom prst="ellipse">
          <a:avLst/>
        </a:prstGeom>
        <a:solidFill>
          <a:schemeClr val="l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19F7218-D0A2-4D47-8032-044AE3A41C0A}">
      <dsp:nvSpPr>
        <dsp:cNvPr id="0" name=""/>
        <dsp:cNvSpPr/>
      </dsp:nvSpPr>
      <dsp:spPr>
        <a:xfrm>
          <a:off x="673374" y="3395980"/>
          <a:ext cx="11078614" cy="970280"/>
        </a:xfrm>
        <a:prstGeom prst="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70160" tIns="68580" rIns="68580" bIns="68580" numCol="1" spcCol="1270" anchor="ctr" anchorCtr="0">
          <a:noAutofit/>
        </a:bodyPr>
        <a:lstStyle/>
        <a:p>
          <a:pPr lvl="0" algn="l" defTabSz="1200150">
            <a:lnSpc>
              <a:spcPct val="90000"/>
            </a:lnSpc>
            <a:spcBef>
              <a:spcPct val="0"/>
            </a:spcBef>
            <a:spcAft>
              <a:spcPct val="35000"/>
            </a:spcAft>
          </a:pPr>
          <a:r>
            <a:rPr lang="fr-FR" sz="2700" kern="1200" dirty="0" smtClean="0"/>
            <a:t>Taux d’endettement fixé à 33 % Montant financé souvent 80% max</a:t>
          </a:r>
          <a:endParaRPr lang="fr-FR" sz="2700" kern="1200" dirty="0"/>
        </a:p>
      </dsp:txBody>
      <dsp:txXfrm>
        <a:off x="673374" y="3395980"/>
        <a:ext cx="11078614" cy="970280"/>
      </dsp:txXfrm>
    </dsp:sp>
    <dsp:sp modelId="{64B97E73-B6E9-48DD-9F74-619DF1F149EE}">
      <dsp:nvSpPr>
        <dsp:cNvPr id="0" name=""/>
        <dsp:cNvSpPr/>
      </dsp:nvSpPr>
      <dsp:spPr>
        <a:xfrm>
          <a:off x="66949" y="3274695"/>
          <a:ext cx="1212850" cy="1212850"/>
        </a:xfrm>
        <a:prstGeom prst="ellipse">
          <a:avLst/>
        </a:prstGeom>
        <a:solidFill>
          <a:schemeClr val="l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687EDE-3B5E-4004-9A11-A7B26EA04672}">
      <dsp:nvSpPr>
        <dsp:cNvPr id="0" name=""/>
        <dsp:cNvSpPr/>
      </dsp:nvSpPr>
      <dsp:spPr>
        <a:xfrm>
          <a:off x="0" y="364813"/>
          <a:ext cx="11843810" cy="822937"/>
        </a:xfrm>
        <a:prstGeom prst="rect">
          <a:avLst/>
        </a:prstGeom>
        <a:solidFill>
          <a:schemeClr val="lt1">
            <a:alpha val="90000"/>
            <a:hueOff val="0"/>
            <a:satOff val="0"/>
            <a:lumOff val="0"/>
            <a:alphaOff val="0"/>
          </a:schemeClr>
        </a:solidFill>
        <a:ln w="10795"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9211" tIns="395732" rIns="919211" bIns="135128" numCol="1" spcCol="1270" anchor="t" anchorCtr="0">
          <a:noAutofit/>
        </a:bodyPr>
        <a:lstStyle/>
        <a:p>
          <a:pPr marL="171450" lvl="1" indent="-171450" algn="l" defTabSz="844550">
            <a:lnSpc>
              <a:spcPct val="90000"/>
            </a:lnSpc>
            <a:spcBef>
              <a:spcPct val="0"/>
            </a:spcBef>
            <a:spcAft>
              <a:spcPct val="15000"/>
            </a:spcAft>
            <a:buChar char="••"/>
          </a:pPr>
          <a:r>
            <a:rPr lang="fr-FR" sz="1900" kern="1200" dirty="0" smtClean="0"/>
            <a:t>Ils sont réservés au particulier qui l’utilise pour ses besoins de la vie courante, il est nommé </a:t>
          </a:r>
          <a:endParaRPr lang="fr-FR" sz="1900" b="1" kern="1200" dirty="0"/>
        </a:p>
      </dsp:txBody>
      <dsp:txXfrm>
        <a:off x="0" y="364813"/>
        <a:ext cx="11843810" cy="822937"/>
      </dsp:txXfrm>
    </dsp:sp>
    <dsp:sp modelId="{6BC82FA6-B77E-4660-AA59-D2738CB28ECC}">
      <dsp:nvSpPr>
        <dsp:cNvPr id="0" name=""/>
        <dsp:cNvSpPr/>
      </dsp:nvSpPr>
      <dsp:spPr>
        <a:xfrm>
          <a:off x="592190" y="84373"/>
          <a:ext cx="8290667" cy="560880"/>
        </a:xfrm>
        <a:prstGeom prst="roundRect">
          <a:avLst/>
        </a:prstGeom>
        <a:solidFill>
          <a:schemeClr val="accent5">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3367" tIns="0" rIns="313367" bIns="0" numCol="1" spcCol="1270" anchor="ctr" anchorCtr="0">
          <a:noAutofit/>
        </a:bodyPr>
        <a:lstStyle/>
        <a:p>
          <a:pPr lvl="0" algn="l" defTabSz="844550">
            <a:lnSpc>
              <a:spcPct val="90000"/>
            </a:lnSpc>
            <a:spcBef>
              <a:spcPct val="0"/>
            </a:spcBef>
            <a:spcAft>
              <a:spcPct val="35000"/>
            </a:spcAft>
          </a:pPr>
          <a:r>
            <a:rPr lang="fr-FR" sz="1900" b="1" kern="1200" smtClean="0"/>
            <a:t>les comptes de dépôt à vue:</a:t>
          </a:r>
          <a:endParaRPr lang="fr-FR" sz="1900" kern="1200"/>
        </a:p>
      </dsp:txBody>
      <dsp:txXfrm>
        <a:off x="619570" y="111753"/>
        <a:ext cx="8235907" cy="506120"/>
      </dsp:txXfrm>
    </dsp:sp>
    <dsp:sp modelId="{E7B487B1-85E3-4B7D-B2A5-65C0D50EDEF9}">
      <dsp:nvSpPr>
        <dsp:cNvPr id="0" name=""/>
        <dsp:cNvSpPr/>
      </dsp:nvSpPr>
      <dsp:spPr>
        <a:xfrm>
          <a:off x="0" y="1570790"/>
          <a:ext cx="11843810" cy="1137150"/>
        </a:xfrm>
        <a:prstGeom prst="rect">
          <a:avLst/>
        </a:prstGeom>
        <a:solidFill>
          <a:schemeClr val="lt1">
            <a:alpha val="90000"/>
            <a:hueOff val="0"/>
            <a:satOff val="0"/>
            <a:lumOff val="0"/>
            <a:alphaOff val="0"/>
          </a:schemeClr>
        </a:solidFill>
        <a:ln w="10795"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9211" tIns="395732" rIns="919211" bIns="135128" numCol="1" spcCol="1270" anchor="t" anchorCtr="0">
          <a:noAutofit/>
        </a:bodyPr>
        <a:lstStyle/>
        <a:p>
          <a:pPr marL="171450" lvl="1" indent="-171450" algn="l" defTabSz="844550">
            <a:lnSpc>
              <a:spcPct val="90000"/>
            </a:lnSpc>
            <a:spcBef>
              <a:spcPct val="0"/>
            </a:spcBef>
            <a:spcAft>
              <a:spcPct val="15000"/>
            </a:spcAft>
            <a:buChar char="••"/>
          </a:pPr>
          <a:r>
            <a:rPr lang="fr-FR" sz="1900" kern="1200" dirty="0" smtClean="0"/>
            <a:t>s’il est  ouvert à un seul titulaire et fonctionne sous sa seule signature ou celle d’un éventuel mandataire,</a:t>
          </a:r>
          <a:endParaRPr lang="fr-FR" sz="1900" kern="1200" dirty="0"/>
        </a:p>
      </dsp:txBody>
      <dsp:txXfrm>
        <a:off x="0" y="1570790"/>
        <a:ext cx="11843810" cy="1137150"/>
      </dsp:txXfrm>
    </dsp:sp>
    <dsp:sp modelId="{C5AD0EED-0D2D-4830-9825-BAD98FEA3841}">
      <dsp:nvSpPr>
        <dsp:cNvPr id="0" name=""/>
        <dsp:cNvSpPr/>
      </dsp:nvSpPr>
      <dsp:spPr>
        <a:xfrm>
          <a:off x="592190" y="1290350"/>
          <a:ext cx="8290667" cy="560880"/>
        </a:xfrm>
        <a:prstGeom prst="roundRect">
          <a:avLst/>
        </a:prstGeom>
        <a:solidFill>
          <a:schemeClr val="accent5">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3367" tIns="0" rIns="313367" bIns="0" numCol="1" spcCol="1270" anchor="ctr" anchorCtr="0">
          <a:noAutofit/>
        </a:bodyPr>
        <a:lstStyle/>
        <a:p>
          <a:pPr lvl="0" algn="l" defTabSz="844550">
            <a:lnSpc>
              <a:spcPct val="90000"/>
            </a:lnSpc>
            <a:spcBef>
              <a:spcPct val="0"/>
            </a:spcBef>
            <a:spcAft>
              <a:spcPct val="35000"/>
            </a:spcAft>
          </a:pPr>
          <a:r>
            <a:rPr lang="fr-FR" sz="1900" b="1" kern="1200" dirty="0" smtClean="0"/>
            <a:t>compte individuel :</a:t>
          </a:r>
          <a:endParaRPr lang="fr-FR" sz="1900" kern="1200" dirty="0"/>
        </a:p>
      </dsp:txBody>
      <dsp:txXfrm>
        <a:off x="619570" y="1317730"/>
        <a:ext cx="8235907" cy="506120"/>
      </dsp:txXfrm>
    </dsp:sp>
    <dsp:sp modelId="{23EFB2E9-222A-4CFA-904D-6E66BF94F755}">
      <dsp:nvSpPr>
        <dsp:cNvPr id="0" name=""/>
        <dsp:cNvSpPr/>
      </dsp:nvSpPr>
      <dsp:spPr>
        <a:xfrm>
          <a:off x="0" y="3090980"/>
          <a:ext cx="11843810" cy="1137150"/>
        </a:xfrm>
        <a:prstGeom prst="rect">
          <a:avLst/>
        </a:prstGeom>
        <a:solidFill>
          <a:schemeClr val="lt1">
            <a:alpha val="90000"/>
            <a:hueOff val="0"/>
            <a:satOff val="0"/>
            <a:lumOff val="0"/>
            <a:alphaOff val="0"/>
          </a:schemeClr>
        </a:solidFill>
        <a:ln w="10795"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9211" tIns="395732" rIns="919211" bIns="135128" numCol="1" spcCol="1270" anchor="t" anchorCtr="0">
          <a:noAutofit/>
        </a:bodyPr>
        <a:lstStyle/>
        <a:p>
          <a:pPr marL="171450" lvl="1" indent="-171450" algn="l" defTabSz="844550">
            <a:lnSpc>
              <a:spcPct val="90000"/>
            </a:lnSpc>
            <a:spcBef>
              <a:spcPct val="0"/>
            </a:spcBef>
            <a:spcAft>
              <a:spcPct val="15000"/>
            </a:spcAft>
            <a:buChar char="••"/>
          </a:pPr>
          <a:r>
            <a:rPr lang="fr-FR" sz="1900" kern="1200" dirty="0" smtClean="0"/>
            <a:t>S’il est ouvert au nom de plusieurs </a:t>
          </a:r>
          <a:r>
            <a:rPr lang="fr-FR" sz="1900" kern="1200" dirty="0" err="1" smtClean="0"/>
            <a:t>co</a:t>
          </a:r>
          <a:r>
            <a:rPr lang="fr-FR" sz="1900" kern="1200" dirty="0" smtClean="0"/>
            <a:t>-titulaires et qui se divise en compte joint et compte indivis selon le niveau de la solidarité existant entre les </a:t>
          </a:r>
          <a:r>
            <a:rPr lang="fr-FR" sz="1900" kern="1200" dirty="0" err="1" smtClean="0"/>
            <a:t>co</a:t>
          </a:r>
          <a:r>
            <a:rPr lang="fr-FR" sz="1900" kern="1200" dirty="0" smtClean="0"/>
            <a:t>-titulaires.</a:t>
          </a:r>
          <a:endParaRPr lang="fr-FR" sz="1900" kern="1200" dirty="0"/>
        </a:p>
      </dsp:txBody>
      <dsp:txXfrm>
        <a:off x="0" y="3090980"/>
        <a:ext cx="11843810" cy="1137150"/>
      </dsp:txXfrm>
    </dsp:sp>
    <dsp:sp modelId="{F5107A21-189E-40F8-95BE-85A336E2161A}">
      <dsp:nvSpPr>
        <dsp:cNvPr id="0" name=""/>
        <dsp:cNvSpPr/>
      </dsp:nvSpPr>
      <dsp:spPr>
        <a:xfrm>
          <a:off x="592190" y="2810540"/>
          <a:ext cx="8290667" cy="560880"/>
        </a:xfrm>
        <a:prstGeom prst="roundRect">
          <a:avLst/>
        </a:prstGeom>
        <a:solidFill>
          <a:schemeClr val="accent5">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3367" tIns="0" rIns="313367" bIns="0" numCol="1" spcCol="1270" anchor="ctr" anchorCtr="0">
          <a:noAutofit/>
        </a:bodyPr>
        <a:lstStyle/>
        <a:p>
          <a:pPr lvl="0" algn="l" defTabSz="844550">
            <a:lnSpc>
              <a:spcPct val="90000"/>
            </a:lnSpc>
            <a:spcBef>
              <a:spcPct val="0"/>
            </a:spcBef>
            <a:spcAft>
              <a:spcPct val="35000"/>
            </a:spcAft>
          </a:pPr>
          <a:r>
            <a:rPr lang="fr-FR" sz="1900" b="1" kern="1200" dirty="0" smtClean="0"/>
            <a:t>Compte collectif:</a:t>
          </a:r>
          <a:endParaRPr lang="fr-FR" sz="1900" kern="1200" dirty="0"/>
        </a:p>
      </dsp:txBody>
      <dsp:txXfrm>
        <a:off x="619570" y="2837920"/>
        <a:ext cx="8235907" cy="50612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687EDE-3B5E-4004-9A11-A7B26EA04672}">
      <dsp:nvSpPr>
        <dsp:cNvPr id="0" name=""/>
        <dsp:cNvSpPr/>
      </dsp:nvSpPr>
      <dsp:spPr>
        <a:xfrm>
          <a:off x="0" y="296626"/>
          <a:ext cx="11843810" cy="1984500"/>
        </a:xfrm>
        <a:prstGeom prst="rect">
          <a:avLst/>
        </a:prstGeom>
        <a:solidFill>
          <a:schemeClr val="lt1">
            <a:alpha val="90000"/>
            <a:hueOff val="0"/>
            <a:satOff val="0"/>
            <a:lumOff val="0"/>
            <a:alphaOff val="0"/>
          </a:schemeClr>
        </a:solidFill>
        <a:ln w="10795"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9211" tIns="312420" rIns="919211" bIns="106680" numCol="1" spcCol="1270" anchor="t" anchorCtr="0">
          <a:noAutofit/>
        </a:bodyPr>
        <a:lstStyle/>
        <a:p>
          <a:pPr marL="114300" lvl="1" indent="-114300" algn="l" defTabSz="666750">
            <a:lnSpc>
              <a:spcPct val="90000"/>
            </a:lnSpc>
            <a:spcBef>
              <a:spcPct val="0"/>
            </a:spcBef>
            <a:spcAft>
              <a:spcPct val="15000"/>
            </a:spcAft>
            <a:buChar char="••"/>
          </a:pPr>
          <a:r>
            <a:rPr lang="fr-FR" sz="1500" kern="1200" dirty="0" smtClean="0"/>
            <a:t>C’est un compte pour lequel est stipulé la solidarité active et passive entre les </a:t>
          </a:r>
          <a:r>
            <a:rPr lang="fr-FR" sz="1500" kern="1200" dirty="0" err="1" smtClean="0"/>
            <a:t>co</a:t>
          </a:r>
          <a:r>
            <a:rPr lang="fr-FR" sz="1500" kern="1200" dirty="0" smtClean="0"/>
            <a:t>-titulaires.</a:t>
          </a:r>
          <a:endParaRPr lang="fr-FR" sz="1500" kern="1200" dirty="0"/>
        </a:p>
        <a:p>
          <a:pPr marL="114300" lvl="1" indent="-114300" algn="l" defTabSz="666750">
            <a:lnSpc>
              <a:spcPct val="90000"/>
            </a:lnSpc>
            <a:spcBef>
              <a:spcPct val="0"/>
            </a:spcBef>
            <a:spcAft>
              <a:spcPct val="15000"/>
            </a:spcAft>
            <a:buChar char="••"/>
          </a:pPr>
          <a:r>
            <a:rPr lang="fr-FR" sz="1500" kern="1200" dirty="0" smtClean="0"/>
            <a:t>Chaque </a:t>
          </a:r>
          <a:r>
            <a:rPr lang="fr-FR" sz="1500" kern="1200" dirty="0" err="1" smtClean="0"/>
            <a:t>co</a:t>
          </a:r>
          <a:r>
            <a:rPr lang="fr-FR" sz="1500" kern="1200" dirty="0" smtClean="0"/>
            <a:t>-titulaire peut faire fonctionner le compte sous sa seule signature et disposer de l’intégralité de l’actif du compte</a:t>
          </a:r>
          <a:endParaRPr lang="fr-FR" sz="1500" kern="1200" dirty="0"/>
        </a:p>
        <a:p>
          <a:pPr marL="114300" lvl="1" indent="-114300" algn="l" defTabSz="666750">
            <a:lnSpc>
              <a:spcPct val="90000"/>
            </a:lnSpc>
            <a:spcBef>
              <a:spcPct val="0"/>
            </a:spcBef>
            <a:spcAft>
              <a:spcPct val="15000"/>
            </a:spcAft>
            <a:buChar char="••"/>
          </a:pPr>
          <a:r>
            <a:rPr lang="fr-FR" sz="1500" kern="1200" dirty="0" smtClean="0"/>
            <a:t>En contrepartie, chaque </a:t>
          </a:r>
          <a:r>
            <a:rPr lang="fr-FR" sz="1500" kern="1200" dirty="0" err="1" smtClean="0"/>
            <a:t>co</a:t>
          </a:r>
          <a:r>
            <a:rPr lang="fr-FR" sz="1500" kern="1200" dirty="0" smtClean="0"/>
            <a:t>-titulaire est responsable de l’intégralité  d’un éventuel solde débiteur;</a:t>
          </a:r>
          <a:endParaRPr lang="fr-FR" sz="1500" kern="1200" dirty="0"/>
        </a:p>
        <a:p>
          <a:pPr marL="114300" lvl="1" indent="-114300" algn="l" defTabSz="666750">
            <a:lnSpc>
              <a:spcPct val="90000"/>
            </a:lnSpc>
            <a:spcBef>
              <a:spcPct val="0"/>
            </a:spcBef>
            <a:spcAft>
              <a:spcPct val="15000"/>
            </a:spcAft>
            <a:buChar char="••"/>
          </a:pPr>
          <a:r>
            <a:rPr lang="fr-FR" sz="1500" kern="1200" dirty="0" smtClean="0"/>
            <a:t>En cas de chèque impayé les </a:t>
          </a:r>
          <a:r>
            <a:rPr lang="fr-FR" sz="1500" kern="1200" dirty="0" err="1" smtClean="0"/>
            <a:t>co</a:t>
          </a:r>
          <a:r>
            <a:rPr lang="fr-FR" sz="1500" kern="1200" dirty="0" smtClean="0"/>
            <a:t>-titulaires sont tous interdits bancaires;</a:t>
          </a:r>
          <a:endParaRPr lang="fr-FR" sz="1500" kern="1200" dirty="0"/>
        </a:p>
        <a:p>
          <a:pPr marL="114300" lvl="1" indent="-114300" algn="l" defTabSz="666750">
            <a:lnSpc>
              <a:spcPct val="90000"/>
            </a:lnSpc>
            <a:spcBef>
              <a:spcPct val="0"/>
            </a:spcBef>
            <a:spcAft>
              <a:spcPct val="15000"/>
            </a:spcAft>
            <a:buChar char="••"/>
          </a:pPr>
          <a:r>
            <a:rPr lang="fr-FR" sz="1500" kern="1200" dirty="0" smtClean="0"/>
            <a:t>Exemple de compte joint « Monsieur ou Madame »</a:t>
          </a:r>
          <a:endParaRPr lang="fr-FR" sz="1500" kern="1200" dirty="0"/>
        </a:p>
      </dsp:txBody>
      <dsp:txXfrm>
        <a:off x="0" y="296626"/>
        <a:ext cx="11843810" cy="1984500"/>
      </dsp:txXfrm>
    </dsp:sp>
    <dsp:sp modelId="{6BC82FA6-B77E-4660-AA59-D2738CB28ECC}">
      <dsp:nvSpPr>
        <dsp:cNvPr id="0" name=""/>
        <dsp:cNvSpPr/>
      </dsp:nvSpPr>
      <dsp:spPr>
        <a:xfrm>
          <a:off x="592190" y="75226"/>
          <a:ext cx="8290667" cy="442800"/>
        </a:xfrm>
        <a:prstGeom prst="roundRect">
          <a:avLst/>
        </a:prstGeom>
        <a:solidFill>
          <a:schemeClr val="accent5">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3367" tIns="0" rIns="313367" bIns="0" numCol="1" spcCol="1270" anchor="ctr" anchorCtr="0">
          <a:noAutofit/>
        </a:bodyPr>
        <a:lstStyle/>
        <a:p>
          <a:pPr lvl="0" algn="l" defTabSz="666750">
            <a:lnSpc>
              <a:spcPct val="90000"/>
            </a:lnSpc>
            <a:spcBef>
              <a:spcPct val="0"/>
            </a:spcBef>
            <a:spcAft>
              <a:spcPct val="35000"/>
            </a:spcAft>
          </a:pPr>
          <a:r>
            <a:rPr lang="fr-FR" sz="1500" b="1" kern="1200" dirty="0" smtClean="0"/>
            <a:t>Le compte joint:</a:t>
          </a:r>
          <a:endParaRPr lang="fr-FR" sz="1500" kern="1200" dirty="0"/>
        </a:p>
      </dsp:txBody>
      <dsp:txXfrm>
        <a:off x="613806" y="96842"/>
        <a:ext cx="8247435" cy="399568"/>
      </dsp:txXfrm>
    </dsp:sp>
    <dsp:sp modelId="{8B2A71FE-30B0-4154-903E-18DFF9F1517F}">
      <dsp:nvSpPr>
        <dsp:cNvPr id="0" name=""/>
        <dsp:cNvSpPr/>
      </dsp:nvSpPr>
      <dsp:spPr>
        <a:xfrm>
          <a:off x="0" y="2583527"/>
          <a:ext cx="11843810" cy="1653750"/>
        </a:xfrm>
        <a:prstGeom prst="rect">
          <a:avLst/>
        </a:prstGeom>
        <a:solidFill>
          <a:schemeClr val="lt1">
            <a:alpha val="90000"/>
            <a:hueOff val="0"/>
            <a:satOff val="0"/>
            <a:lumOff val="0"/>
            <a:alphaOff val="0"/>
          </a:schemeClr>
        </a:solidFill>
        <a:ln w="10795"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9211" tIns="312420" rIns="919211" bIns="106680" numCol="1" spcCol="1270" anchor="t" anchorCtr="0">
          <a:noAutofit/>
        </a:bodyPr>
        <a:lstStyle/>
        <a:p>
          <a:pPr marL="114300" lvl="1" indent="-114300" algn="l" defTabSz="666750">
            <a:lnSpc>
              <a:spcPct val="90000"/>
            </a:lnSpc>
            <a:spcBef>
              <a:spcPct val="0"/>
            </a:spcBef>
            <a:spcAft>
              <a:spcPct val="15000"/>
            </a:spcAft>
            <a:buChar char="••"/>
          </a:pPr>
          <a:r>
            <a:rPr lang="fr-FR" sz="1500" kern="1200" dirty="0" smtClean="0"/>
            <a:t>le compte indivis est celui sur lequel il n’existe pas de solidarité active entre les </a:t>
          </a:r>
          <a:r>
            <a:rPr lang="fr-FR" sz="1500" kern="1200" dirty="0" err="1" smtClean="0"/>
            <a:t>co</a:t>
          </a:r>
          <a:r>
            <a:rPr lang="fr-FR" sz="1500" kern="1200" dirty="0" smtClean="0"/>
            <a:t>-titulaires, </a:t>
          </a:r>
          <a:endParaRPr lang="fr-FR" sz="1500" kern="1200" dirty="0"/>
        </a:p>
        <a:p>
          <a:pPr marL="114300" lvl="1" indent="-114300" algn="l" defTabSz="666750">
            <a:lnSpc>
              <a:spcPct val="90000"/>
            </a:lnSpc>
            <a:spcBef>
              <a:spcPct val="0"/>
            </a:spcBef>
            <a:spcAft>
              <a:spcPct val="15000"/>
            </a:spcAft>
            <a:buChar char="••"/>
          </a:pPr>
          <a:r>
            <a:rPr lang="fr-FR" sz="1500" kern="1200" dirty="0" smtClean="0"/>
            <a:t>Toutes les opérations  nécessitent la signature conjointe de l’ ensemble des </a:t>
          </a:r>
          <a:r>
            <a:rPr lang="fr-FR" sz="1500" kern="1200" dirty="0" err="1" smtClean="0"/>
            <a:t>co</a:t>
          </a:r>
          <a:r>
            <a:rPr lang="fr-FR" sz="1500" kern="1200" dirty="0" smtClean="0"/>
            <a:t>-titulaires.</a:t>
          </a:r>
          <a:endParaRPr lang="fr-FR" sz="1500" kern="1200" dirty="0"/>
        </a:p>
        <a:p>
          <a:pPr marL="114300" lvl="1" indent="-114300" algn="l" defTabSz="666750">
            <a:lnSpc>
              <a:spcPct val="90000"/>
            </a:lnSpc>
            <a:spcBef>
              <a:spcPct val="0"/>
            </a:spcBef>
            <a:spcAft>
              <a:spcPct val="15000"/>
            </a:spcAft>
            <a:buChar char="••"/>
          </a:pPr>
          <a:r>
            <a:rPr lang="fr-FR" sz="1500" kern="1200" dirty="0" smtClean="0"/>
            <a:t>La convention de compte indivis prévoit en général la solidarité passive entre les </a:t>
          </a:r>
          <a:r>
            <a:rPr lang="fr-FR" sz="1500" kern="1200" dirty="0" err="1" smtClean="0"/>
            <a:t>co-tituaires</a:t>
          </a:r>
          <a:r>
            <a:rPr lang="fr-FR" sz="1500" kern="1200" dirty="0" smtClean="0"/>
            <a:t> et donc chaque </a:t>
          </a:r>
          <a:r>
            <a:rPr lang="fr-FR" sz="1500" kern="1200" dirty="0" err="1" smtClean="0"/>
            <a:t>co</a:t>
          </a:r>
          <a:r>
            <a:rPr lang="fr-FR" sz="1500" kern="1200" dirty="0" smtClean="0"/>
            <a:t>-titulaire est responsable de l’intégralité d’un éventuel solde débiteur; et en cas de chèque impayé ils sont tous interdits bancaires, ce compte est utilisé dans les successions et il est libelle   </a:t>
          </a:r>
          <a:r>
            <a:rPr lang="fr-FR" sz="1500" b="1" kern="1200" dirty="0" smtClean="0"/>
            <a:t>« Monsieur et ,,,, »</a:t>
          </a:r>
          <a:endParaRPr lang="fr-FR" sz="1500" b="1" kern="1200" dirty="0"/>
        </a:p>
      </dsp:txBody>
      <dsp:txXfrm>
        <a:off x="0" y="2583527"/>
        <a:ext cx="11843810" cy="1653750"/>
      </dsp:txXfrm>
    </dsp:sp>
    <dsp:sp modelId="{FF1D30E0-C300-4B10-BA85-F871A29F8488}">
      <dsp:nvSpPr>
        <dsp:cNvPr id="0" name=""/>
        <dsp:cNvSpPr/>
      </dsp:nvSpPr>
      <dsp:spPr>
        <a:xfrm>
          <a:off x="592190" y="2362127"/>
          <a:ext cx="8290667" cy="442800"/>
        </a:xfrm>
        <a:prstGeom prst="roundRect">
          <a:avLst/>
        </a:prstGeom>
        <a:solidFill>
          <a:schemeClr val="accent5">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3367" tIns="0" rIns="313367" bIns="0" numCol="1" spcCol="1270" anchor="ctr" anchorCtr="0">
          <a:noAutofit/>
        </a:bodyPr>
        <a:lstStyle/>
        <a:p>
          <a:pPr lvl="0" algn="l" defTabSz="666750">
            <a:lnSpc>
              <a:spcPct val="90000"/>
            </a:lnSpc>
            <a:spcBef>
              <a:spcPct val="0"/>
            </a:spcBef>
            <a:spcAft>
              <a:spcPct val="35000"/>
            </a:spcAft>
          </a:pPr>
          <a:r>
            <a:rPr lang="fr-FR" sz="1500" b="1" kern="1200" dirty="0" smtClean="0"/>
            <a:t>Le compte indivis:</a:t>
          </a:r>
          <a:endParaRPr lang="fr-FR" sz="1500" b="1" kern="1200" dirty="0"/>
        </a:p>
      </dsp:txBody>
      <dsp:txXfrm>
        <a:off x="613806" y="2383743"/>
        <a:ext cx="8247435" cy="39956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687EDE-3B5E-4004-9A11-A7B26EA04672}">
      <dsp:nvSpPr>
        <dsp:cNvPr id="0" name=""/>
        <dsp:cNvSpPr/>
      </dsp:nvSpPr>
      <dsp:spPr>
        <a:xfrm>
          <a:off x="0" y="401972"/>
          <a:ext cx="11843810" cy="957600"/>
        </a:xfrm>
        <a:prstGeom prst="rect">
          <a:avLst/>
        </a:prstGeom>
        <a:solidFill>
          <a:schemeClr val="lt1">
            <a:alpha val="90000"/>
            <a:hueOff val="0"/>
            <a:satOff val="0"/>
            <a:lumOff val="0"/>
            <a:alphaOff val="0"/>
          </a:schemeClr>
        </a:solidFill>
        <a:ln w="10795"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9211" tIns="333248" rIns="919211" bIns="113792" numCol="1" spcCol="1270" anchor="t" anchorCtr="0">
          <a:noAutofit/>
        </a:bodyPr>
        <a:lstStyle/>
        <a:p>
          <a:pPr marL="171450" lvl="1" indent="-171450" algn="l" defTabSz="711200">
            <a:lnSpc>
              <a:spcPct val="90000"/>
            </a:lnSpc>
            <a:spcBef>
              <a:spcPct val="0"/>
            </a:spcBef>
            <a:spcAft>
              <a:spcPct val="15000"/>
            </a:spcAft>
            <a:buChar char="••"/>
          </a:pPr>
          <a:r>
            <a:rPr lang="fr-FR" sz="1600" kern="1200" dirty="0" smtClean="0"/>
            <a:t>Chacun des titulaires d’une créance commune est investi à l’égard du débiteur commun, du pouvoir de disposer seul de la créance,. Chaque </a:t>
          </a:r>
          <a:r>
            <a:rPr lang="fr-FR" sz="1600" kern="1200" dirty="0" err="1" smtClean="0"/>
            <a:t>co</a:t>
          </a:r>
          <a:r>
            <a:rPr lang="fr-FR" sz="1600" kern="1200" dirty="0" smtClean="0"/>
            <a:t>-titulaire peut faire fonctionner le compte sous sa seule signature.</a:t>
          </a:r>
          <a:endParaRPr lang="fr-FR" sz="1600" kern="1200" dirty="0"/>
        </a:p>
      </dsp:txBody>
      <dsp:txXfrm>
        <a:off x="0" y="401972"/>
        <a:ext cx="11843810" cy="957600"/>
      </dsp:txXfrm>
    </dsp:sp>
    <dsp:sp modelId="{6BC82FA6-B77E-4660-AA59-D2738CB28ECC}">
      <dsp:nvSpPr>
        <dsp:cNvPr id="0" name=""/>
        <dsp:cNvSpPr/>
      </dsp:nvSpPr>
      <dsp:spPr>
        <a:xfrm>
          <a:off x="592190" y="165812"/>
          <a:ext cx="8290667" cy="472320"/>
        </a:xfrm>
        <a:prstGeom prst="roundRect">
          <a:avLst/>
        </a:prstGeom>
        <a:solidFill>
          <a:schemeClr val="accent5">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3367" tIns="0" rIns="313367" bIns="0" numCol="1" spcCol="1270" anchor="ctr" anchorCtr="0">
          <a:noAutofit/>
        </a:bodyPr>
        <a:lstStyle/>
        <a:p>
          <a:pPr lvl="0" algn="l" defTabSz="711200">
            <a:lnSpc>
              <a:spcPct val="90000"/>
            </a:lnSpc>
            <a:spcBef>
              <a:spcPct val="0"/>
            </a:spcBef>
            <a:spcAft>
              <a:spcPct val="35000"/>
            </a:spcAft>
          </a:pPr>
          <a:r>
            <a:rPr lang="fr-FR" sz="1600" b="1" kern="1200" smtClean="0"/>
            <a:t>La solidarité active:</a:t>
          </a:r>
          <a:endParaRPr lang="fr-FR" sz="1600" kern="1200" dirty="0"/>
        </a:p>
      </dsp:txBody>
      <dsp:txXfrm>
        <a:off x="615247" y="188869"/>
        <a:ext cx="8244553" cy="426206"/>
      </dsp:txXfrm>
    </dsp:sp>
    <dsp:sp modelId="{9FF4B5E1-A682-4E6C-81D5-FCB6D4A12DA0}">
      <dsp:nvSpPr>
        <dsp:cNvPr id="0" name=""/>
        <dsp:cNvSpPr/>
      </dsp:nvSpPr>
      <dsp:spPr>
        <a:xfrm>
          <a:off x="0" y="1682131"/>
          <a:ext cx="11843810" cy="1184400"/>
        </a:xfrm>
        <a:prstGeom prst="rect">
          <a:avLst/>
        </a:prstGeom>
        <a:solidFill>
          <a:schemeClr val="lt1">
            <a:alpha val="90000"/>
            <a:hueOff val="0"/>
            <a:satOff val="0"/>
            <a:lumOff val="0"/>
            <a:alphaOff val="0"/>
          </a:schemeClr>
        </a:solidFill>
        <a:ln w="10795"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9211" tIns="333248" rIns="919211" bIns="113792" numCol="1" spcCol="1270" anchor="t" anchorCtr="0">
          <a:noAutofit/>
        </a:bodyPr>
        <a:lstStyle/>
        <a:p>
          <a:pPr marL="171450" lvl="1" indent="-171450" algn="l" defTabSz="711200">
            <a:lnSpc>
              <a:spcPct val="90000"/>
            </a:lnSpc>
            <a:spcBef>
              <a:spcPct val="0"/>
            </a:spcBef>
            <a:spcAft>
              <a:spcPct val="15000"/>
            </a:spcAft>
            <a:buChar char="••"/>
          </a:pPr>
          <a:r>
            <a:rPr lang="fr-FR" sz="1600" kern="1200" dirty="0" smtClean="0"/>
            <a:t>Chacun des débiteurs d’une dette commune est à l’égard du créancier commun ,redevable de l’intégralité de la dette. Chaque opération engage tous les autres titulaires .La banque peut réclamer à chaque </a:t>
          </a:r>
          <a:r>
            <a:rPr lang="fr-FR" sz="1600" kern="1200" dirty="0" err="1" smtClean="0"/>
            <a:t>co</a:t>
          </a:r>
          <a:r>
            <a:rPr lang="fr-FR" sz="1600" kern="1200" dirty="0" smtClean="0"/>
            <a:t>-titulaire la totalité du solde débiteur,</a:t>
          </a:r>
          <a:endParaRPr lang="fr-FR" sz="1600" b="1" kern="1200" dirty="0"/>
        </a:p>
      </dsp:txBody>
      <dsp:txXfrm>
        <a:off x="0" y="1682131"/>
        <a:ext cx="11843810" cy="1184400"/>
      </dsp:txXfrm>
    </dsp:sp>
    <dsp:sp modelId="{7F3A4087-F886-419C-9C73-5550F12D6D9B}">
      <dsp:nvSpPr>
        <dsp:cNvPr id="0" name=""/>
        <dsp:cNvSpPr/>
      </dsp:nvSpPr>
      <dsp:spPr>
        <a:xfrm>
          <a:off x="592190" y="1445972"/>
          <a:ext cx="8290667" cy="472320"/>
        </a:xfrm>
        <a:prstGeom prst="roundRect">
          <a:avLst/>
        </a:prstGeom>
        <a:solidFill>
          <a:schemeClr val="accent5">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3367" tIns="0" rIns="313367" bIns="0" numCol="1" spcCol="1270" anchor="ctr" anchorCtr="0">
          <a:noAutofit/>
        </a:bodyPr>
        <a:lstStyle/>
        <a:p>
          <a:pPr lvl="0" algn="l" defTabSz="711200">
            <a:lnSpc>
              <a:spcPct val="90000"/>
            </a:lnSpc>
            <a:spcBef>
              <a:spcPct val="0"/>
            </a:spcBef>
            <a:spcAft>
              <a:spcPct val="35000"/>
            </a:spcAft>
          </a:pPr>
          <a:r>
            <a:rPr lang="fr-FR" sz="1600" b="1" kern="1200" smtClean="0"/>
            <a:t>La solidarité passive:</a:t>
          </a:r>
          <a:endParaRPr lang="fr-FR" sz="1600" b="1" kern="1200" dirty="0"/>
        </a:p>
      </dsp:txBody>
      <dsp:txXfrm>
        <a:off x="615247" y="1469029"/>
        <a:ext cx="8244553" cy="426206"/>
      </dsp:txXfrm>
    </dsp:sp>
    <dsp:sp modelId="{93AB9567-AF81-4B0D-BDE4-400997382054}">
      <dsp:nvSpPr>
        <dsp:cNvPr id="0" name=""/>
        <dsp:cNvSpPr/>
      </dsp:nvSpPr>
      <dsp:spPr>
        <a:xfrm>
          <a:off x="0" y="3189092"/>
          <a:ext cx="11843810" cy="957600"/>
        </a:xfrm>
        <a:prstGeom prst="rect">
          <a:avLst/>
        </a:prstGeom>
        <a:solidFill>
          <a:schemeClr val="lt1">
            <a:alpha val="90000"/>
            <a:hueOff val="0"/>
            <a:satOff val="0"/>
            <a:lumOff val="0"/>
            <a:alphaOff val="0"/>
          </a:schemeClr>
        </a:solidFill>
        <a:ln w="10795"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9211" tIns="333248" rIns="919211" bIns="113792" numCol="1" spcCol="1270" anchor="t" anchorCtr="0">
          <a:noAutofit/>
        </a:bodyPr>
        <a:lstStyle/>
        <a:p>
          <a:pPr marL="171450" lvl="1" indent="-171450" algn="l" defTabSz="711200">
            <a:lnSpc>
              <a:spcPct val="90000"/>
            </a:lnSpc>
            <a:spcBef>
              <a:spcPct val="0"/>
            </a:spcBef>
            <a:spcAft>
              <a:spcPct val="15000"/>
            </a:spcAft>
            <a:buChar char="••"/>
          </a:pPr>
          <a:r>
            <a:rPr lang="fr-FR" sz="1600" kern="1200" dirty="0" smtClean="0"/>
            <a:t>La solidarité ne se présume pas, elle résulte d’un écrit; donc nécessité d’une convention de compte joint ou compte indivis</a:t>
          </a:r>
          <a:endParaRPr lang="fr-FR" sz="1600" kern="1200" dirty="0"/>
        </a:p>
      </dsp:txBody>
      <dsp:txXfrm>
        <a:off x="0" y="3189092"/>
        <a:ext cx="11843810" cy="957600"/>
      </dsp:txXfrm>
    </dsp:sp>
    <dsp:sp modelId="{85E6F24A-6068-4555-9821-118BE56D3A2C}">
      <dsp:nvSpPr>
        <dsp:cNvPr id="0" name=""/>
        <dsp:cNvSpPr/>
      </dsp:nvSpPr>
      <dsp:spPr>
        <a:xfrm>
          <a:off x="592190" y="2952932"/>
          <a:ext cx="8290667" cy="472320"/>
        </a:xfrm>
        <a:prstGeom prst="roundRect">
          <a:avLst/>
        </a:prstGeom>
        <a:solidFill>
          <a:schemeClr val="accent5">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3367" tIns="0" rIns="313367" bIns="0" numCol="1" spcCol="1270" anchor="ctr" anchorCtr="0">
          <a:noAutofit/>
        </a:bodyPr>
        <a:lstStyle/>
        <a:p>
          <a:pPr lvl="0" algn="l" defTabSz="711200">
            <a:lnSpc>
              <a:spcPct val="90000"/>
            </a:lnSpc>
            <a:spcBef>
              <a:spcPct val="0"/>
            </a:spcBef>
            <a:spcAft>
              <a:spcPct val="35000"/>
            </a:spcAft>
          </a:pPr>
          <a:r>
            <a:rPr lang="fr-FR" sz="1600" b="1" kern="1200" dirty="0" smtClean="0"/>
            <a:t>La preuve de la solidarité:</a:t>
          </a:r>
          <a:endParaRPr lang="fr-FR" sz="1600" kern="1200" dirty="0"/>
        </a:p>
      </dsp:txBody>
      <dsp:txXfrm>
        <a:off x="615247" y="2975989"/>
        <a:ext cx="8244553" cy="42620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687EDE-3B5E-4004-9A11-A7B26EA04672}">
      <dsp:nvSpPr>
        <dsp:cNvPr id="0" name=""/>
        <dsp:cNvSpPr/>
      </dsp:nvSpPr>
      <dsp:spPr>
        <a:xfrm>
          <a:off x="0" y="450301"/>
          <a:ext cx="11843810" cy="1338750"/>
        </a:xfrm>
        <a:prstGeom prst="rect">
          <a:avLst/>
        </a:prstGeom>
        <a:solidFill>
          <a:schemeClr val="lt1">
            <a:alpha val="90000"/>
            <a:hueOff val="0"/>
            <a:satOff val="0"/>
            <a:lumOff val="0"/>
            <a:alphaOff val="0"/>
          </a:schemeClr>
        </a:solidFill>
        <a:ln w="10795"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9211" tIns="354076" rIns="919211" bIns="120904" numCol="1" spcCol="1270" anchor="t" anchorCtr="0">
          <a:noAutofit/>
        </a:bodyPr>
        <a:lstStyle/>
        <a:p>
          <a:pPr marL="171450" lvl="1" indent="-171450" algn="l" defTabSz="755650">
            <a:lnSpc>
              <a:spcPct val="90000"/>
            </a:lnSpc>
            <a:spcBef>
              <a:spcPct val="0"/>
            </a:spcBef>
            <a:spcAft>
              <a:spcPct val="15000"/>
            </a:spcAft>
            <a:buChar char="••"/>
          </a:pPr>
          <a:r>
            <a:rPr lang="fr-FR" sz="1700" kern="1200" dirty="0" smtClean="0"/>
            <a:t>Elle répond essentiellement à la satisfaction de 2 besoins élémentaires:</a:t>
          </a:r>
          <a:endParaRPr lang="fr-FR" sz="1700" kern="1200" dirty="0"/>
        </a:p>
        <a:p>
          <a:pPr marL="342900" lvl="2" indent="-171450" algn="l" defTabSz="755650">
            <a:lnSpc>
              <a:spcPct val="90000"/>
            </a:lnSpc>
            <a:spcBef>
              <a:spcPct val="0"/>
            </a:spcBef>
            <a:spcAft>
              <a:spcPct val="15000"/>
            </a:spcAft>
            <a:buChar char="••"/>
          </a:pPr>
          <a:r>
            <a:rPr lang="fr-FR" sz="1700" kern="1200" dirty="0" smtClean="0"/>
            <a:t>la sécurité pour mettre ses fonds à l’abri  du vol et de la destruction,</a:t>
          </a:r>
          <a:endParaRPr lang="fr-FR" sz="1700" kern="1200" dirty="0"/>
        </a:p>
        <a:p>
          <a:pPr marL="342900" lvl="2" indent="-171450" algn="l" defTabSz="755650">
            <a:lnSpc>
              <a:spcPct val="90000"/>
            </a:lnSpc>
            <a:spcBef>
              <a:spcPct val="0"/>
            </a:spcBef>
            <a:spcAft>
              <a:spcPct val="15000"/>
            </a:spcAft>
            <a:buChar char="••"/>
          </a:pPr>
          <a:r>
            <a:rPr lang="fr-FR" sz="1700" kern="1200" dirty="0" smtClean="0"/>
            <a:t>la commodité dans l’utilisation des moyens de paiement  et l’encaissement de recettes </a:t>
          </a:r>
          <a:endParaRPr lang="fr-FR" sz="1700" kern="1200" dirty="0"/>
        </a:p>
      </dsp:txBody>
      <dsp:txXfrm>
        <a:off x="0" y="450301"/>
        <a:ext cx="11843810" cy="1338750"/>
      </dsp:txXfrm>
    </dsp:sp>
    <dsp:sp modelId="{6BC82FA6-B77E-4660-AA59-D2738CB28ECC}">
      <dsp:nvSpPr>
        <dsp:cNvPr id="0" name=""/>
        <dsp:cNvSpPr/>
      </dsp:nvSpPr>
      <dsp:spPr>
        <a:xfrm>
          <a:off x="592190" y="199381"/>
          <a:ext cx="8290667" cy="501840"/>
        </a:xfrm>
        <a:prstGeom prst="roundRect">
          <a:avLst/>
        </a:prstGeom>
        <a:solidFill>
          <a:schemeClr val="accent5">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3367" tIns="0" rIns="313367" bIns="0" numCol="1" spcCol="1270" anchor="ctr" anchorCtr="0">
          <a:noAutofit/>
        </a:bodyPr>
        <a:lstStyle/>
        <a:p>
          <a:pPr lvl="0" algn="l" defTabSz="755650">
            <a:lnSpc>
              <a:spcPct val="90000"/>
            </a:lnSpc>
            <a:spcBef>
              <a:spcPct val="0"/>
            </a:spcBef>
            <a:spcAft>
              <a:spcPct val="35000"/>
            </a:spcAft>
          </a:pPr>
          <a:r>
            <a:rPr lang="fr-FR" sz="1700" b="1" kern="1200" smtClean="0"/>
            <a:t>L’OUVERTURE DU COMPTE</a:t>
          </a:r>
          <a:r>
            <a:rPr lang="fr-FR" sz="1700" kern="1200" smtClean="0"/>
            <a:t>: Un acte juridique et commercial</a:t>
          </a:r>
          <a:endParaRPr lang="fr-FR" sz="1700" kern="1200" dirty="0"/>
        </a:p>
      </dsp:txBody>
      <dsp:txXfrm>
        <a:off x="616688" y="223879"/>
        <a:ext cx="8241671" cy="452844"/>
      </dsp:txXfrm>
    </dsp:sp>
    <dsp:sp modelId="{D150390C-F433-4ADE-A10D-C387A2BC2F16}">
      <dsp:nvSpPr>
        <dsp:cNvPr id="0" name=""/>
        <dsp:cNvSpPr/>
      </dsp:nvSpPr>
      <dsp:spPr>
        <a:xfrm>
          <a:off x="0" y="2131772"/>
          <a:ext cx="11843810" cy="1981350"/>
        </a:xfrm>
        <a:prstGeom prst="rect">
          <a:avLst/>
        </a:prstGeom>
        <a:solidFill>
          <a:schemeClr val="lt1">
            <a:alpha val="90000"/>
            <a:hueOff val="0"/>
            <a:satOff val="0"/>
            <a:lumOff val="0"/>
            <a:alphaOff val="0"/>
          </a:schemeClr>
        </a:solidFill>
        <a:ln w="10795"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9211" tIns="354076" rIns="919211" bIns="120904" numCol="1" spcCol="1270" anchor="t" anchorCtr="0">
          <a:noAutofit/>
        </a:bodyPr>
        <a:lstStyle/>
        <a:p>
          <a:pPr marL="171450" lvl="1" indent="-171450" algn="l" defTabSz="755650">
            <a:lnSpc>
              <a:spcPct val="90000"/>
            </a:lnSpc>
            <a:spcBef>
              <a:spcPct val="0"/>
            </a:spcBef>
            <a:spcAft>
              <a:spcPct val="15000"/>
            </a:spcAft>
            <a:buChar char="••"/>
          </a:pPr>
          <a:r>
            <a:rPr lang="fr-FR" sz="1700" kern="1200" dirty="0" smtClean="0"/>
            <a:t>Etat civil (</a:t>
          </a:r>
          <a:r>
            <a:rPr lang="fr-FR" sz="1700" kern="1200" dirty="0" err="1" smtClean="0"/>
            <a:t>cni</a:t>
          </a:r>
          <a:r>
            <a:rPr lang="fr-FR" sz="1700" kern="1200" dirty="0" smtClean="0"/>
            <a:t> ,photo  </a:t>
          </a:r>
          <a:r>
            <a:rPr lang="fr-FR" sz="1700" kern="1200" dirty="0" err="1" smtClean="0"/>
            <a:t>etc</a:t>
          </a:r>
          <a:r>
            <a:rPr lang="fr-FR" sz="1700" kern="1200" dirty="0" smtClean="0"/>
            <a:t>)</a:t>
          </a:r>
          <a:endParaRPr lang="fr-FR" sz="1700" kern="1200" dirty="0"/>
        </a:p>
        <a:p>
          <a:pPr marL="171450" lvl="1" indent="-171450" algn="l" defTabSz="755650">
            <a:lnSpc>
              <a:spcPct val="90000"/>
            </a:lnSpc>
            <a:spcBef>
              <a:spcPct val="0"/>
            </a:spcBef>
            <a:spcAft>
              <a:spcPct val="15000"/>
            </a:spcAft>
            <a:buChar char="••"/>
          </a:pPr>
          <a:r>
            <a:rPr lang="fr-FR" sz="1700" kern="1200" dirty="0" smtClean="0"/>
            <a:t>Domicile (factures diverses eau ,électricité ;téléphone  </a:t>
          </a:r>
          <a:r>
            <a:rPr lang="fr-FR" sz="1700" kern="1200" dirty="0" err="1" smtClean="0"/>
            <a:t>etc</a:t>
          </a:r>
          <a:r>
            <a:rPr lang="fr-FR" sz="1700" kern="1200" dirty="0" smtClean="0"/>
            <a:t>)</a:t>
          </a:r>
          <a:endParaRPr lang="fr-FR" sz="1700" kern="1200" dirty="0"/>
        </a:p>
        <a:p>
          <a:pPr marL="171450" lvl="1" indent="-171450" algn="l" defTabSz="755650">
            <a:lnSpc>
              <a:spcPct val="90000"/>
            </a:lnSpc>
            <a:spcBef>
              <a:spcPct val="0"/>
            </a:spcBef>
            <a:spcAft>
              <a:spcPct val="15000"/>
            </a:spcAft>
            <a:buChar char="••"/>
          </a:pPr>
          <a:r>
            <a:rPr lang="fr-FR" sz="1700" kern="1200" dirty="0" smtClean="0"/>
            <a:t>Nationalité( compte résident ou non résident; le lieu d’habitation occupé ou domicile principal)**</a:t>
          </a:r>
          <a:endParaRPr lang="fr-FR" sz="1700" kern="1200" dirty="0"/>
        </a:p>
        <a:p>
          <a:pPr marL="171450" lvl="1" indent="-171450" algn="l" defTabSz="755650">
            <a:lnSpc>
              <a:spcPct val="90000"/>
            </a:lnSpc>
            <a:spcBef>
              <a:spcPct val="0"/>
            </a:spcBef>
            <a:spcAft>
              <a:spcPct val="15000"/>
            </a:spcAft>
            <a:buChar char="••"/>
          </a:pPr>
          <a:r>
            <a:rPr lang="fr-FR" sz="1700" kern="1200" dirty="0" smtClean="0"/>
            <a:t>La capacité civile(majorité ,incapacité mentale , majeur incapable, mineur émancipé tutelle </a:t>
          </a:r>
          <a:r>
            <a:rPr lang="fr-FR" sz="1700" kern="1200" dirty="0" err="1" smtClean="0"/>
            <a:t>etc</a:t>
          </a:r>
          <a:r>
            <a:rPr lang="fr-FR" sz="1700" kern="1200" dirty="0" smtClean="0"/>
            <a:t>)</a:t>
          </a:r>
          <a:endParaRPr lang="fr-FR" sz="1700" kern="1200" dirty="0"/>
        </a:p>
        <a:p>
          <a:pPr marL="171450" lvl="1" indent="-171450" algn="l" defTabSz="755650">
            <a:lnSpc>
              <a:spcPct val="90000"/>
            </a:lnSpc>
            <a:spcBef>
              <a:spcPct val="0"/>
            </a:spcBef>
            <a:spcAft>
              <a:spcPct val="15000"/>
            </a:spcAft>
            <a:buChar char="••"/>
          </a:pPr>
          <a:r>
            <a:rPr lang="fr-FR" sz="1700" kern="1200" dirty="0" smtClean="0"/>
            <a:t>La capacité bancaire (interdit bancaire ,fichier central des incidents de paiement, centrale des risques)</a:t>
          </a:r>
          <a:endParaRPr lang="fr-FR" sz="1700" kern="1200" dirty="0"/>
        </a:p>
      </dsp:txBody>
      <dsp:txXfrm>
        <a:off x="0" y="2131772"/>
        <a:ext cx="11843810" cy="1981350"/>
      </dsp:txXfrm>
    </dsp:sp>
    <dsp:sp modelId="{352E3AAE-C83B-4BFC-BD66-1901FE55636A}">
      <dsp:nvSpPr>
        <dsp:cNvPr id="0" name=""/>
        <dsp:cNvSpPr/>
      </dsp:nvSpPr>
      <dsp:spPr>
        <a:xfrm>
          <a:off x="592190" y="1880852"/>
          <a:ext cx="8290667" cy="501840"/>
        </a:xfrm>
        <a:prstGeom prst="roundRect">
          <a:avLst/>
        </a:prstGeom>
        <a:solidFill>
          <a:schemeClr val="accent5">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3367" tIns="0" rIns="313367" bIns="0" numCol="1" spcCol="1270" anchor="ctr" anchorCtr="0">
          <a:noAutofit/>
        </a:bodyPr>
        <a:lstStyle/>
        <a:p>
          <a:pPr lvl="0" algn="l" defTabSz="755650">
            <a:lnSpc>
              <a:spcPct val="90000"/>
            </a:lnSpc>
            <a:spcBef>
              <a:spcPct val="0"/>
            </a:spcBef>
            <a:spcAft>
              <a:spcPct val="35000"/>
            </a:spcAft>
          </a:pPr>
          <a:r>
            <a:rPr lang="fr-FR" sz="1700" b="1" kern="1200" dirty="0" smtClean="0"/>
            <a:t>Les vérifications d’usage à l’ ouverture du compte:</a:t>
          </a:r>
          <a:endParaRPr lang="fr-FR" sz="1700" kern="1200" dirty="0"/>
        </a:p>
      </dsp:txBody>
      <dsp:txXfrm>
        <a:off x="616688" y="1905350"/>
        <a:ext cx="8241671" cy="45284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687EDE-3B5E-4004-9A11-A7B26EA04672}">
      <dsp:nvSpPr>
        <dsp:cNvPr id="0" name=""/>
        <dsp:cNvSpPr/>
      </dsp:nvSpPr>
      <dsp:spPr>
        <a:xfrm>
          <a:off x="0" y="438535"/>
          <a:ext cx="11843810" cy="2211300"/>
        </a:xfrm>
        <a:prstGeom prst="rect">
          <a:avLst/>
        </a:prstGeom>
        <a:solidFill>
          <a:schemeClr val="lt1">
            <a:alpha val="90000"/>
            <a:hueOff val="0"/>
            <a:satOff val="0"/>
            <a:lumOff val="0"/>
            <a:alphaOff val="0"/>
          </a:schemeClr>
        </a:solidFill>
        <a:ln w="10795"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9211" tIns="374904" rIns="919211" bIns="128016" numCol="1" spcCol="1270" anchor="t" anchorCtr="0">
          <a:noAutofit/>
        </a:bodyPr>
        <a:lstStyle/>
        <a:p>
          <a:pPr marL="171450" lvl="1" indent="-171450" algn="l" defTabSz="800100">
            <a:lnSpc>
              <a:spcPct val="90000"/>
            </a:lnSpc>
            <a:spcBef>
              <a:spcPct val="0"/>
            </a:spcBef>
            <a:spcAft>
              <a:spcPct val="15000"/>
            </a:spcAft>
            <a:buChar char="••"/>
          </a:pPr>
          <a:r>
            <a:rPr lang="fr-FR" sz="1800" kern="1200" dirty="0" smtClean="0"/>
            <a:t>C’est l’acte par lequel une personne appelée mandant donne à une autre personne appelée mandataire, le pouvoir d’agir en son nom  et donc de faire fonctionner le compte, La procuration n’est jamais tacite, elle fait l’objet d’un écrit portant la signature du mandant et du mandataire avec les mentions </a:t>
          </a:r>
          <a:r>
            <a:rPr lang="fr-FR" sz="1800" b="1" kern="1200" dirty="0" smtClean="0"/>
            <a:t>bon pour pouvoir </a:t>
          </a:r>
          <a:r>
            <a:rPr lang="fr-FR" sz="1800" kern="1200" dirty="0" smtClean="0"/>
            <a:t>du mandant et </a:t>
          </a:r>
          <a:r>
            <a:rPr lang="fr-FR" sz="1800" b="1" kern="1200" dirty="0" smtClean="0"/>
            <a:t>bon pou</a:t>
          </a:r>
          <a:r>
            <a:rPr lang="fr-FR" sz="1800" kern="1200" dirty="0" smtClean="0"/>
            <a:t>r </a:t>
          </a:r>
          <a:r>
            <a:rPr lang="fr-FR" sz="1800" b="1" kern="1200" dirty="0" smtClean="0"/>
            <a:t>acceptation</a:t>
          </a:r>
          <a:r>
            <a:rPr lang="fr-FR" sz="1800" kern="1200" dirty="0" smtClean="0"/>
            <a:t> du mandataire,</a:t>
          </a:r>
          <a:endParaRPr lang="fr-FR" sz="1800" kern="1200" dirty="0"/>
        </a:p>
        <a:p>
          <a:pPr marL="171450" lvl="1" indent="-171450" algn="l" defTabSz="800100">
            <a:lnSpc>
              <a:spcPct val="90000"/>
            </a:lnSpc>
            <a:spcBef>
              <a:spcPct val="0"/>
            </a:spcBef>
            <a:spcAft>
              <a:spcPct val="15000"/>
            </a:spcAft>
            <a:buChar char="••"/>
          </a:pPr>
          <a:r>
            <a:rPr lang="fr-FR" sz="1800" kern="1200" dirty="0" smtClean="0"/>
            <a:t>Autrement dit ,tous les actes accomplis par le mandataire et ce dans la limite du pouvoir donné ,sont effectués au nom du mandant et engagent la seule responsabilité de celui-ci.</a:t>
          </a:r>
          <a:endParaRPr lang="fr-FR" sz="1800" kern="1200" dirty="0"/>
        </a:p>
      </dsp:txBody>
      <dsp:txXfrm>
        <a:off x="0" y="438535"/>
        <a:ext cx="11843810" cy="2211300"/>
      </dsp:txXfrm>
    </dsp:sp>
    <dsp:sp modelId="{6BC82FA6-B77E-4660-AA59-D2738CB28ECC}">
      <dsp:nvSpPr>
        <dsp:cNvPr id="0" name=""/>
        <dsp:cNvSpPr/>
      </dsp:nvSpPr>
      <dsp:spPr>
        <a:xfrm>
          <a:off x="592190" y="172855"/>
          <a:ext cx="8290667" cy="531360"/>
        </a:xfrm>
        <a:prstGeom prst="roundRect">
          <a:avLst/>
        </a:prstGeom>
        <a:solidFill>
          <a:schemeClr val="accent5">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3367" tIns="0" rIns="313367" bIns="0" numCol="1" spcCol="1270" anchor="ctr" anchorCtr="0">
          <a:noAutofit/>
        </a:bodyPr>
        <a:lstStyle/>
        <a:p>
          <a:pPr lvl="0" algn="l" defTabSz="800100">
            <a:lnSpc>
              <a:spcPct val="90000"/>
            </a:lnSpc>
            <a:spcBef>
              <a:spcPct val="0"/>
            </a:spcBef>
            <a:spcAft>
              <a:spcPct val="35000"/>
            </a:spcAft>
          </a:pPr>
          <a:r>
            <a:rPr lang="fr-FR" sz="1800" b="1" kern="1200" smtClean="0"/>
            <a:t>LA PROCURATION:</a:t>
          </a:r>
          <a:endParaRPr lang="fr-FR" sz="1800" kern="1200" dirty="0"/>
        </a:p>
      </dsp:txBody>
      <dsp:txXfrm>
        <a:off x="618129" y="198794"/>
        <a:ext cx="8238789" cy="479482"/>
      </dsp:txXfrm>
    </dsp:sp>
    <dsp:sp modelId="{DBFBB8F2-0A3F-4115-9136-E0656E0BAD7E}">
      <dsp:nvSpPr>
        <dsp:cNvPr id="0" name=""/>
        <dsp:cNvSpPr/>
      </dsp:nvSpPr>
      <dsp:spPr>
        <a:xfrm>
          <a:off x="0" y="3012715"/>
          <a:ext cx="11843810" cy="1757700"/>
        </a:xfrm>
        <a:prstGeom prst="rect">
          <a:avLst/>
        </a:prstGeom>
        <a:solidFill>
          <a:schemeClr val="lt1">
            <a:alpha val="90000"/>
            <a:hueOff val="0"/>
            <a:satOff val="0"/>
            <a:lumOff val="0"/>
            <a:alphaOff val="0"/>
          </a:schemeClr>
        </a:solidFill>
        <a:ln w="10795"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9211" tIns="374904" rIns="919211" bIns="128016" numCol="1" spcCol="1270" anchor="t" anchorCtr="0">
          <a:noAutofit/>
        </a:bodyPr>
        <a:lstStyle/>
        <a:p>
          <a:pPr marL="171450" lvl="1" indent="-171450" algn="l" defTabSz="800100">
            <a:lnSpc>
              <a:spcPct val="90000"/>
            </a:lnSpc>
            <a:spcBef>
              <a:spcPct val="0"/>
            </a:spcBef>
            <a:spcAft>
              <a:spcPct val="15000"/>
            </a:spcAft>
            <a:buChar char="••"/>
          </a:pPr>
          <a:r>
            <a:rPr lang="fr-FR" sz="1800" kern="1200" dirty="0" smtClean="0"/>
            <a:t>le titulaire </a:t>
          </a:r>
          <a:r>
            <a:rPr lang="fr-FR" sz="1800" kern="1200" smtClean="0"/>
            <a:t>du compte</a:t>
          </a:r>
          <a:endParaRPr lang="fr-FR" sz="1800" kern="1200" dirty="0"/>
        </a:p>
        <a:p>
          <a:pPr marL="171450" lvl="1" indent="-171450" algn="l" defTabSz="800100">
            <a:lnSpc>
              <a:spcPct val="90000"/>
            </a:lnSpc>
            <a:spcBef>
              <a:spcPct val="0"/>
            </a:spcBef>
            <a:spcAft>
              <a:spcPct val="15000"/>
            </a:spcAft>
            <a:buChar char="••"/>
          </a:pPr>
          <a:r>
            <a:rPr lang="fr-FR" sz="1800" kern="1200" dirty="0" smtClean="0"/>
            <a:t>le représentant légal du titulaire incapable</a:t>
          </a:r>
          <a:endParaRPr lang="fr-FR" sz="1800" kern="1200" dirty="0"/>
        </a:p>
        <a:p>
          <a:pPr marL="171450" lvl="1" indent="-171450" algn="l" defTabSz="800100">
            <a:lnSpc>
              <a:spcPct val="90000"/>
            </a:lnSpc>
            <a:spcBef>
              <a:spcPct val="0"/>
            </a:spcBef>
            <a:spcAft>
              <a:spcPct val="15000"/>
            </a:spcAft>
            <a:buChar char="••"/>
          </a:pPr>
          <a:r>
            <a:rPr lang="fr-FR" sz="1800" kern="1200" dirty="0" smtClean="0"/>
            <a:t>le mandataire lui-même si la procuration prévoit la faculté de substituer</a:t>
          </a:r>
          <a:endParaRPr lang="fr-FR" sz="1800" kern="1200" dirty="0"/>
        </a:p>
        <a:p>
          <a:pPr marL="171450" lvl="1" indent="-171450" algn="l" defTabSz="800100">
            <a:lnSpc>
              <a:spcPct val="90000"/>
            </a:lnSpc>
            <a:spcBef>
              <a:spcPct val="0"/>
            </a:spcBef>
            <a:spcAft>
              <a:spcPct val="15000"/>
            </a:spcAft>
            <a:buChar char="••"/>
          </a:pPr>
          <a:r>
            <a:rPr lang="fr-FR" sz="1800" kern="1200" dirty="0" smtClean="0"/>
            <a:t>les </a:t>
          </a:r>
          <a:r>
            <a:rPr lang="fr-FR" sz="1800" kern="1200" dirty="0" err="1" smtClean="0"/>
            <a:t>co</a:t>
          </a:r>
          <a:r>
            <a:rPr lang="fr-FR" sz="1800" kern="1200" dirty="0" smtClean="0"/>
            <a:t>-titulaires en cas de compte joint et de compte indivis,</a:t>
          </a:r>
          <a:endParaRPr lang="fr-FR" sz="1800" kern="1200" dirty="0"/>
        </a:p>
      </dsp:txBody>
      <dsp:txXfrm>
        <a:off x="0" y="3012715"/>
        <a:ext cx="11843810" cy="1757700"/>
      </dsp:txXfrm>
    </dsp:sp>
    <dsp:sp modelId="{3B5F5A7C-A0E3-40C1-AD39-E2A06BCDCC00}">
      <dsp:nvSpPr>
        <dsp:cNvPr id="0" name=""/>
        <dsp:cNvSpPr/>
      </dsp:nvSpPr>
      <dsp:spPr>
        <a:xfrm>
          <a:off x="592190" y="2747035"/>
          <a:ext cx="8290667" cy="531360"/>
        </a:xfrm>
        <a:prstGeom prst="roundRect">
          <a:avLst/>
        </a:prstGeom>
        <a:solidFill>
          <a:schemeClr val="accent5">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3367" tIns="0" rIns="313367" bIns="0" numCol="1" spcCol="1270" anchor="ctr" anchorCtr="0">
          <a:noAutofit/>
        </a:bodyPr>
        <a:lstStyle/>
        <a:p>
          <a:pPr lvl="0" algn="l" defTabSz="800100">
            <a:lnSpc>
              <a:spcPct val="90000"/>
            </a:lnSpc>
            <a:spcBef>
              <a:spcPct val="0"/>
            </a:spcBef>
            <a:spcAft>
              <a:spcPct val="35000"/>
            </a:spcAft>
          </a:pPr>
          <a:r>
            <a:rPr lang="fr-FR" sz="1800" b="1" kern="1200" dirty="0" smtClean="0"/>
            <a:t>Qui peut donner procuration:</a:t>
          </a:r>
          <a:endParaRPr lang="fr-FR" sz="1800" kern="1200" dirty="0"/>
        </a:p>
      </dsp:txBody>
      <dsp:txXfrm>
        <a:off x="618129" y="2772974"/>
        <a:ext cx="8238789" cy="47948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951B29-DED3-4E4F-999F-49E9DC659A8B}">
      <dsp:nvSpPr>
        <dsp:cNvPr id="0" name=""/>
        <dsp:cNvSpPr/>
      </dsp:nvSpPr>
      <dsp:spPr>
        <a:xfrm>
          <a:off x="0" y="285445"/>
          <a:ext cx="11843810" cy="1077300"/>
        </a:xfrm>
        <a:prstGeom prst="rect">
          <a:avLst/>
        </a:prstGeom>
        <a:solidFill>
          <a:schemeClr val="lt1">
            <a:alpha val="90000"/>
            <a:hueOff val="0"/>
            <a:satOff val="0"/>
            <a:lumOff val="0"/>
            <a:alphaOff val="0"/>
          </a:schemeClr>
        </a:solidFill>
        <a:ln w="10795"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9211" tIns="374904" rIns="919211" bIns="128016" numCol="1" spcCol="1270" anchor="t" anchorCtr="0">
          <a:noAutofit/>
        </a:bodyPr>
        <a:lstStyle/>
        <a:p>
          <a:pPr marL="171450" lvl="1" indent="-171450" algn="l" defTabSz="800100">
            <a:lnSpc>
              <a:spcPct val="90000"/>
            </a:lnSpc>
            <a:spcBef>
              <a:spcPct val="0"/>
            </a:spcBef>
            <a:spcAft>
              <a:spcPct val="15000"/>
            </a:spcAft>
            <a:buChar char="••"/>
          </a:pPr>
          <a:r>
            <a:rPr lang="fr-FR" sz="1800" kern="1200" dirty="0" smtClean="0"/>
            <a:t>Toute personne ,même un incapable**;car il agit au nom du mandant qui est seul responsable des actes passes par  le mandataire,</a:t>
          </a:r>
          <a:endParaRPr lang="fr-FR" sz="1800" b="1" kern="1200" dirty="0"/>
        </a:p>
      </dsp:txBody>
      <dsp:txXfrm>
        <a:off x="0" y="285445"/>
        <a:ext cx="11843810" cy="1077300"/>
      </dsp:txXfrm>
    </dsp:sp>
    <dsp:sp modelId="{CF4E4CA5-6407-4FB8-BAB3-330514E820E5}">
      <dsp:nvSpPr>
        <dsp:cNvPr id="0" name=""/>
        <dsp:cNvSpPr/>
      </dsp:nvSpPr>
      <dsp:spPr>
        <a:xfrm>
          <a:off x="592190" y="19765"/>
          <a:ext cx="8290667" cy="531360"/>
        </a:xfrm>
        <a:prstGeom prst="roundRect">
          <a:avLst/>
        </a:prstGeom>
        <a:solidFill>
          <a:schemeClr val="accent5">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3367" tIns="0" rIns="313367" bIns="0" numCol="1" spcCol="1270" anchor="ctr" anchorCtr="0">
          <a:noAutofit/>
        </a:bodyPr>
        <a:lstStyle/>
        <a:p>
          <a:pPr lvl="0" algn="l" defTabSz="800100">
            <a:lnSpc>
              <a:spcPct val="90000"/>
            </a:lnSpc>
            <a:spcBef>
              <a:spcPct val="0"/>
            </a:spcBef>
            <a:spcAft>
              <a:spcPct val="35000"/>
            </a:spcAft>
          </a:pPr>
          <a:r>
            <a:rPr lang="fr-FR" sz="1800" b="1" kern="1200" dirty="0" smtClean="0"/>
            <a:t>Qui peut être mandataire;</a:t>
          </a:r>
          <a:endParaRPr lang="fr-FR" sz="1800" kern="1200" dirty="0"/>
        </a:p>
      </dsp:txBody>
      <dsp:txXfrm>
        <a:off x="618129" y="45704"/>
        <a:ext cx="8238789" cy="479482"/>
      </dsp:txXfrm>
    </dsp:sp>
    <dsp:sp modelId="{ACCB5163-CAE9-423E-A376-D9CDDDAFABA0}">
      <dsp:nvSpPr>
        <dsp:cNvPr id="0" name=""/>
        <dsp:cNvSpPr/>
      </dsp:nvSpPr>
      <dsp:spPr>
        <a:xfrm>
          <a:off x="0" y="1725625"/>
          <a:ext cx="11843810" cy="1077300"/>
        </a:xfrm>
        <a:prstGeom prst="rect">
          <a:avLst/>
        </a:prstGeom>
        <a:solidFill>
          <a:schemeClr val="lt1">
            <a:alpha val="90000"/>
            <a:hueOff val="0"/>
            <a:satOff val="0"/>
            <a:lumOff val="0"/>
            <a:alphaOff val="0"/>
          </a:schemeClr>
        </a:solidFill>
        <a:ln w="10795"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9211" tIns="374904" rIns="919211" bIns="128016" numCol="1" spcCol="1270" anchor="t" anchorCtr="0">
          <a:noAutofit/>
        </a:bodyPr>
        <a:lstStyle/>
        <a:p>
          <a:pPr marL="171450" lvl="1" indent="-171450" algn="l" defTabSz="800100">
            <a:lnSpc>
              <a:spcPct val="90000"/>
            </a:lnSpc>
            <a:spcBef>
              <a:spcPct val="0"/>
            </a:spcBef>
            <a:spcAft>
              <a:spcPct val="15000"/>
            </a:spcAft>
            <a:buChar char="••"/>
          </a:pPr>
          <a:r>
            <a:rPr lang="fr-FR" sz="1800" kern="1200" dirty="0" smtClean="0"/>
            <a:t>Elle peut être générale c’est à dire sans limitation ou spéciale c’est dire limitée à une opération ou certaines opérations et à une durée déterminée,</a:t>
          </a:r>
          <a:endParaRPr lang="fr-FR" sz="1800" b="1" kern="1200" dirty="0"/>
        </a:p>
      </dsp:txBody>
      <dsp:txXfrm>
        <a:off x="0" y="1725625"/>
        <a:ext cx="11843810" cy="1077300"/>
      </dsp:txXfrm>
    </dsp:sp>
    <dsp:sp modelId="{D2250122-80BD-4660-8FEA-4E4367C3D1A8}">
      <dsp:nvSpPr>
        <dsp:cNvPr id="0" name=""/>
        <dsp:cNvSpPr/>
      </dsp:nvSpPr>
      <dsp:spPr>
        <a:xfrm>
          <a:off x="592190" y="1459945"/>
          <a:ext cx="8290667" cy="531360"/>
        </a:xfrm>
        <a:prstGeom prst="roundRect">
          <a:avLst/>
        </a:prstGeom>
        <a:solidFill>
          <a:schemeClr val="accent5">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3367" tIns="0" rIns="313367" bIns="0" numCol="1" spcCol="1270" anchor="ctr" anchorCtr="0">
          <a:noAutofit/>
        </a:bodyPr>
        <a:lstStyle/>
        <a:p>
          <a:pPr lvl="0" algn="l" defTabSz="800100">
            <a:lnSpc>
              <a:spcPct val="90000"/>
            </a:lnSpc>
            <a:spcBef>
              <a:spcPct val="0"/>
            </a:spcBef>
            <a:spcAft>
              <a:spcPct val="35000"/>
            </a:spcAft>
          </a:pPr>
          <a:r>
            <a:rPr lang="fr-FR" sz="1800" b="1" kern="1200" dirty="0" smtClean="0"/>
            <a:t>L’étendue de la procuration;</a:t>
          </a:r>
          <a:endParaRPr lang="fr-FR" sz="1800" kern="1200" dirty="0"/>
        </a:p>
      </dsp:txBody>
      <dsp:txXfrm>
        <a:off x="618129" y="1485884"/>
        <a:ext cx="8238789" cy="479482"/>
      </dsp:txXfrm>
    </dsp:sp>
    <dsp:sp modelId="{FC5D4E62-A02B-493B-84C3-16D2D6A7B344}">
      <dsp:nvSpPr>
        <dsp:cNvPr id="0" name=""/>
        <dsp:cNvSpPr/>
      </dsp:nvSpPr>
      <dsp:spPr>
        <a:xfrm>
          <a:off x="0" y="3165805"/>
          <a:ext cx="11843810" cy="1757700"/>
        </a:xfrm>
        <a:prstGeom prst="rect">
          <a:avLst/>
        </a:prstGeom>
        <a:solidFill>
          <a:schemeClr val="lt1">
            <a:alpha val="90000"/>
            <a:hueOff val="0"/>
            <a:satOff val="0"/>
            <a:lumOff val="0"/>
            <a:alphaOff val="0"/>
          </a:schemeClr>
        </a:solidFill>
        <a:ln w="10795"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9211" tIns="374904" rIns="919211" bIns="128016" numCol="1" spcCol="1270" anchor="t" anchorCtr="0">
          <a:noAutofit/>
        </a:bodyPr>
        <a:lstStyle/>
        <a:p>
          <a:pPr marL="171450" lvl="1" indent="-171450" algn="l" defTabSz="800100">
            <a:lnSpc>
              <a:spcPct val="90000"/>
            </a:lnSpc>
            <a:spcBef>
              <a:spcPct val="0"/>
            </a:spcBef>
            <a:spcAft>
              <a:spcPct val="15000"/>
            </a:spcAft>
            <a:buChar char="••"/>
          </a:pPr>
          <a:r>
            <a:rPr lang="fr-FR" sz="1800" kern="1200" dirty="0" smtClean="0"/>
            <a:t>la révocation écrite </a:t>
          </a:r>
          <a:r>
            <a:rPr lang="fr-FR" sz="1800" kern="1200" smtClean="0"/>
            <a:t>du mandant</a:t>
          </a:r>
          <a:endParaRPr lang="fr-FR" sz="1800" b="1" kern="1200" dirty="0"/>
        </a:p>
        <a:p>
          <a:pPr marL="171450" lvl="1" indent="-171450" algn="l" defTabSz="800100">
            <a:lnSpc>
              <a:spcPct val="90000"/>
            </a:lnSpc>
            <a:spcBef>
              <a:spcPct val="0"/>
            </a:spcBef>
            <a:spcAft>
              <a:spcPct val="15000"/>
            </a:spcAft>
            <a:buChar char="••"/>
          </a:pPr>
          <a:r>
            <a:rPr lang="fr-FR" sz="1800" kern="1200" dirty="0" smtClean="0"/>
            <a:t>la renonciation du mandataire qui avertit la banque et le mandant</a:t>
          </a:r>
          <a:endParaRPr lang="fr-FR" sz="1800" kern="1200" dirty="0"/>
        </a:p>
        <a:p>
          <a:pPr marL="171450" lvl="1" indent="-171450" algn="l" defTabSz="800100">
            <a:lnSpc>
              <a:spcPct val="90000"/>
            </a:lnSpc>
            <a:spcBef>
              <a:spcPct val="0"/>
            </a:spcBef>
            <a:spcAft>
              <a:spcPct val="15000"/>
            </a:spcAft>
            <a:buChar char="••"/>
          </a:pPr>
          <a:r>
            <a:rPr lang="fr-FR" sz="1800" kern="1200" dirty="0" smtClean="0"/>
            <a:t>le décès du mandant</a:t>
          </a:r>
          <a:endParaRPr lang="fr-FR" sz="1800" kern="1200" dirty="0"/>
        </a:p>
        <a:p>
          <a:pPr marL="171450" lvl="1" indent="-171450" algn="l" defTabSz="800100">
            <a:lnSpc>
              <a:spcPct val="90000"/>
            </a:lnSpc>
            <a:spcBef>
              <a:spcPct val="0"/>
            </a:spcBef>
            <a:spcAft>
              <a:spcPct val="15000"/>
            </a:spcAft>
            <a:buChar char="••"/>
          </a:pPr>
          <a:r>
            <a:rPr lang="fr-FR" sz="1800" kern="1200" smtClean="0"/>
            <a:t>La </a:t>
          </a:r>
          <a:r>
            <a:rPr lang="fr-FR" sz="1800" kern="1200" dirty="0" smtClean="0"/>
            <a:t>clôture du compte</a:t>
          </a:r>
          <a:endParaRPr lang="fr-FR" sz="1800" kern="1200" dirty="0"/>
        </a:p>
      </dsp:txBody>
      <dsp:txXfrm>
        <a:off x="0" y="3165805"/>
        <a:ext cx="11843810" cy="1757700"/>
      </dsp:txXfrm>
    </dsp:sp>
    <dsp:sp modelId="{BEC5AE8F-19BD-406B-A1AB-12061ED4FE21}">
      <dsp:nvSpPr>
        <dsp:cNvPr id="0" name=""/>
        <dsp:cNvSpPr/>
      </dsp:nvSpPr>
      <dsp:spPr>
        <a:xfrm>
          <a:off x="592190" y="2900125"/>
          <a:ext cx="8290667" cy="531360"/>
        </a:xfrm>
        <a:prstGeom prst="roundRect">
          <a:avLst/>
        </a:prstGeom>
        <a:solidFill>
          <a:schemeClr val="accent5">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3367" tIns="0" rIns="313367" bIns="0" numCol="1" spcCol="1270" anchor="ctr" anchorCtr="0">
          <a:noAutofit/>
        </a:bodyPr>
        <a:lstStyle/>
        <a:p>
          <a:pPr lvl="0" algn="l" defTabSz="800100">
            <a:lnSpc>
              <a:spcPct val="90000"/>
            </a:lnSpc>
            <a:spcBef>
              <a:spcPct val="0"/>
            </a:spcBef>
            <a:spcAft>
              <a:spcPct val="35000"/>
            </a:spcAft>
          </a:pPr>
          <a:r>
            <a:rPr lang="fr-FR" sz="1800" b="1" kern="1200" dirty="0" smtClean="0"/>
            <a:t>La procuration prend fin par ;</a:t>
          </a:r>
          <a:endParaRPr lang="fr-FR" sz="1800" kern="1200" dirty="0"/>
        </a:p>
      </dsp:txBody>
      <dsp:txXfrm>
        <a:off x="618129" y="2926064"/>
        <a:ext cx="8238789" cy="47948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8627A1-7BEA-4F4C-B7BA-A70A533A62F4}">
      <dsp:nvSpPr>
        <dsp:cNvPr id="0" name=""/>
        <dsp:cNvSpPr/>
      </dsp:nvSpPr>
      <dsp:spPr>
        <a:xfrm>
          <a:off x="4445" y="186856"/>
          <a:ext cx="2673033" cy="518400"/>
        </a:xfrm>
        <a:prstGeom prst="rect">
          <a:avLst/>
        </a:prstGeom>
        <a:solidFill>
          <a:schemeClr val="accent4">
            <a:hueOff val="0"/>
            <a:satOff val="0"/>
            <a:lumOff val="0"/>
            <a:alphaOff val="0"/>
          </a:schemeClr>
        </a:solidFill>
        <a:ln w="10795"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fr-FR" sz="1800" b="1" kern="1200" dirty="0" smtClean="0"/>
            <a:t>Chèque certifié</a:t>
          </a:r>
          <a:endParaRPr lang="fr-FR" sz="1800" kern="1200" dirty="0"/>
        </a:p>
      </dsp:txBody>
      <dsp:txXfrm>
        <a:off x="4445" y="186856"/>
        <a:ext cx="2673033" cy="518400"/>
      </dsp:txXfrm>
    </dsp:sp>
    <dsp:sp modelId="{55B3D5C7-ACAF-44C5-959B-C4316F28332E}">
      <dsp:nvSpPr>
        <dsp:cNvPr id="0" name=""/>
        <dsp:cNvSpPr/>
      </dsp:nvSpPr>
      <dsp:spPr>
        <a:xfrm>
          <a:off x="4445" y="705256"/>
          <a:ext cx="2673033" cy="3552887"/>
        </a:xfrm>
        <a:prstGeom prst="rect">
          <a:avLst/>
        </a:prstGeom>
        <a:solidFill>
          <a:schemeClr val="accent4">
            <a:tint val="40000"/>
            <a:alpha val="90000"/>
            <a:hueOff val="0"/>
            <a:satOff val="0"/>
            <a:lumOff val="0"/>
            <a:alphaOff val="0"/>
          </a:schemeClr>
        </a:solidFill>
        <a:ln w="10795"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fr-FR" sz="1800" kern="1200" dirty="0" smtClean="0"/>
            <a:t>La banque s’engage à bloquer la provision au profit du bénéficiaire pendant le délai légal de présentation,</a:t>
          </a:r>
          <a:endParaRPr lang="fr-FR" sz="1800" kern="1200" dirty="0"/>
        </a:p>
      </dsp:txBody>
      <dsp:txXfrm>
        <a:off x="4445" y="705256"/>
        <a:ext cx="2673033" cy="3552887"/>
      </dsp:txXfrm>
    </dsp:sp>
    <dsp:sp modelId="{8F0EC1DF-D6D4-49FB-AB36-6E4370E08796}">
      <dsp:nvSpPr>
        <dsp:cNvPr id="0" name=""/>
        <dsp:cNvSpPr/>
      </dsp:nvSpPr>
      <dsp:spPr>
        <a:xfrm>
          <a:off x="3051703" y="186856"/>
          <a:ext cx="2673033" cy="518400"/>
        </a:xfrm>
        <a:prstGeom prst="rect">
          <a:avLst/>
        </a:prstGeom>
        <a:solidFill>
          <a:schemeClr val="accent4">
            <a:hueOff val="1869767"/>
            <a:satOff val="0"/>
            <a:lumOff val="-8039"/>
            <a:alphaOff val="0"/>
          </a:schemeClr>
        </a:solidFill>
        <a:ln w="10795" cap="flat" cmpd="sng" algn="ctr">
          <a:solidFill>
            <a:schemeClr val="accent4">
              <a:hueOff val="1869767"/>
              <a:satOff val="0"/>
              <a:lumOff val="-8039"/>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fr-FR" sz="1800" b="1" kern="1200" dirty="0" smtClean="0"/>
            <a:t>Chèque de banque</a:t>
          </a:r>
          <a:endParaRPr lang="fr-FR" sz="1800" b="1" kern="1200" dirty="0"/>
        </a:p>
      </dsp:txBody>
      <dsp:txXfrm>
        <a:off x="3051703" y="186856"/>
        <a:ext cx="2673033" cy="518400"/>
      </dsp:txXfrm>
    </dsp:sp>
    <dsp:sp modelId="{179E3500-4BCF-4D7C-9931-BF4B963AF9EA}">
      <dsp:nvSpPr>
        <dsp:cNvPr id="0" name=""/>
        <dsp:cNvSpPr/>
      </dsp:nvSpPr>
      <dsp:spPr>
        <a:xfrm>
          <a:off x="3051703" y="705256"/>
          <a:ext cx="2673033" cy="3552887"/>
        </a:xfrm>
        <a:prstGeom prst="rect">
          <a:avLst/>
        </a:prstGeom>
        <a:solidFill>
          <a:schemeClr val="accent4">
            <a:tint val="40000"/>
            <a:alpha val="90000"/>
            <a:hueOff val="1558903"/>
            <a:satOff val="-16175"/>
            <a:lumOff val="-1980"/>
            <a:alphaOff val="0"/>
          </a:schemeClr>
        </a:solidFill>
        <a:ln w="10795" cap="flat" cmpd="sng" algn="ctr">
          <a:solidFill>
            <a:schemeClr val="accent4">
              <a:tint val="40000"/>
              <a:alpha val="90000"/>
              <a:hueOff val="1558903"/>
              <a:satOff val="-16175"/>
              <a:lumOff val="-198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fr-FR" sz="1800" kern="1200" dirty="0" smtClean="0"/>
            <a:t>Le chèque de banque est un chèque tiré par le banquier sur ses propres caisses, Cette formule renforce la sécurité du paiement puisque  le Tireur et le Tiré sont une seule et même personne, ce type de chèque ne peut être établi au porteur</a:t>
          </a:r>
          <a:endParaRPr lang="fr-FR" sz="1800" kern="1200" dirty="0"/>
        </a:p>
      </dsp:txBody>
      <dsp:txXfrm>
        <a:off x="3051703" y="705256"/>
        <a:ext cx="2673033" cy="3552887"/>
      </dsp:txXfrm>
    </dsp:sp>
    <dsp:sp modelId="{D2A6D179-070C-49EA-9406-157F19CB261D}">
      <dsp:nvSpPr>
        <dsp:cNvPr id="0" name=""/>
        <dsp:cNvSpPr/>
      </dsp:nvSpPr>
      <dsp:spPr>
        <a:xfrm>
          <a:off x="6098962" y="186856"/>
          <a:ext cx="2673033" cy="518400"/>
        </a:xfrm>
        <a:prstGeom prst="rect">
          <a:avLst/>
        </a:prstGeom>
        <a:solidFill>
          <a:schemeClr val="accent4">
            <a:hueOff val="3739534"/>
            <a:satOff val="0"/>
            <a:lumOff val="-16079"/>
            <a:alphaOff val="0"/>
          </a:schemeClr>
        </a:solidFill>
        <a:ln w="10795" cap="flat" cmpd="sng" algn="ctr">
          <a:solidFill>
            <a:schemeClr val="accent4">
              <a:hueOff val="3739534"/>
              <a:satOff val="0"/>
              <a:lumOff val="-16079"/>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fr-FR" sz="1800" b="1" kern="1200" dirty="0" smtClean="0"/>
            <a:t>Chèque de voyage</a:t>
          </a:r>
          <a:endParaRPr lang="fr-FR" sz="1800" kern="1200" dirty="0"/>
        </a:p>
      </dsp:txBody>
      <dsp:txXfrm>
        <a:off x="6098962" y="186856"/>
        <a:ext cx="2673033" cy="518400"/>
      </dsp:txXfrm>
    </dsp:sp>
    <dsp:sp modelId="{8FC89159-C593-4FE0-B9D2-58CF3417D934}">
      <dsp:nvSpPr>
        <dsp:cNvPr id="0" name=""/>
        <dsp:cNvSpPr/>
      </dsp:nvSpPr>
      <dsp:spPr>
        <a:xfrm>
          <a:off x="6098962" y="705256"/>
          <a:ext cx="2673033" cy="3552887"/>
        </a:xfrm>
        <a:prstGeom prst="rect">
          <a:avLst/>
        </a:prstGeom>
        <a:solidFill>
          <a:schemeClr val="accent4">
            <a:tint val="40000"/>
            <a:alpha val="90000"/>
            <a:hueOff val="3117805"/>
            <a:satOff val="-32349"/>
            <a:lumOff val="-3960"/>
            <a:alphaOff val="0"/>
          </a:schemeClr>
        </a:solidFill>
        <a:ln w="10795" cap="flat" cmpd="sng" algn="ctr">
          <a:solidFill>
            <a:schemeClr val="accent4">
              <a:tint val="40000"/>
              <a:alpha val="90000"/>
              <a:hueOff val="3117805"/>
              <a:satOff val="-32349"/>
              <a:lumOff val="-396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fr-FR" sz="1800" kern="1200" dirty="0" smtClean="0"/>
            <a:t>C’est un moyen de paiement universellement connu prépayé, sur ,simple d’utilisation et échangeable partout, Il permet de régler immédiatement une dépense dans le pays de séjour ou d’obtenir des liquidités en monnaies nationales</a:t>
          </a:r>
          <a:endParaRPr lang="fr-FR" sz="1800" kern="1200" dirty="0"/>
        </a:p>
      </dsp:txBody>
      <dsp:txXfrm>
        <a:off x="6098962" y="705256"/>
        <a:ext cx="2673033" cy="3552887"/>
      </dsp:txXfrm>
    </dsp:sp>
    <dsp:sp modelId="{D9E5CCA0-FC08-4E3E-9DC5-0181670E3A46}">
      <dsp:nvSpPr>
        <dsp:cNvPr id="0" name=""/>
        <dsp:cNvSpPr/>
      </dsp:nvSpPr>
      <dsp:spPr>
        <a:xfrm>
          <a:off x="9146220" y="186856"/>
          <a:ext cx="2673033" cy="518400"/>
        </a:xfrm>
        <a:prstGeom prst="rect">
          <a:avLst/>
        </a:prstGeom>
        <a:solidFill>
          <a:schemeClr val="accent4">
            <a:hueOff val="5609301"/>
            <a:satOff val="0"/>
            <a:lumOff val="-24118"/>
            <a:alphaOff val="0"/>
          </a:schemeClr>
        </a:solidFill>
        <a:ln w="10795" cap="flat" cmpd="sng" algn="ctr">
          <a:solidFill>
            <a:schemeClr val="accent4">
              <a:hueOff val="5609301"/>
              <a:satOff val="0"/>
              <a:lumOff val="-24118"/>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fr-FR" sz="1800" b="1" kern="1200" dirty="0" smtClean="0"/>
            <a:t>Chèque de guichet</a:t>
          </a:r>
          <a:endParaRPr lang="fr-FR" sz="1800" kern="1200" dirty="0"/>
        </a:p>
      </dsp:txBody>
      <dsp:txXfrm>
        <a:off x="9146220" y="186856"/>
        <a:ext cx="2673033" cy="518400"/>
      </dsp:txXfrm>
    </dsp:sp>
    <dsp:sp modelId="{A465AFB1-2569-47BB-BC37-9CCAF758AF10}">
      <dsp:nvSpPr>
        <dsp:cNvPr id="0" name=""/>
        <dsp:cNvSpPr/>
      </dsp:nvSpPr>
      <dsp:spPr>
        <a:xfrm>
          <a:off x="9146220" y="705256"/>
          <a:ext cx="2673033" cy="3552887"/>
        </a:xfrm>
        <a:prstGeom prst="rect">
          <a:avLst/>
        </a:prstGeom>
        <a:solidFill>
          <a:schemeClr val="accent4">
            <a:tint val="40000"/>
            <a:alpha val="90000"/>
            <a:hueOff val="4676708"/>
            <a:satOff val="-48524"/>
            <a:lumOff val="-5940"/>
            <a:alphaOff val="0"/>
          </a:schemeClr>
        </a:solidFill>
        <a:ln w="10795" cap="flat" cmpd="sng" algn="ctr">
          <a:solidFill>
            <a:schemeClr val="accent4">
              <a:tint val="40000"/>
              <a:alpha val="90000"/>
              <a:hueOff val="4676708"/>
              <a:satOff val="-48524"/>
              <a:lumOff val="-594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fr-FR" sz="1800" kern="1200" dirty="0" smtClean="0"/>
            <a:t>Chèque de dépannage ,non endossable, réservé exclusivement au titulaire du compte</a:t>
          </a:r>
          <a:endParaRPr lang="fr-FR" sz="1800" kern="1200" dirty="0"/>
        </a:p>
      </dsp:txBody>
      <dsp:txXfrm>
        <a:off x="9146220" y="705256"/>
        <a:ext cx="2673033" cy="3552887"/>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FD6592-4CA9-4452-8C14-7EE198E45831}">
      <dsp:nvSpPr>
        <dsp:cNvPr id="0" name=""/>
        <dsp:cNvSpPr/>
      </dsp:nvSpPr>
      <dsp:spPr>
        <a:xfrm>
          <a:off x="-5485185" y="-839840"/>
          <a:ext cx="6531081" cy="6531081"/>
        </a:xfrm>
        <a:prstGeom prst="blockArc">
          <a:avLst>
            <a:gd name="adj1" fmla="val 18900000"/>
            <a:gd name="adj2" fmla="val 2700000"/>
            <a:gd name="adj3" fmla="val 331"/>
          </a:avLst>
        </a:prstGeom>
        <a:noFill/>
        <a:ln w="1079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A3B6ADA-9321-4BE5-8CCB-43E9D28008F0}">
      <dsp:nvSpPr>
        <dsp:cNvPr id="0" name=""/>
        <dsp:cNvSpPr/>
      </dsp:nvSpPr>
      <dsp:spPr>
        <a:xfrm>
          <a:off x="547534" y="372975"/>
          <a:ext cx="11203780" cy="746339"/>
        </a:xfrm>
        <a:prstGeom prst="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92407" tIns="53340" rIns="53340" bIns="53340" numCol="1" spcCol="1270" anchor="ctr" anchorCtr="0">
          <a:noAutofit/>
        </a:bodyPr>
        <a:lstStyle/>
        <a:p>
          <a:pPr lvl="0" algn="l" defTabSz="933450">
            <a:lnSpc>
              <a:spcPct val="90000"/>
            </a:lnSpc>
            <a:spcBef>
              <a:spcPct val="0"/>
            </a:spcBef>
            <a:spcAft>
              <a:spcPct val="35000"/>
            </a:spcAft>
          </a:pPr>
          <a:r>
            <a:rPr lang="fr-FR" sz="2100" kern="1200" dirty="0" smtClean="0"/>
            <a:t>Il s’agit de financer l’habitat (résidence principale ,secondaire ,terrain, rénovation;</a:t>
          </a:r>
          <a:endParaRPr lang="fr-FR" sz="2100" kern="1200" dirty="0"/>
        </a:p>
      </dsp:txBody>
      <dsp:txXfrm>
        <a:off x="547534" y="372975"/>
        <a:ext cx="11203780" cy="746339"/>
      </dsp:txXfrm>
    </dsp:sp>
    <dsp:sp modelId="{4213B491-6993-457F-BA14-96953F1ACB39}">
      <dsp:nvSpPr>
        <dsp:cNvPr id="0" name=""/>
        <dsp:cNvSpPr/>
      </dsp:nvSpPr>
      <dsp:spPr>
        <a:xfrm>
          <a:off x="81072" y="279683"/>
          <a:ext cx="932924" cy="932924"/>
        </a:xfrm>
        <a:prstGeom prst="ellipse">
          <a:avLst/>
        </a:prstGeom>
        <a:solidFill>
          <a:schemeClr val="l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31DDB42-BC6F-46BE-B79D-606FCC631313}">
      <dsp:nvSpPr>
        <dsp:cNvPr id="0" name=""/>
        <dsp:cNvSpPr/>
      </dsp:nvSpPr>
      <dsp:spPr>
        <a:xfrm>
          <a:off x="975428" y="1492678"/>
          <a:ext cx="10775887" cy="746339"/>
        </a:xfrm>
        <a:prstGeom prst="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92407" tIns="53340" rIns="53340" bIns="53340" numCol="1" spcCol="1270" anchor="ctr" anchorCtr="0">
          <a:noAutofit/>
        </a:bodyPr>
        <a:lstStyle/>
        <a:p>
          <a:pPr lvl="0" algn="l" defTabSz="933450">
            <a:lnSpc>
              <a:spcPct val="90000"/>
            </a:lnSpc>
            <a:spcBef>
              <a:spcPct val="0"/>
            </a:spcBef>
            <a:spcAft>
              <a:spcPct val="35000"/>
            </a:spcAft>
          </a:pPr>
          <a:r>
            <a:rPr lang="fr-FR" sz="2100" kern="1200" dirty="0" smtClean="0"/>
            <a:t>Durée plus longue entre 7/15 ans</a:t>
          </a:r>
          <a:endParaRPr lang="fr-FR" sz="2100" kern="1200" dirty="0"/>
        </a:p>
      </dsp:txBody>
      <dsp:txXfrm>
        <a:off x="975428" y="1492678"/>
        <a:ext cx="10775887" cy="746339"/>
      </dsp:txXfrm>
    </dsp:sp>
    <dsp:sp modelId="{F2080550-8DBD-4E93-B9EC-4CFB699A19DE}">
      <dsp:nvSpPr>
        <dsp:cNvPr id="0" name=""/>
        <dsp:cNvSpPr/>
      </dsp:nvSpPr>
      <dsp:spPr>
        <a:xfrm>
          <a:off x="508966" y="1399386"/>
          <a:ext cx="932924" cy="932924"/>
        </a:xfrm>
        <a:prstGeom prst="ellipse">
          <a:avLst/>
        </a:prstGeom>
        <a:solidFill>
          <a:schemeClr val="l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0EA6E3F-769D-4018-A230-9C8A0668937B}">
      <dsp:nvSpPr>
        <dsp:cNvPr id="0" name=""/>
        <dsp:cNvSpPr/>
      </dsp:nvSpPr>
      <dsp:spPr>
        <a:xfrm>
          <a:off x="975428" y="2612381"/>
          <a:ext cx="10775887" cy="746339"/>
        </a:xfrm>
        <a:prstGeom prst="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92407" tIns="53340" rIns="53340" bIns="53340" numCol="1" spcCol="1270" anchor="ctr" anchorCtr="0">
          <a:noAutofit/>
        </a:bodyPr>
        <a:lstStyle/>
        <a:p>
          <a:pPr lvl="0" algn="l" defTabSz="933450">
            <a:lnSpc>
              <a:spcPct val="90000"/>
            </a:lnSpc>
            <a:spcBef>
              <a:spcPct val="0"/>
            </a:spcBef>
            <a:spcAft>
              <a:spcPct val="35000"/>
            </a:spcAft>
          </a:pPr>
          <a:r>
            <a:rPr lang="fr-FR" sz="2100" kern="1200" dirty="0" smtClean="0"/>
            <a:t>Présentation de documents administratifs (plan ,devis, autorisation de construire)</a:t>
          </a:r>
          <a:endParaRPr lang="fr-FR" sz="2100" kern="1200" dirty="0"/>
        </a:p>
      </dsp:txBody>
      <dsp:txXfrm>
        <a:off x="975428" y="2612381"/>
        <a:ext cx="10775887" cy="746339"/>
      </dsp:txXfrm>
    </dsp:sp>
    <dsp:sp modelId="{45661B9B-CAA8-497A-8BCB-74BB37D002CC}">
      <dsp:nvSpPr>
        <dsp:cNvPr id="0" name=""/>
        <dsp:cNvSpPr/>
      </dsp:nvSpPr>
      <dsp:spPr>
        <a:xfrm>
          <a:off x="508966" y="2519089"/>
          <a:ext cx="932924" cy="932924"/>
        </a:xfrm>
        <a:prstGeom prst="ellipse">
          <a:avLst/>
        </a:prstGeom>
        <a:solidFill>
          <a:schemeClr val="l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0498022-3916-4CA0-A080-C4C59754B8C0}">
      <dsp:nvSpPr>
        <dsp:cNvPr id="0" name=""/>
        <dsp:cNvSpPr/>
      </dsp:nvSpPr>
      <dsp:spPr>
        <a:xfrm>
          <a:off x="547534" y="3732084"/>
          <a:ext cx="11203780" cy="746339"/>
        </a:xfrm>
        <a:prstGeom prst="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92407" tIns="53340" rIns="53340" bIns="53340" numCol="1" spcCol="1270" anchor="ctr" anchorCtr="0">
          <a:noAutofit/>
        </a:bodyPr>
        <a:lstStyle/>
        <a:p>
          <a:pPr lvl="0" algn="l" defTabSz="933450">
            <a:lnSpc>
              <a:spcPct val="90000"/>
            </a:lnSpc>
            <a:spcBef>
              <a:spcPct val="0"/>
            </a:spcBef>
            <a:spcAft>
              <a:spcPct val="35000"/>
            </a:spcAft>
          </a:pPr>
          <a:r>
            <a:rPr lang="fr-FR" sz="2100" kern="1200" dirty="0" smtClean="0"/>
            <a:t>Contrôle de l’utilisation des fonds (règlement entre les mains du Notaire ,des fournisseurs Diverses assurances vie incendie </a:t>
          </a:r>
          <a:r>
            <a:rPr lang="fr-FR" sz="2100" kern="1200" dirty="0" err="1" smtClean="0"/>
            <a:t>etc</a:t>
          </a:r>
          <a:endParaRPr lang="fr-FR" sz="2100" kern="1200" dirty="0"/>
        </a:p>
      </dsp:txBody>
      <dsp:txXfrm>
        <a:off x="547534" y="3732084"/>
        <a:ext cx="11203780" cy="746339"/>
      </dsp:txXfrm>
    </dsp:sp>
    <dsp:sp modelId="{21FD5253-11C5-4865-A43F-B96EA1E7B1FF}">
      <dsp:nvSpPr>
        <dsp:cNvPr id="0" name=""/>
        <dsp:cNvSpPr/>
      </dsp:nvSpPr>
      <dsp:spPr>
        <a:xfrm>
          <a:off x="81072" y="3638792"/>
          <a:ext cx="932924" cy="932924"/>
        </a:xfrm>
        <a:prstGeom prst="ellipse">
          <a:avLst/>
        </a:prstGeom>
        <a:solidFill>
          <a:schemeClr val="l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1.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9A5871D-53DF-40B9-B6BA-F16568139263}" type="datetimeFigureOut">
              <a:rPr lang="fr-FR" smtClean="0"/>
              <a:pPr/>
              <a:t>15/02/2017</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9900927-0978-4DEE-8842-9125772F25C5}" type="slidenum">
              <a:rPr lang="fr-FR" smtClean="0"/>
              <a:pPr/>
              <a:t>‹N°›</a:t>
            </a:fld>
            <a:endParaRPr lang="fr-FR"/>
          </a:p>
        </p:txBody>
      </p:sp>
    </p:spTree>
    <p:extLst>
      <p:ext uri="{BB962C8B-B14F-4D97-AF65-F5344CB8AC3E}">
        <p14:creationId xmlns="" xmlns:p14="http://schemas.microsoft.com/office/powerpoint/2010/main" val="34873264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32742" rtl="0" eaLnBrk="1" fontAlgn="auto" latinLnBrk="0" hangingPunct="1">
              <a:lnSpc>
                <a:spcPct val="90000"/>
              </a:lnSpc>
              <a:spcBef>
                <a:spcPts val="0"/>
              </a:spcBef>
              <a:spcAft>
                <a:spcPts val="340"/>
              </a:spcAft>
              <a:buClrTx/>
              <a:buSzTx/>
              <a:buFontTx/>
              <a:buNone/>
              <a:tabLst/>
              <a:defRPr/>
            </a:pPr>
            <a:endParaRPr lang="en-US" dirty="0"/>
          </a:p>
        </p:txBody>
      </p:sp>
      <p:sp>
        <p:nvSpPr>
          <p:cNvPr id="4" name="Header Placeholder 3"/>
          <p:cNvSpPr>
            <a:spLocks noGrp="1"/>
          </p:cNvSpPr>
          <p:nvPr>
            <p:ph type="hdr" sz="quarter" idx="10"/>
          </p:nvPr>
        </p:nvSpPr>
        <p:spPr/>
        <p:txBody>
          <a:bodyPr/>
          <a:lstStyle/>
          <a:p>
            <a:r>
              <a:rPr lang="en-US" smtClean="0">
                <a:solidFill>
                  <a:prstClr val="black"/>
                </a:solidFill>
              </a:rPr>
              <a:t>Worldwide Partner Conference 2015</a:t>
            </a:r>
            <a:endParaRPr lang="en-US" dirty="0">
              <a:solidFill>
                <a:prstClr val="black"/>
              </a:solidFill>
            </a:endParaRPr>
          </a:p>
        </p:txBody>
      </p:sp>
      <p:sp>
        <p:nvSpPr>
          <p:cNvPr id="5" name="Footer Placeholder 4"/>
          <p:cNvSpPr>
            <a:spLocks noGrp="1"/>
          </p:cNvSpPr>
          <p:nvPr>
            <p:ph type="ftr" sz="quarter" idx="11"/>
          </p:nvPr>
        </p:nvSpPr>
        <p:spPr/>
        <p:txBody>
          <a:bodyPr/>
          <a:lstStyle/>
          <a:p>
            <a:pPr defTabSz="914099" eaLnBrk="0" hangingPunct="0"/>
            <a:r>
              <a:rPr lang="en-US" sz="4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 2015 Microsoft Corporation. All rights reserved. MICROSOFT MAKES NO WARRANTIES, EXPRESS, IMPLIED OR STATUTORY, AS TO THE INFORMATION IN THIS PRESENTATION.</a:t>
            </a:r>
            <a:endParaRPr lang="en-US" sz="400" dirty="0" smtClean="0">
              <a:gradFill>
                <a:gsLst>
                  <a:gs pos="0">
                    <a:prstClr val="black"/>
                  </a:gs>
                  <a:gs pos="100000">
                    <a:prstClr val="black"/>
                  </a:gs>
                </a:gsLst>
                <a:lin ang="5400000" scaled="0"/>
              </a:gradFill>
              <a:latin typeface="Segoe UI" pitchFamily="34" charset="0"/>
              <a:ea typeface="Segoe UI" pitchFamily="34" charset="0"/>
              <a:cs typeface="Segoe UI" pitchFamily="34" charset="0"/>
            </a:endParaRPr>
          </a:p>
        </p:txBody>
      </p:sp>
      <p:sp>
        <p:nvSpPr>
          <p:cNvPr id="6" name="Date Placeholder 5"/>
          <p:cNvSpPr>
            <a:spLocks noGrp="1"/>
          </p:cNvSpPr>
          <p:nvPr>
            <p:ph type="dt" idx="12"/>
          </p:nvPr>
        </p:nvSpPr>
        <p:spPr/>
        <p:txBody>
          <a:bodyPr/>
          <a:lstStyle/>
          <a:p>
            <a:fld id="{38EEC551-8CDA-4EB6-89BB-2A86C9F091C8}" type="datetime8">
              <a:rPr lang="en-US" smtClean="0">
                <a:solidFill>
                  <a:prstClr val="black"/>
                </a:solidFill>
              </a:rPr>
              <a:pPr/>
              <a:t>2/15/2017 10:28 AM</a:t>
            </a:fld>
            <a:endParaRPr lang="en-US" dirty="0">
              <a:solidFill>
                <a:prstClr val="black"/>
              </a:solidFill>
            </a:endParaRPr>
          </a:p>
        </p:txBody>
      </p:sp>
      <p:sp>
        <p:nvSpPr>
          <p:cNvPr id="7" name="Slide Number Placeholder 6"/>
          <p:cNvSpPr>
            <a:spLocks noGrp="1"/>
          </p:cNvSpPr>
          <p:nvPr>
            <p:ph type="sldNum" sz="quarter" idx="13"/>
          </p:nvPr>
        </p:nvSpPr>
        <p:spPr/>
        <p:txBody>
          <a:bodyPr/>
          <a:lstStyle/>
          <a:p>
            <a:fld id="{B4008EB6-D09E-4580-8CD6-DDB14511944F}" type="slidenum">
              <a:rPr lang="en-US" smtClean="0">
                <a:solidFill>
                  <a:prstClr val="black"/>
                </a:solidFill>
              </a:rPr>
              <a:pPr/>
              <a:t>1</a:t>
            </a:fld>
            <a:endParaRPr lang="en-US" dirty="0">
              <a:solidFill>
                <a:prstClr val="black"/>
              </a:solidFill>
            </a:endParaRPr>
          </a:p>
        </p:txBody>
      </p:sp>
    </p:spTree>
    <p:extLst>
      <p:ext uri="{BB962C8B-B14F-4D97-AF65-F5344CB8AC3E}">
        <p14:creationId xmlns="" xmlns:p14="http://schemas.microsoft.com/office/powerpoint/2010/main" val="10703334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5B30DED-7E0A-4245-ADBE-A53A10563424}" type="slidenum">
              <a:rPr lang="en-US" smtClean="0">
                <a:solidFill>
                  <a:prstClr val="black"/>
                </a:solidFill>
              </a:rPr>
              <a:pPr/>
              <a:t>2</a:t>
            </a:fld>
            <a:endParaRPr lang="en-US" dirty="0">
              <a:solidFill>
                <a:prstClr val="black"/>
              </a:solidFill>
            </a:endParaRPr>
          </a:p>
        </p:txBody>
      </p:sp>
    </p:spTree>
    <p:extLst>
      <p:ext uri="{BB962C8B-B14F-4D97-AF65-F5344CB8AC3E}">
        <p14:creationId xmlns="" xmlns:p14="http://schemas.microsoft.com/office/powerpoint/2010/main" val="1046711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fr-FR" dirty="0" smtClean="0"/>
              <a:t>RAPPEL</a:t>
            </a:r>
            <a:r>
              <a:rPr lang="fr-FR" baseline="0" dirty="0" smtClean="0"/>
              <a:t> DES 3 CATEGORIES DE CLIENTELE ; LES ENTREPRISES(forme sociétaire, niveau du chiffre d’affaires);LES PROFESSIONNELS ET LES PARTICULIERS</a:t>
            </a:r>
            <a:endParaRPr lang="fr-FR" dirty="0"/>
          </a:p>
        </p:txBody>
      </p:sp>
      <p:sp>
        <p:nvSpPr>
          <p:cNvPr id="4" name="Slide Number Placeholder 3"/>
          <p:cNvSpPr>
            <a:spLocks noGrp="1"/>
          </p:cNvSpPr>
          <p:nvPr>
            <p:ph type="sldNum" sz="quarter" idx="10"/>
          </p:nvPr>
        </p:nvSpPr>
        <p:spPr/>
        <p:txBody>
          <a:bodyPr/>
          <a:lstStyle/>
          <a:p>
            <a:fld id="{5398D16C-CAA7-4892-9BF7-3D8A714E5378}" type="slidenum">
              <a:rPr lang="fr-FR" smtClean="0"/>
              <a:pPr/>
              <a:t>5</a:t>
            </a:fld>
            <a:endParaRPr lang="fr-FR"/>
          </a:p>
        </p:txBody>
      </p:sp>
    </p:spTree>
    <p:extLst>
      <p:ext uri="{BB962C8B-B14F-4D97-AF65-F5344CB8AC3E}">
        <p14:creationId xmlns="" xmlns:p14="http://schemas.microsoft.com/office/powerpoint/2010/main" val="2491913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fr-FR" dirty="0" smtClean="0"/>
              <a:t>CAPACITE CIVILE (majorité; Tutelle etc)</a:t>
            </a:r>
            <a:endParaRPr lang="fr-FR" dirty="0"/>
          </a:p>
        </p:txBody>
      </p:sp>
      <p:sp>
        <p:nvSpPr>
          <p:cNvPr id="4" name="Slide Number Placeholder 3"/>
          <p:cNvSpPr>
            <a:spLocks noGrp="1"/>
          </p:cNvSpPr>
          <p:nvPr>
            <p:ph type="sldNum" sz="quarter" idx="10"/>
          </p:nvPr>
        </p:nvSpPr>
        <p:spPr/>
        <p:txBody>
          <a:bodyPr/>
          <a:lstStyle/>
          <a:p>
            <a:fld id="{5398D16C-CAA7-4892-9BF7-3D8A714E5378}" type="slidenum">
              <a:rPr lang="fr-FR" smtClean="0"/>
              <a:pPr/>
              <a:t>10</a:t>
            </a:fld>
            <a:endParaRPr lang="fr-FR"/>
          </a:p>
        </p:txBody>
      </p:sp>
    </p:spTree>
    <p:extLst>
      <p:ext uri="{BB962C8B-B14F-4D97-AF65-F5344CB8AC3E}">
        <p14:creationId xmlns="" xmlns:p14="http://schemas.microsoft.com/office/powerpoint/2010/main" val="23006625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fld id="{DC6E824A-F88B-4AAC-9096-8E7E71723831}" type="slidenum">
              <a:rPr lang="fr-FR" altLang="fr-FR" sz="1200">
                <a:solidFill>
                  <a:srgbClr val="000000"/>
                </a:solidFill>
              </a:rPr>
              <a:pPr eaLnBrk="1" hangingPunct="1"/>
              <a:t>78</a:t>
            </a:fld>
            <a:endParaRPr lang="fr-FR" altLang="fr-FR" sz="1200">
              <a:solidFill>
                <a:srgbClr val="000000"/>
              </a:solidFill>
            </a:endParaRPr>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fr-FR" altLang="fr-FR" smtClean="0">
              <a:latin typeface="Arial" panose="020B0604020202020204" pitchFamily="34" charset="0"/>
            </a:endParaRPr>
          </a:p>
        </p:txBody>
      </p:sp>
    </p:spTree>
    <p:extLst>
      <p:ext uri="{BB962C8B-B14F-4D97-AF65-F5344CB8AC3E}">
        <p14:creationId xmlns="" xmlns:p14="http://schemas.microsoft.com/office/powerpoint/2010/main" val="23240640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ection Title Accent Color 2">
    <p:bg>
      <p:bgPr>
        <a:solidFill>
          <a:srgbClr val="002050"/>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69240" y="2084173"/>
            <a:ext cx="11653523" cy="1796217"/>
          </a:xfrm>
          <a:noFill/>
        </p:spPr>
        <p:txBody>
          <a:bodyPr tIns="91440" bIns="91440" anchor="t" anchorCtr="0"/>
          <a:lstStyle>
            <a:lvl1pPr algn="l" defTabSz="914192" rtl="0" eaLnBrk="1" latinLnBrk="0" hangingPunct="1">
              <a:lnSpc>
                <a:spcPct val="90000"/>
              </a:lnSpc>
              <a:spcBef>
                <a:spcPct val="0"/>
              </a:spcBef>
              <a:buNone/>
              <a:defRPr lang="en-US" sz="8626" b="0" kern="1200" cap="none" spc="-98" baseline="0" dirty="0">
                <a:ln w="3175">
                  <a:noFill/>
                </a:ln>
                <a:solidFill>
                  <a:schemeClr val="tx1"/>
                </a:solidFill>
                <a:effectLst/>
                <a:latin typeface="+mj-lt"/>
                <a:ea typeface="+mn-ea"/>
                <a:cs typeface="Segoe UI" pitchFamily="34" charset="0"/>
              </a:defRPr>
            </a:lvl1pPr>
          </a:lstStyle>
          <a:p>
            <a:r>
              <a:rPr lang="en-US" dirty="0" smtClean="0"/>
              <a:t>Section title</a:t>
            </a:r>
            <a:endParaRPr lang="en-US" dirty="0"/>
          </a:p>
        </p:txBody>
      </p:sp>
    </p:spTree>
    <p:extLst>
      <p:ext uri="{BB962C8B-B14F-4D97-AF65-F5344CB8AC3E}">
        <p14:creationId xmlns="" xmlns:p14="http://schemas.microsoft.com/office/powerpoint/2010/main" val="1083222345"/>
      </p:ext>
    </p:extLst>
  </p:cSld>
  <p:clrMapOvr>
    <a:overrideClrMapping bg1="dk1" tx1="lt1" bg2="dk2"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Column 2-color Bulle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Text Placeholder 3"/>
          <p:cNvSpPr>
            <a:spLocks noGrp="1"/>
          </p:cNvSpPr>
          <p:nvPr>
            <p:ph type="body" sz="quarter" idx="10"/>
          </p:nvPr>
        </p:nvSpPr>
        <p:spPr>
          <a:xfrm>
            <a:off x="269242" y="1189177"/>
            <a:ext cx="5378548" cy="2552967"/>
          </a:xfrm>
        </p:spPr>
        <p:txBody>
          <a:bodyPr wrap="square">
            <a:spAutoFit/>
          </a:bodyPr>
          <a:lstStyle>
            <a:lvl1pPr marL="281623" indent="-281623">
              <a:spcBef>
                <a:spcPts val="1200"/>
              </a:spcBef>
              <a:buClr>
                <a:schemeClr val="tx2"/>
              </a:buClr>
              <a:buFont typeface="Wingdings" panose="05000000000000000000" pitchFamily="2" charset="2"/>
              <a:buChar char="§"/>
              <a:defRPr sz="3528">
                <a:solidFill>
                  <a:srgbClr val="008272"/>
                </a:solidFill>
              </a:defRPr>
            </a:lvl1pPr>
            <a:lvl2pPr marL="520602" indent="-228557">
              <a:defRPr sz="2353"/>
            </a:lvl2pPr>
            <a:lvl3pPr marL="685671" indent="-165070">
              <a:tabLst/>
              <a:defRPr sz="1961"/>
            </a:lvl3pPr>
            <a:lvl4pPr marL="863437" indent="-177767">
              <a:defRPr/>
            </a:lvl4pPr>
            <a:lvl5pPr marL="1028506" indent="-165070">
              <a:tabLs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3"/>
          <p:cNvSpPr>
            <a:spLocks noGrp="1"/>
          </p:cNvSpPr>
          <p:nvPr>
            <p:ph type="body" sz="quarter" idx="11"/>
          </p:nvPr>
        </p:nvSpPr>
        <p:spPr>
          <a:xfrm>
            <a:off x="6544214" y="1189177"/>
            <a:ext cx="5378548" cy="2552967"/>
          </a:xfrm>
        </p:spPr>
        <p:txBody>
          <a:bodyPr wrap="square">
            <a:spAutoFit/>
          </a:bodyPr>
          <a:lstStyle>
            <a:lvl1pPr marL="281623" indent="-281623">
              <a:spcBef>
                <a:spcPts val="1200"/>
              </a:spcBef>
              <a:buClr>
                <a:schemeClr val="tx2"/>
              </a:buClr>
              <a:buFont typeface="Wingdings" panose="05000000000000000000" pitchFamily="2" charset="2"/>
              <a:buChar char="§"/>
              <a:defRPr sz="3528">
                <a:solidFill>
                  <a:srgbClr val="008272"/>
                </a:solidFill>
              </a:defRPr>
            </a:lvl1pPr>
            <a:lvl2pPr marL="520602" indent="-228557">
              <a:defRPr sz="2353"/>
            </a:lvl2pPr>
            <a:lvl3pPr marL="685671" indent="-165070">
              <a:tabLst/>
              <a:defRPr sz="1961"/>
            </a:lvl3pPr>
            <a:lvl4pPr marL="863437" indent="-177767">
              <a:defRPr/>
            </a:lvl4pPr>
            <a:lvl5pPr marL="1028506" indent="-165070">
              <a:tabLs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 xmlns:p14="http://schemas.microsoft.com/office/powerpoint/2010/main" val="3983984826"/>
      </p:ext>
    </p:extLst>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ZoneTexte 2"/>
          <p:cNvSpPr txBox="1"/>
          <p:nvPr userDrawn="1"/>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4" name="ZoneTexte 3"/>
          <p:cNvSpPr txBox="1"/>
          <p:nvPr userDrawn="1"/>
        </p:nvSpPr>
        <p:spPr>
          <a:xfrm>
            <a:off x="81642" y="49812"/>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5" name="ZoneTexte 4"/>
          <p:cNvSpPr txBox="1"/>
          <p:nvPr userDrawn="1"/>
        </p:nvSpPr>
        <p:spPr>
          <a:xfrm>
            <a:off x="3107265" y="52164"/>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Produits aux particuliers</a:t>
            </a:r>
          </a:p>
        </p:txBody>
      </p:sp>
      <p:sp>
        <p:nvSpPr>
          <p:cNvPr id="6" name="ZoneTexte 5"/>
          <p:cNvSpPr txBox="1"/>
          <p:nvPr userDrawn="1"/>
        </p:nvSpPr>
        <p:spPr>
          <a:xfrm>
            <a:off x="6132888" y="52164"/>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Produits aux entreprises</a:t>
            </a:r>
          </a:p>
        </p:txBody>
      </p:sp>
      <p:sp>
        <p:nvSpPr>
          <p:cNvPr id="7" name="ZoneTexte 6"/>
          <p:cNvSpPr txBox="1"/>
          <p:nvPr userDrawn="1"/>
        </p:nvSpPr>
        <p:spPr>
          <a:xfrm>
            <a:off x="9158510" y="52164"/>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Banque et marché financier</a:t>
            </a:r>
          </a:p>
        </p:txBody>
      </p:sp>
    </p:spTree>
    <p:extLst>
      <p:ext uri="{BB962C8B-B14F-4D97-AF65-F5344CB8AC3E}">
        <p14:creationId xmlns="" xmlns:p14="http://schemas.microsoft.com/office/powerpoint/2010/main" val="2164885713"/>
      </p:ext>
    </p:extLst>
  </p:cSld>
  <p:clrMapOvr>
    <a:masterClrMapping/>
  </p:clrMapOvr>
  <p:transition>
    <p:fade/>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ig Idea Layout">
    <p:spTree>
      <p:nvGrpSpPr>
        <p:cNvPr id="1" name=""/>
        <p:cNvGrpSpPr/>
        <p:nvPr/>
      </p:nvGrpSpPr>
      <p:grpSpPr>
        <a:xfrm>
          <a:off x="0" y="0"/>
          <a:ext cx="0" cy="0"/>
          <a:chOff x="0" y="0"/>
          <a:chExt cx="0" cy="0"/>
        </a:xfrm>
      </p:grpSpPr>
      <p:sp>
        <p:nvSpPr>
          <p:cNvPr id="2" name="Title 1"/>
          <p:cNvSpPr>
            <a:spLocks noGrp="1"/>
          </p:cNvSpPr>
          <p:nvPr>
            <p:ph type="title"/>
          </p:nvPr>
        </p:nvSpPr>
        <p:spPr>
          <a:xfrm>
            <a:off x="277021" y="1187622"/>
            <a:ext cx="11655840" cy="899665"/>
          </a:xfrm>
        </p:spPr>
        <p:txBody>
          <a:bodyPr/>
          <a:lstStyle>
            <a:lvl1pPr>
              <a:defRPr sz="7056" baseline="0"/>
            </a:lvl1pPr>
          </a:lstStyle>
          <a:p>
            <a:r>
              <a:rPr lang="en-US" smtClean="0"/>
              <a:t>Click to edit Master title style</a:t>
            </a:r>
            <a:endParaRPr lang="en-US" dirty="0"/>
          </a:p>
        </p:txBody>
      </p:sp>
    </p:spTree>
    <p:extLst>
      <p:ext uri="{BB962C8B-B14F-4D97-AF65-F5344CB8AC3E}">
        <p14:creationId xmlns="" xmlns:p14="http://schemas.microsoft.com/office/powerpoint/2010/main" val="2269572425"/>
      </p:ext>
    </p:extLst>
  </p:cSld>
  <p:clrMapOvr>
    <a:masterClrMapping/>
  </p:clrMapOvr>
  <p:transition>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Fact Layout">
    <p:spTree>
      <p:nvGrpSpPr>
        <p:cNvPr id="1" name=""/>
        <p:cNvGrpSpPr/>
        <p:nvPr/>
      </p:nvGrpSpPr>
      <p:grpSpPr>
        <a:xfrm>
          <a:off x="0" y="0"/>
          <a:ext cx="0" cy="0"/>
          <a:chOff x="0" y="0"/>
          <a:chExt cx="0" cy="0"/>
        </a:xfrm>
      </p:grpSpPr>
      <p:sp>
        <p:nvSpPr>
          <p:cNvPr id="2" name="Title 1"/>
          <p:cNvSpPr>
            <a:spLocks noGrp="1"/>
          </p:cNvSpPr>
          <p:nvPr>
            <p:ph type="title"/>
          </p:nvPr>
        </p:nvSpPr>
        <p:spPr>
          <a:xfrm>
            <a:off x="2071685" y="2084173"/>
            <a:ext cx="8058229" cy="1793104"/>
          </a:xfrm>
        </p:spPr>
        <p:txBody>
          <a:bodyPr/>
          <a:lstStyle>
            <a:lvl1pPr>
              <a:defRPr sz="5881" baseline="0"/>
            </a:lvl1pPr>
          </a:lstStyle>
          <a:p>
            <a:r>
              <a:rPr lang="en-US" smtClean="0"/>
              <a:t>Click to edit Master title style</a:t>
            </a:r>
            <a:endParaRPr lang="en-US" dirty="0"/>
          </a:p>
        </p:txBody>
      </p:sp>
    </p:spTree>
    <p:extLst>
      <p:ext uri="{BB962C8B-B14F-4D97-AF65-F5344CB8AC3E}">
        <p14:creationId xmlns="" xmlns:p14="http://schemas.microsoft.com/office/powerpoint/2010/main" val="967047052"/>
      </p:ext>
    </p:extLst>
  </p:cSld>
  <p:clrMapOvr>
    <a:masterClrMapping/>
  </p:clrMapOvr>
  <p:transition>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Fact Layout_Accent Color 2">
    <p:bg>
      <p:bgPr>
        <a:solidFill>
          <a:srgbClr val="00827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071685" y="2084173"/>
            <a:ext cx="8058229" cy="1793104"/>
          </a:xfrm>
        </p:spPr>
        <p:txBody>
          <a:bodyPr/>
          <a:lstStyle>
            <a:lvl1pPr>
              <a:defRPr sz="5881" baseline="0">
                <a:solidFill>
                  <a:schemeClr val="tx1"/>
                </a:solidFill>
              </a:defRPr>
            </a:lvl1pPr>
          </a:lstStyle>
          <a:p>
            <a:r>
              <a:rPr lang="en-US" smtClean="0"/>
              <a:t>Click to edit Master title style</a:t>
            </a:r>
            <a:endParaRPr lang="en-US" dirty="0"/>
          </a:p>
        </p:txBody>
      </p:sp>
    </p:spTree>
    <p:extLst>
      <p:ext uri="{BB962C8B-B14F-4D97-AF65-F5344CB8AC3E}">
        <p14:creationId xmlns="" xmlns:p14="http://schemas.microsoft.com/office/powerpoint/2010/main" val="3087756925"/>
      </p:ext>
    </p:extLst>
  </p:cSld>
  <p:clrMapOvr>
    <a:overrideClrMapping bg1="dk1" tx1="lt1" bg2="dk2"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Quote Layout">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1165664" y="1178350"/>
            <a:ext cx="9860672" cy="899665"/>
          </a:xfrm>
        </p:spPr>
        <p:txBody>
          <a:bodyPr/>
          <a:lstStyle>
            <a:lvl1pPr marL="228722" indent="-228722">
              <a:defRPr sz="5881" baseline="0"/>
            </a:lvl1pPr>
          </a:lstStyle>
          <a:p>
            <a:r>
              <a:rPr lang="en-US" dirty="0" smtClean="0"/>
              <a:t>“Sample quote goes here. Design is easier than it looks, and more important than it seems.”</a:t>
            </a:r>
            <a:endParaRPr lang="en-US" dirty="0"/>
          </a:p>
        </p:txBody>
      </p:sp>
      <p:sp>
        <p:nvSpPr>
          <p:cNvPr id="4" name="Text Placeholder 3"/>
          <p:cNvSpPr>
            <a:spLocks noGrp="1"/>
          </p:cNvSpPr>
          <p:nvPr>
            <p:ph type="body" sz="quarter" idx="10" hasCustomPrompt="1"/>
          </p:nvPr>
        </p:nvSpPr>
        <p:spPr>
          <a:xfrm>
            <a:off x="5647788" y="5025984"/>
            <a:ext cx="5378549" cy="1050156"/>
          </a:xfrm>
        </p:spPr>
        <p:txBody>
          <a:bodyPr/>
          <a:lstStyle>
            <a:lvl1pPr marL="0" indent="0">
              <a:spcBef>
                <a:spcPts val="0"/>
              </a:spcBef>
              <a:buNone/>
              <a:defRPr sz="3136" baseline="0">
                <a:latin typeface="+mj-lt"/>
              </a:defRPr>
            </a:lvl1pPr>
          </a:lstStyle>
          <a:p>
            <a:pPr lvl="0"/>
            <a:r>
              <a:rPr lang="en-US" dirty="0" smtClean="0"/>
              <a:t>Author Name</a:t>
            </a:r>
          </a:p>
          <a:p>
            <a:pPr lvl="0"/>
            <a:r>
              <a:rPr lang="en-US" dirty="0" smtClean="0"/>
              <a:t>Title</a:t>
            </a:r>
          </a:p>
        </p:txBody>
      </p:sp>
    </p:spTree>
    <p:extLst>
      <p:ext uri="{BB962C8B-B14F-4D97-AF65-F5344CB8AC3E}">
        <p14:creationId xmlns="" xmlns:p14="http://schemas.microsoft.com/office/powerpoint/2010/main" val="2625316546"/>
      </p:ext>
    </p:extLst>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Quote Layout_Accent Color 1">
    <p:bg>
      <p:bgPr>
        <a:solidFill>
          <a:srgbClr val="004B50"/>
        </a:solidFill>
        <a:effectLst/>
      </p:bgPr>
    </p:bg>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1165664" y="2084174"/>
            <a:ext cx="9860672" cy="899665"/>
          </a:xfrm>
        </p:spPr>
        <p:txBody>
          <a:bodyPr/>
          <a:lstStyle>
            <a:lvl1pPr marL="276954" indent="-276954">
              <a:tabLst>
                <a:tab pos="276954" algn="l"/>
              </a:tabLst>
              <a:defRPr sz="5881" baseline="0"/>
            </a:lvl1pPr>
          </a:lstStyle>
          <a:p>
            <a:r>
              <a:rPr lang="en-US" dirty="0" smtClean="0"/>
              <a:t>“	Add a quote here. Design is easier than it looks, and more important than it seems.”</a:t>
            </a:r>
            <a:endParaRPr lang="en-US" dirty="0"/>
          </a:p>
        </p:txBody>
      </p:sp>
      <p:sp>
        <p:nvSpPr>
          <p:cNvPr id="4" name="Text Placeholder 3"/>
          <p:cNvSpPr>
            <a:spLocks noGrp="1"/>
          </p:cNvSpPr>
          <p:nvPr>
            <p:ph type="body" sz="quarter" idx="10" hasCustomPrompt="1"/>
          </p:nvPr>
        </p:nvSpPr>
        <p:spPr>
          <a:xfrm>
            <a:off x="5647788" y="4773813"/>
            <a:ext cx="5378549" cy="1050156"/>
          </a:xfrm>
        </p:spPr>
        <p:txBody>
          <a:bodyPr/>
          <a:lstStyle>
            <a:lvl1pPr marL="0" indent="0">
              <a:spcBef>
                <a:spcPts val="0"/>
              </a:spcBef>
              <a:buNone/>
              <a:defRPr sz="3136" baseline="0">
                <a:latin typeface="+mj-lt"/>
              </a:defRPr>
            </a:lvl1pPr>
          </a:lstStyle>
          <a:p>
            <a:pPr lvl="0"/>
            <a:r>
              <a:rPr lang="en-US" dirty="0" smtClean="0"/>
              <a:t>Author’s Name</a:t>
            </a:r>
          </a:p>
          <a:p>
            <a:pPr lvl="0"/>
            <a:r>
              <a:rPr lang="en-US" dirty="0" smtClean="0"/>
              <a:t>Title</a:t>
            </a:r>
          </a:p>
        </p:txBody>
      </p:sp>
    </p:spTree>
    <p:extLst>
      <p:ext uri="{BB962C8B-B14F-4D97-AF65-F5344CB8AC3E}">
        <p14:creationId xmlns="" xmlns:p14="http://schemas.microsoft.com/office/powerpoint/2010/main" val="92205006"/>
      </p:ext>
    </p:extLst>
  </p:cSld>
  <p:clrMapOvr>
    <a:overrideClrMapping bg1="dk1" tx1="lt1" bg2="dk2"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ig Idea &amp; 3 Points">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277022" y="2383024"/>
            <a:ext cx="11653523" cy="914360"/>
          </a:xfrm>
        </p:spPr>
        <p:txBody>
          <a:bodyPr/>
          <a:lstStyle>
            <a:lvl1pPr marL="0" indent="0">
              <a:buNone/>
              <a:defRPr sz="5293">
                <a:gradFill>
                  <a:gsLst>
                    <a:gs pos="3333">
                      <a:schemeClr val="tx1"/>
                    </a:gs>
                    <a:gs pos="39000">
                      <a:schemeClr val="tx1"/>
                    </a:gs>
                  </a:gsLst>
                  <a:lin ang="5400000" scaled="0"/>
                </a:gradFill>
              </a:defRPr>
            </a:lvl1pPr>
            <a:lvl2pPr marL="0" indent="0">
              <a:buFontTx/>
              <a:buNone/>
              <a:defRPr sz="1961"/>
            </a:lvl2pPr>
            <a:lvl3pPr marL="224054" indent="0">
              <a:buNone/>
              <a:defRPr/>
            </a:lvl3pPr>
            <a:lvl4pPr marL="448107" indent="0">
              <a:buNone/>
              <a:defRPr/>
            </a:lvl4pPr>
            <a:lvl5pPr marL="672161" indent="0">
              <a:buNone/>
              <a:defRPr/>
            </a:lvl5pPr>
          </a:lstStyle>
          <a:p>
            <a:pPr lvl="0"/>
            <a:r>
              <a:rPr lang="en-US" smtClean="0"/>
              <a:t>Click to edit Master text styles</a:t>
            </a:r>
          </a:p>
        </p:txBody>
      </p:sp>
      <p:sp>
        <p:nvSpPr>
          <p:cNvPr id="4" name="Title 1"/>
          <p:cNvSpPr>
            <a:spLocks noGrp="1"/>
          </p:cNvSpPr>
          <p:nvPr>
            <p:ph type="title"/>
          </p:nvPr>
        </p:nvSpPr>
        <p:spPr>
          <a:xfrm>
            <a:off x="277021" y="1187622"/>
            <a:ext cx="11655840" cy="899665"/>
          </a:xfrm>
        </p:spPr>
        <p:txBody>
          <a:bodyPr/>
          <a:lstStyle>
            <a:lvl1pPr>
              <a:defRPr sz="7056" baseline="0">
                <a:gradFill>
                  <a:gsLst>
                    <a:gs pos="1250">
                      <a:schemeClr val="tx1"/>
                    </a:gs>
                    <a:gs pos="100000">
                      <a:schemeClr val="tx1"/>
                    </a:gs>
                  </a:gsLst>
                  <a:lin ang="5400000" scaled="0"/>
                </a:gradFill>
              </a:defRPr>
            </a:lvl1pPr>
          </a:lstStyle>
          <a:p>
            <a:r>
              <a:rPr lang="en-US" smtClean="0"/>
              <a:t>Click to edit Master title style</a:t>
            </a:r>
            <a:endParaRPr lang="en-US" dirty="0"/>
          </a:p>
        </p:txBody>
      </p:sp>
    </p:spTree>
    <p:extLst>
      <p:ext uri="{BB962C8B-B14F-4D97-AF65-F5344CB8AC3E}">
        <p14:creationId xmlns="" xmlns:p14="http://schemas.microsoft.com/office/powerpoint/2010/main" val="325192850"/>
      </p:ext>
    </p:extLst>
  </p:cSld>
  <p:clrMapOvr>
    <a:masterClrMapping/>
  </p:clrMapOvr>
  <p:transition>
    <p:fade/>
  </p:transition>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Blank">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2186523438"/>
      </p:ext>
    </p:extLst>
  </p:cSld>
  <p:clrMapOvr>
    <a:masterClrMapping/>
  </p:clrMapOvr>
  <p:transition>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Blank Accent Color 1">
    <p:bg>
      <p:bgPr>
        <a:solidFill>
          <a:srgbClr val="008272"/>
        </a:solidFill>
        <a:effectLst/>
      </p:bgPr>
    </p:bg>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1041216870"/>
      </p:ext>
    </p:extLst>
  </p:cSld>
  <p:clrMapOvr>
    <a:overrideClrMapping bg1="dk1" tx1="lt1" bg2="dk2"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Title Accent Color 3">
    <p:bg>
      <p:bgPr>
        <a:solidFill>
          <a:srgbClr val="00B294"/>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69240" y="2084173"/>
            <a:ext cx="11653523" cy="1796217"/>
          </a:xfrm>
          <a:noFill/>
        </p:spPr>
        <p:txBody>
          <a:bodyPr tIns="91440" bIns="91440" anchor="t" anchorCtr="0"/>
          <a:lstStyle>
            <a:lvl1pPr algn="l" defTabSz="914192" rtl="0" eaLnBrk="1" latinLnBrk="0" hangingPunct="1">
              <a:lnSpc>
                <a:spcPct val="90000"/>
              </a:lnSpc>
              <a:spcBef>
                <a:spcPct val="0"/>
              </a:spcBef>
              <a:buNone/>
              <a:defRPr lang="en-US" sz="8626" b="0" kern="1200" cap="none" spc="-98" baseline="0" dirty="0">
                <a:ln w="3175">
                  <a:noFill/>
                </a:ln>
                <a:gradFill>
                  <a:gsLst>
                    <a:gs pos="91241">
                      <a:schemeClr val="tx1"/>
                    </a:gs>
                    <a:gs pos="57000">
                      <a:schemeClr val="tx1"/>
                    </a:gs>
                    <a:gs pos="18000">
                      <a:schemeClr val="tx1"/>
                    </a:gs>
                  </a:gsLst>
                  <a:lin ang="5400000" scaled="0"/>
                </a:gradFill>
                <a:effectLst/>
                <a:latin typeface="+mj-lt"/>
                <a:ea typeface="+mn-ea"/>
                <a:cs typeface="Segoe UI" pitchFamily="34" charset="0"/>
              </a:defRPr>
            </a:lvl1pPr>
          </a:lstStyle>
          <a:p>
            <a:r>
              <a:rPr lang="en-US" dirty="0" smtClean="0"/>
              <a:t>Section title</a:t>
            </a:r>
            <a:endParaRPr lang="en-US" dirty="0"/>
          </a:p>
        </p:txBody>
      </p:sp>
    </p:spTree>
    <p:extLst>
      <p:ext uri="{BB962C8B-B14F-4D97-AF65-F5344CB8AC3E}">
        <p14:creationId xmlns="" xmlns:p14="http://schemas.microsoft.com/office/powerpoint/2010/main" val="2067112893"/>
      </p:ext>
    </p:extLst>
  </p:cSld>
  <p:clrMapOvr>
    <a:overrideClrMapping bg1="dk1" tx1="lt1" bg2="dk2"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Blank Accent Color 2">
    <p:bg>
      <p:bgPr>
        <a:solidFill>
          <a:srgbClr val="004B50"/>
        </a:solidFill>
        <a:effectLst/>
      </p:bgPr>
    </p:bg>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645565208"/>
      </p:ext>
    </p:extLst>
  </p:cSld>
  <p:clrMapOvr>
    <a:overrideClrMapping bg1="dk1" tx1="lt1" bg2="dk2"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Blank Accent Color 3">
    <p:bg>
      <p:bgPr>
        <a:solidFill>
          <a:srgbClr val="008272"/>
        </a:solidFill>
        <a:effectLst/>
      </p:bgPr>
    </p:bg>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3517160615"/>
      </p:ext>
    </p:extLst>
  </p:cSld>
  <p:clrMapOvr>
    <a:overrideClrMapping bg1="dk1" tx1="lt1" bg2="dk2"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Black Notes slide Layout">
    <p:bg bwMode="black">
      <p:bgPr>
        <a:solidFill>
          <a:srgbClr val="000000"/>
        </a:solidFill>
        <a:effectLst/>
      </p:bgPr>
    </p:bg>
    <p:spTree>
      <p:nvGrpSpPr>
        <p:cNvPr id="1" name=""/>
        <p:cNvGrpSpPr/>
        <p:nvPr/>
      </p:nvGrpSpPr>
      <p:grpSpPr>
        <a:xfrm>
          <a:off x="0" y="0"/>
          <a:ext cx="0" cy="0"/>
          <a:chOff x="0" y="0"/>
          <a:chExt cx="0" cy="0"/>
        </a:xfrm>
      </p:grpSpPr>
      <p:sp>
        <p:nvSpPr>
          <p:cNvPr id="6" name="Text Placeholder 5"/>
          <p:cNvSpPr>
            <a:spLocks noGrp="1"/>
          </p:cNvSpPr>
          <p:nvPr>
            <p:ph type="body" sz="quarter" idx="10" hasCustomPrompt="1"/>
          </p:nvPr>
        </p:nvSpPr>
        <p:spPr bwMode="white">
          <a:xfrm>
            <a:off x="269240" y="1189178"/>
            <a:ext cx="11653523" cy="2396047"/>
          </a:xfrm>
          <a:prstGeom prst="rect">
            <a:avLst/>
          </a:prstGeom>
        </p:spPr>
        <p:txBody>
          <a:bodyPr/>
          <a:lstStyle>
            <a:lvl1pPr marL="284735" indent="-284735">
              <a:buClr>
                <a:schemeClr val="tx1"/>
              </a:buClr>
              <a:buSzPct val="90000"/>
              <a:buFont typeface="Wingdings" panose="05000000000000000000" pitchFamily="2" charset="2"/>
              <a:buChar char="§"/>
              <a:defRPr sz="3528">
                <a:gradFill>
                  <a:gsLst>
                    <a:gs pos="1250">
                      <a:schemeClr val="tx1"/>
                    </a:gs>
                    <a:gs pos="100000">
                      <a:schemeClr val="tx1"/>
                    </a:gs>
                  </a:gsLst>
                  <a:lin ang="5400000" scaled="0"/>
                </a:gradFill>
                <a:latin typeface="Segoe UI" pitchFamily="34" charset="0"/>
                <a:ea typeface="Segoe UI" pitchFamily="34" charset="0"/>
                <a:cs typeface="Segoe UI" pitchFamily="34" charset="0"/>
              </a:defRPr>
            </a:lvl1pPr>
            <a:lvl2pPr marL="560134" indent="-275401">
              <a:buClr>
                <a:schemeClr val="tx1"/>
              </a:buClr>
              <a:buSzPct val="90000"/>
              <a:buFont typeface="Wingdings" panose="05000000000000000000" pitchFamily="2" charset="2"/>
              <a:buChar char="§"/>
              <a:defRPr sz="3136">
                <a:gradFill>
                  <a:gsLst>
                    <a:gs pos="1250">
                      <a:schemeClr val="tx1"/>
                    </a:gs>
                    <a:gs pos="100000">
                      <a:schemeClr val="tx1"/>
                    </a:gs>
                  </a:gsLst>
                  <a:lin ang="5400000" scaled="0"/>
                </a:gradFill>
                <a:latin typeface="Segoe UI" pitchFamily="34" charset="0"/>
                <a:ea typeface="Segoe UI" pitchFamily="34" charset="0"/>
                <a:cs typeface="Segoe UI" pitchFamily="34" charset="0"/>
              </a:defRPr>
            </a:lvl2pPr>
            <a:lvl3pPr marL="844869" indent="-284735">
              <a:buClr>
                <a:schemeClr val="tx1"/>
              </a:buClr>
              <a:buSzPct val="90000"/>
              <a:buFont typeface="Wingdings" panose="05000000000000000000" pitchFamily="2" charset="2"/>
              <a:buChar char="§"/>
              <a:defRPr sz="2745">
                <a:gradFill>
                  <a:gsLst>
                    <a:gs pos="1250">
                      <a:schemeClr val="tx1"/>
                    </a:gs>
                    <a:gs pos="100000">
                      <a:schemeClr val="tx1"/>
                    </a:gs>
                  </a:gsLst>
                  <a:lin ang="5400000" scaled="0"/>
                </a:gradFill>
                <a:latin typeface="Segoe UI" pitchFamily="34" charset="0"/>
                <a:ea typeface="Segoe UI" pitchFamily="34" charset="0"/>
                <a:cs typeface="Segoe UI" pitchFamily="34" charset="0"/>
              </a:defRPr>
            </a:lvl3pPr>
            <a:lvl4pPr marL="1068923" indent="-224054">
              <a:buClr>
                <a:schemeClr val="tx1"/>
              </a:buClr>
              <a:buSzPct val="90000"/>
              <a:buFont typeface="Wingdings" panose="05000000000000000000" pitchFamily="2" charset="2"/>
              <a:buChar char="§"/>
              <a:defRPr sz="2353">
                <a:gradFill>
                  <a:gsLst>
                    <a:gs pos="1250">
                      <a:schemeClr val="tx1"/>
                    </a:gs>
                    <a:gs pos="100000">
                      <a:schemeClr val="tx1"/>
                    </a:gs>
                  </a:gsLst>
                  <a:lin ang="5400000" scaled="0"/>
                </a:gradFill>
                <a:latin typeface="Segoe UI" pitchFamily="34" charset="0"/>
                <a:ea typeface="Segoe UI" pitchFamily="34" charset="0"/>
                <a:cs typeface="Segoe UI" pitchFamily="34" charset="0"/>
              </a:defRPr>
            </a:lvl4pPr>
            <a:lvl5pPr marL="1292976" indent="-224054">
              <a:buClr>
                <a:schemeClr val="tx1"/>
              </a:buClr>
              <a:buSzPct val="90000"/>
              <a:buFont typeface="Wingdings" panose="05000000000000000000" pitchFamily="2" charset="2"/>
              <a:buChar char="§"/>
              <a:defRPr sz="1961">
                <a:gradFill>
                  <a:gsLst>
                    <a:gs pos="1250">
                      <a:schemeClr val="tx1"/>
                    </a:gs>
                    <a:gs pos="100000">
                      <a:schemeClr val="tx1"/>
                    </a:gs>
                  </a:gsLst>
                  <a:lin ang="5400000" scaled="0"/>
                </a:gradFill>
                <a:latin typeface="Segoe UI" pitchFamily="34" charset="0"/>
                <a:ea typeface="Segoe UI" pitchFamily="34" charset="0"/>
                <a:cs typeface="Segoe UI" pitchFamily="34" charset="0"/>
              </a:defRPr>
            </a:lvl5pPr>
          </a:lstStyle>
          <a:p>
            <a:pPr lvl="0"/>
            <a:r>
              <a:rPr lang="en-US" dirty="0" smtClean="0"/>
              <a:t>Use this Layout for Speaker Notes slides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6"/>
          <p:cNvSpPr>
            <a:spLocks noGrp="1"/>
          </p:cNvSpPr>
          <p:nvPr>
            <p:ph type="body" sz="quarter" idx="11" hasCustomPrompt="1"/>
          </p:nvPr>
        </p:nvSpPr>
        <p:spPr>
          <a:xfrm>
            <a:off x="2" y="6238876"/>
            <a:ext cx="12192001" cy="619125"/>
          </a:xfrm>
          <a:prstGeom prst="rect">
            <a:avLst/>
          </a:prstGeom>
          <a:solidFill>
            <a:srgbClr val="FFFC9E"/>
          </a:solidFill>
        </p:spPr>
        <p:txBody>
          <a:bodyPr wrap="square" lIns="155457" tIns="77729" rIns="155457" bIns="77729" anchor="b" anchorCtr="0">
            <a:noAutofit/>
          </a:bodyPr>
          <a:lstStyle>
            <a:lvl1pPr algn="r">
              <a:buFont typeface="Arial" pitchFamily="34" charset="0"/>
              <a:buNone/>
              <a:defRPr sz="3626" spc="-50" baseline="0">
                <a:gradFill>
                  <a:gsLst>
                    <a:gs pos="0">
                      <a:srgbClr val="000000"/>
                    </a:gs>
                    <a:gs pos="100000">
                      <a:srgbClr val="000000"/>
                    </a:gs>
                  </a:gsLst>
                  <a:lin ang="5400000" scaled="0"/>
                </a:gradFill>
                <a:effectLst/>
                <a:latin typeface="Segoe UI" pitchFamily="34" charset="0"/>
                <a:ea typeface="Segoe UI" pitchFamily="34" charset="0"/>
                <a:cs typeface="Segoe UI" pitchFamily="34" charset="0"/>
              </a:defRPr>
            </a:lvl1pPr>
          </a:lstStyle>
          <a:p>
            <a:pPr lvl="0"/>
            <a:r>
              <a:rPr lang="en-US" dirty="0" smtClean="0"/>
              <a:t>Next:</a:t>
            </a:r>
          </a:p>
        </p:txBody>
      </p:sp>
      <p:sp>
        <p:nvSpPr>
          <p:cNvPr id="3" name="Title 2"/>
          <p:cNvSpPr>
            <a:spLocks noGrp="1"/>
          </p:cNvSpPr>
          <p:nvPr>
            <p:ph type="title"/>
          </p:nvPr>
        </p:nvSpPr>
        <p:spPr bwMode="white"/>
        <p:txBody>
          <a:bodyPr/>
          <a:lstStyle>
            <a:lvl1pPr>
              <a:defRPr>
                <a:gradFill>
                  <a:gsLst>
                    <a:gs pos="1250">
                      <a:schemeClr val="tx1"/>
                    </a:gs>
                    <a:gs pos="100000">
                      <a:schemeClr val="tx1"/>
                    </a:gs>
                  </a:gsLst>
                  <a:lin ang="5400000" scaled="0"/>
                </a:gradFill>
                <a:latin typeface="Segoe UI" pitchFamily="34" charset="0"/>
                <a:ea typeface="Segoe UI" pitchFamily="34" charset="0"/>
                <a:cs typeface="Segoe UI" pitchFamily="34" charset="0"/>
              </a:defRPr>
            </a:lvl1pPr>
          </a:lstStyle>
          <a:p>
            <a:r>
              <a:rPr lang="en-US" smtClean="0"/>
              <a:t>Click to edit Master title style</a:t>
            </a:r>
            <a:endParaRPr lang="en-US" dirty="0"/>
          </a:p>
        </p:txBody>
      </p:sp>
    </p:spTree>
    <p:extLst>
      <p:ext uri="{BB962C8B-B14F-4D97-AF65-F5344CB8AC3E}">
        <p14:creationId xmlns="" xmlns:p14="http://schemas.microsoft.com/office/powerpoint/2010/main" val="2198349490"/>
      </p:ext>
    </p:extLst>
  </p:cSld>
  <p:clrMapOvr>
    <a:overrideClrMapping bg1="dk1" tx1="lt1" bg2="dk2"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Title &amp; 2-color Non-bullete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Text Placeholder 3"/>
          <p:cNvSpPr>
            <a:spLocks noGrp="1"/>
          </p:cNvSpPr>
          <p:nvPr>
            <p:ph type="body" sz="quarter" idx="11"/>
          </p:nvPr>
        </p:nvSpPr>
        <p:spPr>
          <a:xfrm>
            <a:off x="269240" y="1189177"/>
            <a:ext cx="11655840" cy="2018835"/>
          </a:xfrm>
        </p:spPr>
        <p:txBody>
          <a:bodyPr/>
          <a:lstStyle>
            <a:lvl1pPr marL="0" indent="0">
              <a:buNone/>
              <a:defRPr>
                <a:solidFill>
                  <a:srgbClr val="008272"/>
                </a:solidFill>
              </a:defRPr>
            </a:lvl1pPr>
            <a:lvl2pPr marL="28006" indent="0">
              <a:buNone/>
              <a:defRPr sz="1961"/>
            </a:lvl2pPr>
            <a:lvl3pPr marL="219386" indent="0">
              <a:buNone/>
              <a:defRPr sz="1961"/>
            </a:lvl3pPr>
            <a:lvl4pPr marL="466779" indent="0">
              <a:buNone/>
              <a:defRPr sz="1765"/>
            </a:lvl4pPr>
            <a:lvl5pPr marL="725061" indent="0">
              <a:buNone/>
              <a:defRPr sz="1765"/>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 xmlns:p14="http://schemas.microsoft.com/office/powerpoint/2010/main" val="3670907594"/>
      </p:ext>
    </p:extLst>
  </p:cSld>
  <p:clrMapOvr>
    <a:masterClrMapping/>
  </p:clrMapOvr>
  <p:transition>
    <p:fade/>
  </p:transition>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_Title &amp; Non-bullete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Text Placeholder 3"/>
          <p:cNvSpPr>
            <a:spLocks noGrp="1"/>
          </p:cNvSpPr>
          <p:nvPr>
            <p:ph type="body" sz="quarter" idx="11"/>
          </p:nvPr>
        </p:nvSpPr>
        <p:spPr>
          <a:xfrm>
            <a:off x="269240" y="1189177"/>
            <a:ext cx="11655840" cy="2018835"/>
          </a:xfrm>
        </p:spPr>
        <p:txBody>
          <a:bodyPr/>
          <a:lstStyle>
            <a:lvl1pPr marL="0" indent="0">
              <a:buNone/>
              <a:defRPr/>
            </a:lvl1pPr>
            <a:lvl2pPr marL="28006" indent="0">
              <a:buNone/>
              <a:defRPr sz="1961"/>
            </a:lvl2pPr>
            <a:lvl3pPr marL="219386" indent="0">
              <a:buNone/>
              <a:defRPr sz="1961"/>
            </a:lvl3pPr>
            <a:lvl4pPr marL="466779" indent="0">
              <a:buNone/>
              <a:defRPr sz="1765"/>
            </a:lvl4pPr>
            <a:lvl5pPr marL="725061" indent="0">
              <a:buNone/>
              <a:defRPr sz="1765"/>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 xmlns:p14="http://schemas.microsoft.com/office/powerpoint/2010/main" val="3650226053"/>
      </p:ext>
    </p:extLst>
  </p:cSld>
  <p:clrMapOvr>
    <a:masterClrMapping/>
  </p:clrMapOvr>
  <p:transition>
    <p:fade/>
  </p:transition>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1_Title and 2-color bullete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69240" y="1189177"/>
            <a:ext cx="11653523" cy="2184808"/>
          </a:xfrm>
        </p:spPr>
        <p:txBody>
          <a:bodyPr>
            <a:spAutoFit/>
          </a:bodyPr>
          <a:lstStyle>
            <a:lvl1pPr>
              <a:buClr>
                <a:schemeClr val="tx2"/>
              </a:buClr>
              <a:defRPr>
                <a:solidFill>
                  <a:srgbClr val="008272"/>
                </a:solidFill>
              </a:defRPr>
            </a:lvl1pPr>
            <a:lvl3pPr>
              <a:defRPr sz="2353"/>
            </a:lvl3pPr>
            <a:lvl4pPr>
              <a:defRPr sz="1961"/>
            </a:lvl4pPr>
            <a:lvl5pPr>
              <a:defRPr sz="1961"/>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Title 5"/>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 xmlns:p14="http://schemas.microsoft.com/office/powerpoint/2010/main" val="1174026764"/>
      </p:ext>
    </p:extLst>
  </p:cSld>
  <p:clrMapOvr>
    <a:masterClrMapping/>
  </p:clrMapOvr>
  <p:transition>
    <p:fade/>
  </p:transition>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1_Developer Code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smtClean="0"/>
              <a:t>Slide for Developer Code</a:t>
            </a:r>
            <a:endParaRPr lang="en-US" dirty="0"/>
          </a:p>
        </p:txBody>
      </p:sp>
      <p:sp>
        <p:nvSpPr>
          <p:cNvPr id="3" name="Rectangle 2"/>
          <p:cNvSpPr/>
          <p:nvPr userDrawn="1"/>
        </p:nvSpPr>
        <p:spPr bwMode="hidden">
          <a:xfrm>
            <a:off x="1" y="1189176"/>
            <a:ext cx="12192000" cy="5668824"/>
          </a:xfrm>
          <a:prstGeom prst="rect">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15" tIns="45715" rIns="45715" bIns="45715" numCol="1" spcCol="0" rtlCol="0" fromWordArt="0" anchor="ctr" anchorCtr="0" forceAA="0" compatLnSpc="1">
            <a:prstTxWarp prst="textNoShape">
              <a:avLst/>
            </a:prstTxWarp>
            <a:noAutofit/>
          </a:bodyPr>
          <a:lstStyle/>
          <a:p>
            <a:pPr algn="ctr" defTabSz="913927" fontAlgn="base">
              <a:spcBef>
                <a:spcPct val="0"/>
              </a:spcBef>
              <a:spcAft>
                <a:spcPct val="0"/>
              </a:spcAft>
            </a:pPr>
            <a:endParaRPr lang="en-US" sz="1765" dirty="0">
              <a:gradFill>
                <a:gsLst>
                  <a:gs pos="0">
                    <a:srgbClr val="FFFFFF"/>
                  </a:gs>
                  <a:gs pos="100000">
                    <a:srgbClr val="FFFFFF"/>
                  </a:gs>
                </a:gsLst>
                <a:lin ang="5400000" scaled="0"/>
              </a:gradFill>
              <a:ea typeface="Segoe UI" pitchFamily="34" charset="0"/>
              <a:cs typeface="Segoe UI" pitchFamily="34" charset="0"/>
            </a:endParaRPr>
          </a:p>
        </p:txBody>
      </p:sp>
      <p:sp>
        <p:nvSpPr>
          <p:cNvPr id="5" name="Text Placeholder 4"/>
          <p:cNvSpPr>
            <a:spLocks noGrp="1"/>
          </p:cNvSpPr>
          <p:nvPr>
            <p:ph type="body" sz="quarter" idx="10"/>
          </p:nvPr>
        </p:nvSpPr>
        <p:spPr>
          <a:xfrm>
            <a:off x="269239" y="1192416"/>
            <a:ext cx="11653522" cy="2089751"/>
          </a:xfrm>
        </p:spPr>
        <p:txBody>
          <a:bodyPr/>
          <a:lstStyle>
            <a:lvl1pPr marL="0" indent="0">
              <a:buNone/>
              <a:defRPr sz="3234">
                <a:gradFill>
                  <a:gsLst>
                    <a:gs pos="1250">
                      <a:srgbClr val="000000"/>
                    </a:gs>
                    <a:gs pos="100000">
                      <a:srgbClr val="000000"/>
                    </a:gs>
                  </a:gsLst>
                  <a:lin ang="5400000" scaled="0"/>
                </a:gradFill>
                <a:latin typeface="Consolas" panose="020B0609020204030204" pitchFamily="49" charset="0"/>
                <a:cs typeface="Consolas" panose="020B0609020204030204" pitchFamily="49" charset="0"/>
              </a:defRPr>
            </a:lvl1pPr>
            <a:lvl2pPr marL="339661" indent="0">
              <a:buNone/>
              <a:defRPr>
                <a:gradFill>
                  <a:gsLst>
                    <a:gs pos="1250">
                      <a:srgbClr val="000000"/>
                    </a:gs>
                    <a:gs pos="100000">
                      <a:srgbClr val="000000"/>
                    </a:gs>
                  </a:gsLst>
                  <a:lin ang="5400000" scaled="0"/>
                </a:gradFill>
                <a:latin typeface="Consolas" panose="020B0609020204030204" pitchFamily="49" charset="0"/>
                <a:cs typeface="Consolas" panose="020B0609020204030204" pitchFamily="49" charset="0"/>
              </a:defRPr>
            </a:lvl2pPr>
            <a:lvl3pPr marL="572979" indent="0">
              <a:buNone/>
              <a:defRPr>
                <a:gradFill>
                  <a:gsLst>
                    <a:gs pos="1250">
                      <a:srgbClr val="000000"/>
                    </a:gs>
                    <a:gs pos="100000">
                      <a:srgbClr val="000000"/>
                    </a:gs>
                  </a:gsLst>
                  <a:lin ang="5400000" scaled="0"/>
                </a:gradFill>
                <a:latin typeface="Consolas" panose="020B0609020204030204" pitchFamily="49" charset="0"/>
                <a:cs typeface="Consolas" panose="020B0609020204030204" pitchFamily="49" charset="0"/>
              </a:defRPr>
            </a:lvl3pPr>
            <a:lvl4pPr marL="798362" indent="0">
              <a:buNone/>
              <a:defRPr>
                <a:gradFill>
                  <a:gsLst>
                    <a:gs pos="1250">
                      <a:srgbClr val="000000"/>
                    </a:gs>
                    <a:gs pos="100000">
                      <a:srgbClr val="000000"/>
                    </a:gs>
                  </a:gsLst>
                  <a:lin ang="5400000" scaled="0"/>
                </a:gradFill>
                <a:latin typeface="Consolas" panose="020B0609020204030204" pitchFamily="49" charset="0"/>
                <a:cs typeface="Consolas" panose="020B0609020204030204" pitchFamily="49" charset="0"/>
              </a:defRPr>
            </a:lvl4pPr>
            <a:lvl5pPr marL="1030094" indent="0">
              <a:buNone/>
              <a:defRPr>
                <a:gradFill>
                  <a:gsLst>
                    <a:gs pos="1250">
                      <a:srgbClr val="000000"/>
                    </a:gs>
                    <a:gs pos="100000">
                      <a:srgbClr val="000000"/>
                    </a:gs>
                  </a:gsLst>
                  <a:lin ang="5400000" scaled="0"/>
                </a:gradFill>
                <a:latin typeface="Consolas" panose="020B0609020204030204" pitchFamily="49" charset="0"/>
                <a:cs typeface="Consolas" panose="020B0609020204030204" pitchFamily="49"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 xmlns:p14="http://schemas.microsoft.com/office/powerpoint/2010/main" val="3289359170"/>
      </p:ext>
    </p:extLst>
  </p:cSld>
  <p:clrMapOvr>
    <a:masterClrMapping/>
  </p:clrMapOvr>
  <p:transition>
    <p:fade/>
  </p:transition>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1_Black Notes slide Layout">
    <p:bg bwMode="black">
      <p:bgPr>
        <a:solidFill>
          <a:srgbClr val="000000"/>
        </a:solidFill>
        <a:effectLst/>
      </p:bgPr>
    </p:bg>
    <p:spTree>
      <p:nvGrpSpPr>
        <p:cNvPr id="1" name=""/>
        <p:cNvGrpSpPr/>
        <p:nvPr/>
      </p:nvGrpSpPr>
      <p:grpSpPr>
        <a:xfrm>
          <a:off x="0" y="0"/>
          <a:ext cx="0" cy="0"/>
          <a:chOff x="0" y="0"/>
          <a:chExt cx="0" cy="0"/>
        </a:xfrm>
      </p:grpSpPr>
      <p:sp>
        <p:nvSpPr>
          <p:cNvPr id="6" name="Text Placeholder 5"/>
          <p:cNvSpPr>
            <a:spLocks noGrp="1"/>
          </p:cNvSpPr>
          <p:nvPr>
            <p:ph type="body" sz="quarter" idx="10" hasCustomPrompt="1"/>
          </p:nvPr>
        </p:nvSpPr>
        <p:spPr bwMode="white">
          <a:xfrm>
            <a:off x="269240" y="1189178"/>
            <a:ext cx="11653523" cy="2396047"/>
          </a:xfrm>
          <a:prstGeom prst="rect">
            <a:avLst/>
          </a:prstGeom>
        </p:spPr>
        <p:txBody>
          <a:bodyPr/>
          <a:lstStyle>
            <a:lvl1pPr marL="284735" indent="-284735">
              <a:buClr>
                <a:schemeClr val="tx1"/>
              </a:buClr>
              <a:buSzPct val="90000"/>
              <a:buFont typeface="Wingdings" panose="05000000000000000000" pitchFamily="2" charset="2"/>
              <a:buChar char="§"/>
              <a:defRPr sz="3528">
                <a:gradFill>
                  <a:gsLst>
                    <a:gs pos="1250">
                      <a:schemeClr val="tx1"/>
                    </a:gs>
                    <a:gs pos="100000">
                      <a:schemeClr val="tx1"/>
                    </a:gs>
                  </a:gsLst>
                  <a:lin ang="5400000" scaled="0"/>
                </a:gradFill>
                <a:latin typeface="Segoe UI" pitchFamily="34" charset="0"/>
                <a:ea typeface="Segoe UI" pitchFamily="34" charset="0"/>
                <a:cs typeface="Segoe UI" pitchFamily="34" charset="0"/>
              </a:defRPr>
            </a:lvl1pPr>
            <a:lvl2pPr marL="560134" indent="-275401">
              <a:buClr>
                <a:schemeClr val="tx1"/>
              </a:buClr>
              <a:buSzPct val="90000"/>
              <a:buFont typeface="Wingdings" panose="05000000000000000000" pitchFamily="2" charset="2"/>
              <a:buChar char="§"/>
              <a:defRPr sz="3136">
                <a:gradFill>
                  <a:gsLst>
                    <a:gs pos="1250">
                      <a:schemeClr val="tx1"/>
                    </a:gs>
                    <a:gs pos="100000">
                      <a:schemeClr val="tx1"/>
                    </a:gs>
                  </a:gsLst>
                  <a:lin ang="5400000" scaled="0"/>
                </a:gradFill>
                <a:latin typeface="Segoe UI" pitchFamily="34" charset="0"/>
                <a:ea typeface="Segoe UI" pitchFamily="34" charset="0"/>
                <a:cs typeface="Segoe UI" pitchFamily="34" charset="0"/>
              </a:defRPr>
            </a:lvl2pPr>
            <a:lvl3pPr marL="844869" indent="-284735">
              <a:buClr>
                <a:schemeClr val="tx1"/>
              </a:buClr>
              <a:buSzPct val="90000"/>
              <a:buFont typeface="Wingdings" panose="05000000000000000000" pitchFamily="2" charset="2"/>
              <a:buChar char="§"/>
              <a:defRPr sz="2745">
                <a:gradFill>
                  <a:gsLst>
                    <a:gs pos="1250">
                      <a:schemeClr val="tx1"/>
                    </a:gs>
                    <a:gs pos="100000">
                      <a:schemeClr val="tx1"/>
                    </a:gs>
                  </a:gsLst>
                  <a:lin ang="5400000" scaled="0"/>
                </a:gradFill>
                <a:latin typeface="Segoe UI" pitchFamily="34" charset="0"/>
                <a:ea typeface="Segoe UI" pitchFamily="34" charset="0"/>
                <a:cs typeface="Segoe UI" pitchFamily="34" charset="0"/>
              </a:defRPr>
            </a:lvl3pPr>
            <a:lvl4pPr marL="1068923" indent="-224054">
              <a:buClr>
                <a:schemeClr val="tx1"/>
              </a:buClr>
              <a:buSzPct val="90000"/>
              <a:buFont typeface="Wingdings" panose="05000000000000000000" pitchFamily="2" charset="2"/>
              <a:buChar char="§"/>
              <a:defRPr sz="2353">
                <a:gradFill>
                  <a:gsLst>
                    <a:gs pos="1250">
                      <a:schemeClr val="tx1"/>
                    </a:gs>
                    <a:gs pos="100000">
                      <a:schemeClr val="tx1"/>
                    </a:gs>
                  </a:gsLst>
                  <a:lin ang="5400000" scaled="0"/>
                </a:gradFill>
                <a:latin typeface="Segoe UI" pitchFamily="34" charset="0"/>
                <a:ea typeface="Segoe UI" pitchFamily="34" charset="0"/>
                <a:cs typeface="Segoe UI" pitchFamily="34" charset="0"/>
              </a:defRPr>
            </a:lvl4pPr>
            <a:lvl5pPr marL="1292976" indent="-224054">
              <a:buClr>
                <a:schemeClr val="tx1"/>
              </a:buClr>
              <a:buSzPct val="90000"/>
              <a:buFont typeface="Wingdings" panose="05000000000000000000" pitchFamily="2" charset="2"/>
              <a:buChar char="§"/>
              <a:defRPr sz="1961">
                <a:gradFill>
                  <a:gsLst>
                    <a:gs pos="1250">
                      <a:schemeClr val="tx1"/>
                    </a:gs>
                    <a:gs pos="100000">
                      <a:schemeClr val="tx1"/>
                    </a:gs>
                  </a:gsLst>
                  <a:lin ang="5400000" scaled="0"/>
                </a:gradFill>
                <a:latin typeface="Segoe UI" pitchFamily="34" charset="0"/>
                <a:ea typeface="Segoe UI" pitchFamily="34" charset="0"/>
                <a:cs typeface="Segoe UI" pitchFamily="34" charset="0"/>
              </a:defRPr>
            </a:lvl5pPr>
          </a:lstStyle>
          <a:p>
            <a:pPr lvl="0"/>
            <a:r>
              <a:rPr lang="en-US" dirty="0" smtClean="0"/>
              <a:t>Use this Layout for Speaker Notes slides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6"/>
          <p:cNvSpPr>
            <a:spLocks noGrp="1"/>
          </p:cNvSpPr>
          <p:nvPr>
            <p:ph type="body" sz="quarter" idx="11" hasCustomPrompt="1"/>
          </p:nvPr>
        </p:nvSpPr>
        <p:spPr>
          <a:xfrm>
            <a:off x="2" y="6238876"/>
            <a:ext cx="12192001" cy="619125"/>
          </a:xfrm>
          <a:prstGeom prst="rect">
            <a:avLst/>
          </a:prstGeom>
          <a:solidFill>
            <a:srgbClr val="FFFC9E"/>
          </a:solidFill>
        </p:spPr>
        <p:txBody>
          <a:bodyPr wrap="square" lIns="155457" tIns="77729" rIns="155457" bIns="77729" anchor="b" anchorCtr="0">
            <a:noAutofit/>
          </a:bodyPr>
          <a:lstStyle>
            <a:lvl1pPr algn="r">
              <a:buFont typeface="Arial" pitchFamily="34" charset="0"/>
              <a:buNone/>
              <a:defRPr sz="3626" spc="-50" baseline="0">
                <a:gradFill>
                  <a:gsLst>
                    <a:gs pos="0">
                      <a:srgbClr val="000000"/>
                    </a:gs>
                    <a:gs pos="100000">
                      <a:srgbClr val="000000"/>
                    </a:gs>
                  </a:gsLst>
                  <a:lin ang="5400000" scaled="0"/>
                </a:gradFill>
                <a:effectLst/>
                <a:latin typeface="Segoe UI" pitchFamily="34" charset="0"/>
                <a:ea typeface="Segoe UI" pitchFamily="34" charset="0"/>
                <a:cs typeface="Segoe UI" pitchFamily="34" charset="0"/>
              </a:defRPr>
            </a:lvl1pPr>
          </a:lstStyle>
          <a:p>
            <a:pPr lvl="0"/>
            <a:r>
              <a:rPr lang="en-US" dirty="0" smtClean="0"/>
              <a:t>Next:</a:t>
            </a:r>
          </a:p>
        </p:txBody>
      </p:sp>
      <p:sp>
        <p:nvSpPr>
          <p:cNvPr id="3" name="Title 2"/>
          <p:cNvSpPr>
            <a:spLocks noGrp="1"/>
          </p:cNvSpPr>
          <p:nvPr>
            <p:ph type="title"/>
          </p:nvPr>
        </p:nvSpPr>
        <p:spPr bwMode="white"/>
        <p:txBody>
          <a:bodyPr/>
          <a:lstStyle>
            <a:lvl1pPr>
              <a:defRPr>
                <a:gradFill>
                  <a:gsLst>
                    <a:gs pos="1250">
                      <a:schemeClr val="tx1"/>
                    </a:gs>
                    <a:gs pos="100000">
                      <a:schemeClr val="tx1"/>
                    </a:gs>
                  </a:gsLst>
                  <a:lin ang="5400000" scaled="0"/>
                </a:gradFill>
                <a:latin typeface="Segoe UI" pitchFamily="34" charset="0"/>
                <a:ea typeface="Segoe UI" pitchFamily="34" charset="0"/>
                <a:cs typeface="Segoe UI" pitchFamily="34" charset="0"/>
              </a:defRPr>
            </a:lvl1pPr>
          </a:lstStyle>
          <a:p>
            <a:r>
              <a:rPr lang="en-US" smtClean="0"/>
              <a:t>Click to edit Master title style</a:t>
            </a:r>
            <a:endParaRPr lang="en-US" dirty="0"/>
          </a:p>
        </p:txBody>
      </p:sp>
    </p:spTree>
    <p:extLst>
      <p:ext uri="{BB962C8B-B14F-4D97-AF65-F5344CB8AC3E}">
        <p14:creationId xmlns="" xmlns:p14="http://schemas.microsoft.com/office/powerpoint/2010/main" val="3476984306"/>
      </p:ext>
    </p:extLst>
  </p:cSld>
  <p:clrMapOvr>
    <a:overrideClrMapping bg1="dk1" tx1="lt1" bg2="dk2"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1_Blank Accent Color 1">
    <p:bg>
      <p:bgPr>
        <a:solidFill>
          <a:srgbClr val="008272"/>
        </a:solidFill>
        <a:effectLst/>
      </p:bgPr>
    </p:bg>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951476808"/>
      </p:ext>
    </p:extLst>
  </p:cSld>
  <p:clrMapOvr>
    <a:overrideClrMapping bg1="dk1" tx1="lt1" bg2="dk2"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1_Section Title Accent Color 3">
    <p:bg>
      <p:bgPr>
        <a:solidFill>
          <a:srgbClr val="00B294"/>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69240" y="2084173"/>
            <a:ext cx="11653523" cy="1796217"/>
          </a:xfrm>
          <a:noFill/>
        </p:spPr>
        <p:txBody>
          <a:bodyPr tIns="91440" bIns="91440" anchor="t" anchorCtr="0"/>
          <a:lstStyle>
            <a:lvl1pPr algn="l" defTabSz="914192" rtl="0" eaLnBrk="1" latinLnBrk="0" hangingPunct="1">
              <a:lnSpc>
                <a:spcPct val="90000"/>
              </a:lnSpc>
              <a:spcBef>
                <a:spcPct val="0"/>
              </a:spcBef>
              <a:buNone/>
              <a:defRPr lang="en-US" sz="8626" b="0" kern="1200" cap="none" spc="-98" baseline="0" dirty="0">
                <a:ln w="3175">
                  <a:noFill/>
                </a:ln>
                <a:gradFill>
                  <a:gsLst>
                    <a:gs pos="91241">
                      <a:schemeClr val="tx1"/>
                    </a:gs>
                    <a:gs pos="57000">
                      <a:schemeClr val="tx1"/>
                    </a:gs>
                    <a:gs pos="18000">
                      <a:schemeClr val="tx1"/>
                    </a:gs>
                  </a:gsLst>
                  <a:lin ang="5400000" scaled="0"/>
                </a:gradFill>
                <a:effectLst/>
                <a:latin typeface="+mj-lt"/>
                <a:ea typeface="+mn-ea"/>
                <a:cs typeface="Segoe UI" pitchFamily="34" charset="0"/>
              </a:defRPr>
            </a:lvl1pPr>
          </a:lstStyle>
          <a:p>
            <a:r>
              <a:rPr lang="en-US" dirty="0" smtClean="0"/>
              <a:t>Section title</a:t>
            </a:r>
            <a:endParaRPr lang="en-US" dirty="0"/>
          </a:p>
        </p:txBody>
      </p:sp>
    </p:spTree>
    <p:extLst>
      <p:ext uri="{BB962C8B-B14F-4D97-AF65-F5344CB8AC3E}">
        <p14:creationId xmlns="" xmlns:p14="http://schemas.microsoft.com/office/powerpoint/2010/main" val="792781742"/>
      </p:ext>
    </p:extLst>
  </p:cSld>
  <p:clrMapOvr>
    <a:overrideClrMapping bg1="dk1" tx1="lt1" bg2="dk2"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mp; Non-bullete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Text Placeholder 3"/>
          <p:cNvSpPr>
            <a:spLocks noGrp="1"/>
          </p:cNvSpPr>
          <p:nvPr>
            <p:ph type="body" sz="quarter" idx="11"/>
          </p:nvPr>
        </p:nvSpPr>
        <p:spPr>
          <a:xfrm>
            <a:off x="269240" y="1189177"/>
            <a:ext cx="11655840" cy="2018835"/>
          </a:xfrm>
        </p:spPr>
        <p:txBody>
          <a:bodyPr/>
          <a:lstStyle>
            <a:lvl1pPr marL="0" indent="0">
              <a:buNone/>
              <a:defRPr/>
            </a:lvl1pPr>
            <a:lvl2pPr marL="28006" indent="0">
              <a:buNone/>
              <a:defRPr sz="1961"/>
            </a:lvl2pPr>
            <a:lvl3pPr marL="219386" indent="0">
              <a:buNone/>
              <a:defRPr sz="1961"/>
            </a:lvl3pPr>
            <a:lvl4pPr marL="466779" indent="0">
              <a:buNone/>
              <a:defRPr sz="1765"/>
            </a:lvl4pPr>
            <a:lvl5pPr marL="725061" indent="0">
              <a:buNone/>
              <a:defRPr sz="1765"/>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 xmlns:p14="http://schemas.microsoft.com/office/powerpoint/2010/main" val="2374549760"/>
      </p:ext>
    </p:extLst>
  </p:cSld>
  <p:clrMapOvr>
    <a:masterClrMapping/>
  </p:clrMapOvr>
  <p:transition>
    <p:fade/>
  </p:transition>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Section Title Accent Color 1">
    <p:bg>
      <p:bgPr>
        <a:solidFill>
          <a:srgbClr val="008272"/>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69240" y="2084173"/>
            <a:ext cx="11653523" cy="1796217"/>
          </a:xfrm>
          <a:noFill/>
        </p:spPr>
        <p:txBody>
          <a:bodyPr tIns="91440" bIns="91440" anchor="t" anchorCtr="0"/>
          <a:lstStyle>
            <a:lvl1pPr>
              <a:defRPr sz="8626" spc="-98" baseline="0">
                <a:gradFill>
                  <a:gsLst>
                    <a:gs pos="91241">
                      <a:schemeClr val="tx1"/>
                    </a:gs>
                    <a:gs pos="57000">
                      <a:schemeClr val="tx1"/>
                    </a:gs>
                    <a:gs pos="18000">
                      <a:schemeClr val="tx1"/>
                    </a:gs>
                  </a:gsLst>
                  <a:lin ang="5400000" scaled="0"/>
                </a:gradFill>
              </a:defRPr>
            </a:lvl1pPr>
          </a:lstStyle>
          <a:p>
            <a:r>
              <a:rPr lang="en-US" dirty="0" smtClean="0"/>
              <a:t>Section title</a:t>
            </a:r>
            <a:endParaRPr lang="en-US" dirty="0"/>
          </a:p>
        </p:txBody>
      </p:sp>
    </p:spTree>
    <p:extLst>
      <p:ext uri="{BB962C8B-B14F-4D97-AF65-F5344CB8AC3E}">
        <p14:creationId xmlns="" xmlns:p14="http://schemas.microsoft.com/office/powerpoint/2010/main" val="2766180217"/>
      </p:ext>
    </p:extLst>
  </p:cSld>
  <p:clrMapOvr>
    <a:overrideClrMapping bg1="dk1" tx1="lt1" bg2="dk2"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1_Section Title Accent Color 2">
    <p:bg>
      <p:bgPr>
        <a:solidFill>
          <a:srgbClr val="004B50"/>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69240" y="2084173"/>
            <a:ext cx="11653523" cy="1796217"/>
          </a:xfrm>
          <a:noFill/>
        </p:spPr>
        <p:txBody>
          <a:bodyPr tIns="91440" bIns="91440" anchor="t" anchorCtr="0"/>
          <a:lstStyle>
            <a:lvl1pPr algn="l" defTabSz="914192" rtl="0" eaLnBrk="1" latinLnBrk="0" hangingPunct="1">
              <a:lnSpc>
                <a:spcPct val="90000"/>
              </a:lnSpc>
              <a:spcBef>
                <a:spcPct val="0"/>
              </a:spcBef>
              <a:buNone/>
              <a:defRPr lang="en-US" sz="8626" b="0" kern="1200" cap="none" spc="-98" baseline="0" dirty="0">
                <a:ln w="3175">
                  <a:noFill/>
                </a:ln>
                <a:solidFill>
                  <a:schemeClr val="tx1"/>
                </a:solidFill>
                <a:effectLst/>
                <a:latin typeface="+mj-lt"/>
                <a:ea typeface="+mn-ea"/>
                <a:cs typeface="Segoe UI" pitchFamily="34" charset="0"/>
              </a:defRPr>
            </a:lvl1pPr>
          </a:lstStyle>
          <a:p>
            <a:r>
              <a:rPr lang="en-US" dirty="0" smtClean="0"/>
              <a:t>Section title</a:t>
            </a:r>
            <a:endParaRPr lang="en-US" dirty="0"/>
          </a:p>
        </p:txBody>
      </p:sp>
    </p:spTree>
    <p:extLst>
      <p:ext uri="{BB962C8B-B14F-4D97-AF65-F5344CB8AC3E}">
        <p14:creationId xmlns="" xmlns:p14="http://schemas.microsoft.com/office/powerpoint/2010/main" val="3088220442"/>
      </p:ext>
    </p:extLst>
  </p:cSld>
  <p:clrMapOvr>
    <a:overrideClrMapping bg1="dk1" tx1="lt1" bg2="dk2"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userDrawn="1">
  <p:cSld name="1_Fact Layout_Accent Color 2">
    <p:bg>
      <p:bgPr>
        <a:solidFill>
          <a:srgbClr val="00827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071685" y="2084173"/>
            <a:ext cx="8058229" cy="1793104"/>
          </a:xfrm>
        </p:spPr>
        <p:txBody>
          <a:bodyPr/>
          <a:lstStyle>
            <a:lvl1pPr>
              <a:defRPr sz="5881" baseline="0">
                <a:solidFill>
                  <a:schemeClr val="tx1"/>
                </a:solidFill>
              </a:defRPr>
            </a:lvl1pPr>
          </a:lstStyle>
          <a:p>
            <a:r>
              <a:rPr lang="en-US" smtClean="0"/>
              <a:t>Click to edit Master title style</a:t>
            </a:r>
            <a:endParaRPr lang="en-US" dirty="0"/>
          </a:p>
        </p:txBody>
      </p:sp>
    </p:spTree>
    <p:extLst>
      <p:ext uri="{BB962C8B-B14F-4D97-AF65-F5344CB8AC3E}">
        <p14:creationId xmlns="" xmlns:p14="http://schemas.microsoft.com/office/powerpoint/2010/main" val="1419174625"/>
      </p:ext>
    </p:extLst>
  </p:cSld>
  <p:clrMapOvr>
    <a:overrideClrMapping bg1="dk1" tx1="lt1" bg2="dk2"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1_Quote Layout_Accent Color 1">
    <p:bg>
      <p:bgPr>
        <a:solidFill>
          <a:srgbClr val="004B50"/>
        </a:solidFill>
        <a:effectLst/>
      </p:bgPr>
    </p:bg>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1165664" y="2084174"/>
            <a:ext cx="9860672" cy="899665"/>
          </a:xfrm>
        </p:spPr>
        <p:txBody>
          <a:bodyPr/>
          <a:lstStyle>
            <a:lvl1pPr marL="276954" indent="-276954">
              <a:tabLst>
                <a:tab pos="276954" algn="l"/>
              </a:tabLst>
              <a:defRPr sz="5881" baseline="0"/>
            </a:lvl1pPr>
          </a:lstStyle>
          <a:p>
            <a:r>
              <a:rPr lang="en-US" dirty="0" smtClean="0"/>
              <a:t>“	Add a quote here. Design is easier than it looks, and more important than it seems.”</a:t>
            </a:r>
            <a:endParaRPr lang="en-US" dirty="0"/>
          </a:p>
        </p:txBody>
      </p:sp>
      <p:sp>
        <p:nvSpPr>
          <p:cNvPr id="4" name="Text Placeholder 3"/>
          <p:cNvSpPr>
            <a:spLocks noGrp="1"/>
          </p:cNvSpPr>
          <p:nvPr>
            <p:ph type="body" sz="quarter" idx="10" hasCustomPrompt="1"/>
          </p:nvPr>
        </p:nvSpPr>
        <p:spPr>
          <a:xfrm>
            <a:off x="5647788" y="4773813"/>
            <a:ext cx="5378549" cy="1050156"/>
          </a:xfrm>
        </p:spPr>
        <p:txBody>
          <a:bodyPr/>
          <a:lstStyle>
            <a:lvl1pPr marL="0" indent="0">
              <a:spcBef>
                <a:spcPts val="0"/>
              </a:spcBef>
              <a:buNone/>
              <a:defRPr sz="3136" baseline="0">
                <a:latin typeface="+mj-lt"/>
              </a:defRPr>
            </a:lvl1pPr>
          </a:lstStyle>
          <a:p>
            <a:pPr lvl="0"/>
            <a:r>
              <a:rPr lang="en-US" dirty="0" smtClean="0"/>
              <a:t>Author’s Name</a:t>
            </a:r>
          </a:p>
          <a:p>
            <a:pPr lvl="0"/>
            <a:r>
              <a:rPr lang="en-US" dirty="0" smtClean="0"/>
              <a:t>Title</a:t>
            </a:r>
          </a:p>
        </p:txBody>
      </p:sp>
    </p:spTree>
    <p:extLst>
      <p:ext uri="{BB962C8B-B14F-4D97-AF65-F5344CB8AC3E}">
        <p14:creationId xmlns="" xmlns:p14="http://schemas.microsoft.com/office/powerpoint/2010/main" val="2049865330"/>
      </p:ext>
    </p:extLst>
  </p:cSld>
  <p:clrMapOvr>
    <a:overrideClrMapping bg1="dk1" tx1="lt1" bg2="dk2"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Walkin No tile">
    <p:spTree>
      <p:nvGrpSpPr>
        <p:cNvPr id="1" name=""/>
        <p:cNvGrpSpPr/>
        <p:nvPr/>
      </p:nvGrpSpPr>
      <p:grpSpPr>
        <a:xfrm>
          <a:off x="0" y="0"/>
          <a:ext cx="0" cy="0"/>
          <a:chOff x="0" y="0"/>
          <a:chExt cx="0" cy="0"/>
        </a:xfrm>
      </p:grpSpPr>
      <p:pic>
        <p:nvPicPr>
          <p:cNvPr id="6" name="Picture 5"/>
          <p:cNvPicPr>
            <a:picLocks noChangeAspect="1"/>
          </p:cNvPicPr>
          <p:nvPr userDrawn="1"/>
        </p:nvPicPr>
        <p:blipFill rotWithShape="1">
          <a:blip r:embed="rId2" cstate="email">
            <a:extLst>
              <a:ext uri="{28A0092B-C50C-407E-A947-70E740481C1C}">
                <a14:useLocalDpi xmlns="" xmlns:a14="http://schemas.microsoft.com/office/drawing/2010/main"/>
              </a:ext>
            </a:extLst>
          </a:blip>
          <a:srcRect l="-236"/>
          <a:stretch/>
        </p:blipFill>
        <p:spPr>
          <a:xfrm>
            <a:off x="-68780" y="-60685"/>
            <a:ext cx="12329559" cy="6918685"/>
          </a:xfrm>
          <a:prstGeom prst="rect">
            <a:avLst/>
          </a:prstGeom>
        </p:spPr>
      </p:pic>
    </p:spTree>
    <p:extLst>
      <p:ext uri="{BB962C8B-B14F-4D97-AF65-F5344CB8AC3E}">
        <p14:creationId xmlns="" xmlns:p14="http://schemas.microsoft.com/office/powerpoint/2010/main" val="3827440633"/>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type="blank">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a:xfrm>
            <a:off x="609600" y="6356351"/>
            <a:ext cx="2844800" cy="365125"/>
          </a:xfrm>
          <a:prstGeom prst="rect">
            <a:avLst/>
          </a:prstGeom>
        </p:spPr>
        <p:txBody>
          <a:bodyPr/>
          <a:lstStyle/>
          <a:p>
            <a:fld id="{4006B6BD-8B3E-42B6-A1C2-96D65480D7B3}" type="datetimeFigureOut">
              <a:rPr lang="fr-FR" smtClean="0"/>
              <a:pPr/>
              <a:t>15/02/2017</a:t>
            </a:fld>
            <a:endParaRPr lang="fr-FR"/>
          </a:p>
        </p:txBody>
      </p:sp>
      <p:sp>
        <p:nvSpPr>
          <p:cNvPr id="3" name="Espace réservé du pied de page 2"/>
          <p:cNvSpPr>
            <a:spLocks noGrp="1"/>
          </p:cNvSpPr>
          <p:nvPr>
            <p:ph type="ftr" sz="quarter" idx="11"/>
          </p:nvPr>
        </p:nvSpPr>
        <p:spPr>
          <a:xfrm>
            <a:off x="4165600" y="6356351"/>
            <a:ext cx="3860800" cy="365125"/>
          </a:xfrm>
          <a:prstGeom prst="rect">
            <a:avLst/>
          </a:prstGeom>
        </p:spPr>
        <p:txBody>
          <a:bodyPr/>
          <a:lstStyle/>
          <a:p>
            <a:endParaRPr lang="fr-FR"/>
          </a:p>
        </p:txBody>
      </p:sp>
      <p:sp>
        <p:nvSpPr>
          <p:cNvPr id="4" name="Espace réservé du numéro de diapositive 3"/>
          <p:cNvSpPr>
            <a:spLocks noGrp="1"/>
          </p:cNvSpPr>
          <p:nvPr>
            <p:ph type="sldNum" sz="quarter" idx="12"/>
          </p:nvPr>
        </p:nvSpPr>
        <p:spPr>
          <a:xfrm>
            <a:off x="8737600" y="6356351"/>
            <a:ext cx="2844800" cy="365125"/>
          </a:xfrm>
          <a:prstGeom prst="rect">
            <a:avLst/>
          </a:prstGeom>
        </p:spPr>
        <p:txBody>
          <a:bodyPr/>
          <a:lstStyle/>
          <a:p>
            <a:fld id="{B28D6C3A-F874-4AA4-8D69-C6AA06127E07}" type="slidenum">
              <a:rPr lang="fr-FR" smtClean="0"/>
              <a:pPr/>
              <a:t>‹N°›</a:t>
            </a:fld>
            <a:endParaRPr lang="fr-FR"/>
          </a:p>
        </p:txBody>
      </p:sp>
    </p:spTree>
    <p:extLst>
      <p:ext uri="{BB962C8B-B14F-4D97-AF65-F5344CB8AC3E}">
        <p14:creationId xmlns="" xmlns:p14="http://schemas.microsoft.com/office/powerpoint/2010/main" val="17409634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a:xfrm>
            <a:off x="609600" y="6356351"/>
            <a:ext cx="2844800" cy="365125"/>
          </a:xfrm>
          <a:prstGeom prst="rect">
            <a:avLst/>
          </a:prstGeom>
        </p:spPr>
        <p:txBody>
          <a:bodyPr/>
          <a:lstStyle/>
          <a:p>
            <a:fld id="{4006B6BD-8B3E-42B6-A1C2-96D65480D7B3}" type="datetimeFigureOut">
              <a:rPr lang="fr-FR" smtClean="0"/>
              <a:pPr/>
              <a:t>15/02/2017</a:t>
            </a:fld>
            <a:endParaRPr lang="fr-FR"/>
          </a:p>
        </p:txBody>
      </p:sp>
      <p:sp>
        <p:nvSpPr>
          <p:cNvPr id="5" name="Espace réservé du pied de page 4"/>
          <p:cNvSpPr>
            <a:spLocks noGrp="1"/>
          </p:cNvSpPr>
          <p:nvPr>
            <p:ph type="ftr" sz="quarter" idx="11"/>
          </p:nvPr>
        </p:nvSpPr>
        <p:spPr>
          <a:xfrm>
            <a:off x="4165600" y="6356351"/>
            <a:ext cx="3860800" cy="365125"/>
          </a:xfrm>
          <a:prstGeom prst="rect">
            <a:avLst/>
          </a:prstGeom>
        </p:spPr>
        <p:txBody>
          <a:bodyPr/>
          <a:lstStyle/>
          <a:p>
            <a:endParaRPr lang="fr-FR"/>
          </a:p>
        </p:txBody>
      </p:sp>
      <p:sp>
        <p:nvSpPr>
          <p:cNvPr id="6" name="Espace réservé du numéro de diapositive 5"/>
          <p:cNvSpPr>
            <a:spLocks noGrp="1"/>
          </p:cNvSpPr>
          <p:nvPr>
            <p:ph type="sldNum" sz="quarter" idx="12"/>
          </p:nvPr>
        </p:nvSpPr>
        <p:spPr>
          <a:xfrm>
            <a:off x="8737600" y="6356351"/>
            <a:ext cx="2844800" cy="365125"/>
          </a:xfrm>
          <a:prstGeom prst="rect">
            <a:avLst/>
          </a:prstGeom>
        </p:spPr>
        <p:txBody>
          <a:bodyPr/>
          <a:lstStyle/>
          <a:p>
            <a:fld id="{B28D6C3A-F874-4AA4-8D69-C6AA06127E07}" type="slidenum">
              <a:rPr lang="fr-FR" smtClean="0"/>
              <a:pPr/>
              <a:t>‹N°›</a:t>
            </a:fld>
            <a:endParaRPr lang="fr-FR"/>
          </a:p>
        </p:txBody>
      </p:sp>
    </p:spTree>
    <p:extLst>
      <p:ext uri="{BB962C8B-B14F-4D97-AF65-F5344CB8AC3E}">
        <p14:creationId xmlns="" xmlns:p14="http://schemas.microsoft.com/office/powerpoint/2010/main" val="10351250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mp; 2-color Non-bullete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Text Placeholder 3"/>
          <p:cNvSpPr>
            <a:spLocks noGrp="1"/>
          </p:cNvSpPr>
          <p:nvPr>
            <p:ph type="body" sz="quarter" idx="11"/>
          </p:nvPr>
        </p:nvSpPr>
        <p:spPr>
          <a:xfrm>
            <a:off x="269240" y="1189177"/>
            <a:ext cx="11655840" cy="2018835"/>
          </a:xfrm>
        </p:spPr>
        <p:txBody>
          <a:bodyPr/>
          <a:lstStyle>
            <a:lvl1pPr marL="0" indent="0">
              <a:buNone/>
              <a:defRPr>
                <a:solidFill>
                  <a:srgbClr val="008272"/>
                </a:solidFill>
              </a:defRPr>
            </a:lvl1pPr>
            <a:lvl2pPr marL="28006" indent="0">
              <a:buNone/>
              <a:defRPr sz="1961"/>
            </a:lvl2pPr>
            <a:lvl3pPr marL="219386" indent="0">
              <a:buNone/>
              <a:defRPr sz="1961"/>
            </a:lvl3pPr>
            <a:lvl4pPr marL="466779" indent="0">
              <a:buNone/>
              <a:defRPr sz="1765"/>
            </a:lvl4pPr>
            <a:lvl5pPr marL="725061" indent="0">
              <a:buNone/>
              <a:defRPr sz="1765"/>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 xmlns:p14="http://schemas.microsoft.com/office/powerpoint/2010/main" val="3447719626"/>
      </p:ext>
    </p:extLst>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69240" y="1189177"/>
            <a:ext cx="11653523" cy="2184808"/>
          </a:xfrm>
        </p:spPr>
        <p:txBody>
          <a:bodyPr>
            <a:spAutoFit/>
          </a:bodyPr>
          <a:lstStyle>
            <a:lvl3pPr>
              <a:defRPr sz="2353"/>
            </a:lvl3pPr>
            <a:lvl4pPr>
              <a:defRPr sz="1961"/>
            </a:lvl4pPr>
            <a:lvl5pPr>
              <a:defRPr sz="1961"/>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Title 5"/>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 xmlns:p14="http://schemas.microsoft.com/office/powerpoint/2010/main" val="83719143"/>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2-color bullete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69240" y="1189177"/>
            <a:ext cx="11653523" cy="2184808"/>
          </a:xfrm>
        </p:spPr>
        <p:txBody>
          <a:bodyPr>
            <a:spAutoFit/>
          </a:bodyPr>
          <a:lstStyle>
            <a:lvl1pPr>
              <a:buClr>
                <a:schemeClr val="tx2"/>
              </a:buClr>
              <a:defRPr>
                <a:solidFill>
                  <a:srgbClr val="008272"/>
                </a:solidFill>
              </a:defRPr>
            </a:lvl1pPr>
            <a:lvl3pPr>
              <a:defRPr sz="2353"/>
            </a:lvl3pPr>
            <a:lvl4pPr>
              <a:defRPr sz="1961"/>
            </a:lvl4pPr>
            <a:lvl5pPr>
              <a:defRPr sz="1961"/>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Title 5"/>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 xmlns:p14="http://schemas.microsoft.com/office/powerpoint/2010/main" val="2508181850"/>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lumn Non-bullete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Text Placeholder 3"/>
          <p:cNvSpPr>
            <a:spLocks noGrp="1"/>
          </p:cNvSpPr>
          <p:nvPr>
            <p:ph type="body" sz="quarter" idx="10"/>
          </p:nvPr>
        </p:nvSpPr>
        <p:spPr>
          <a:xfrm>
            <a:off x="269242" y="1189176"/>
            <a:ext cx="5378548" cy="2489784"/>
          </a:xfrm>
        </p:spPr>
        <p:txBody>
          <a:bodyPr wrap="square">
            <a:spAutoFit/>
          </a:bodyPr>
          <a:lstStyle>
            <a:lvl1pPr marL="0" indent="0">
              <a:spcBef>
                <a:spcPts val="1200"/>
              </a:spcBef>
              <a:buClr>
                <a:schemeClr val="tx1"/>
              </a:buClr>
              <a:buFont typeface="Wingdings" pitchFamily="2" charset="2"/>
              <a:buNone/>
              <a:defRPr sz="3528"/>
            </a:lvl1pPr>
            <a:lvl2pPr marL="0" indent="0">
              <a:buNone/>
              <a:defRPr sz="1961"/>
            </a:lvl2pPr>
            <a:lvl3pPr marL="227165" indent="0">
              <a:buNone/>
              <a:tabLst/>
              <a:defRPr sz="1961"/>
            </a:lvl3pPr>
            <a:lvl4pPr marL="451219" indent="0">
              <a:buNone/>
              <a:defRPr/>
            </a:lvl4pPr>
            <a:lvl5pPr marL="672161" indent="0">
              <a:buNone/>
              <a:tabLs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3"/>
          <p:cNvSpPr>
            <a:spLocks noGrp="1"/>
          </p:cNvSpPr>
          <p:nvPr>
            <p:ph type="body" sz="quarter" idx="11"/>
          </p:nvPr>
        </p:nvSpPr>
        <p:spPr>
          <a:xfrm>
            <a:off x="6544214" y="1189176"/>
            <a:ext cx="5378548" cy="2489784"/>
          </a:xfrm>
        </p:spPr>
        <p:txBody>
          <a:bodyPr wrap="square">
            <a:spAutoFit/>
          </a:bodyPr>
          <a:lstStyle>
            <a:lvl1pPr marL="0" indent="0">
              <a:spcBef>
                <a:spcPts val="1200"/>
              </a:spcBef>
              <a:buClr>
                <a:schemeClr val="tx1"/>
              </a:buClr>
              <a:buFont typeface="Wingdings" pitchFamily="2" charset="2"/>
              <a:buNone/>
              <a:defRPr sz="3528"/>
            </a:lvl1pPr>
            <a:lvl2pPr marL="0" indent="0">
              <a:buNone/>
              <a:defRPr sz="1961"/>
            </a:lvl2pPr>
            <a:lvl3pPr marL="227165" indent="0">
              <a:buNone/>
              <a:tabLst/>
              <a:defRPr sz="1961"/>
            </a:lvl3pPr>
            <a:lvl4pPr marL="451219" indent="0">
              <a:buNone/>
              <a:defRPr/>
            </a:lvl4pPr>
            <a:lvl5pPr marL="672161" indent="0">
              <a:buNone/>
              <a:tabLs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 xmlns:p14="http://schemas.microsoft.com/office/powerpoint/2010/main" val="3754377141"/>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Column 2-color Non-bullete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Text Placeholder 3"/>
          <p:cNvSpPr>
            <a:spLocks noGrp="1"/>
          </p:cNvSpPr>
          <p:nvPr>
            <p:ph type="body" sz="quarter" idx="10"/>
          </p:nvPr>
        </p:nvSpPr>
        <p:spPr>
          <a:xfrm>
            <a:off x="269242" y="1189177"/>
            <a:ext cx="5378548" cy="2486578"/>
          </a:xfrm>
        </p:spPr>
        <p:txBody>
          <a:bodyPr wrap="square">
            <a:spAutoFit/>
          </a:bodyPr>
          <a:lstStyle>
            <a:lvl1pPr marL="0" indent="0">
              <a:spcBef>
                <a:spcPts val="1200"/>
              </a:spcBef>
              <a:buClr>
                <a:schemeClr val="tx1"/>
              </a:buClr>
              <a:buFont typeface="Wingdings" pitchFamily="2" charset="2"/>
              <a:buNone/>
              <a:defRPr sz="3528">
                <a:solidFill>
                  <a:srgbClr val="008272"/>
                </a:solidFill>
              </a:defRPr>
            </a:lvl1pPr>
            <a:lvl2pPr marL="0" indent="0">
              <a:buNone/>
              <a:defRPr sz="1961"/>
            </a:lvl2pPr>
            <a:lvl3pPr marL="227165" indent="0">
              <a:buNone/>
              <a:tabLst/>
              <a:defRPr sz="1961"/>
            </a:lvl3pPr>
            <a:lvl4pPr marL="451219" indent="0">
              <a:buNone/>
              <a:defRPr/>
            </a:lvl4pPr>
            <a:lvl5pPr marL="672161" indent="0">
              <a:buNone/>
              <a:tabLs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3"/>
          <p:cNvSpPr>
            <a:spLocks noGrp="1"/>
          </p:cNvSpPr>
          <p:nvPr>
            <p:ph type="body" sz="quarter" idx="11"/>
          </p:nvPr>
        </p:nvSpPr>
        <p:spPr>
          <a:xfrm>
            <a:off x="6544214" y="1189177"/>
            <a:ext cx="5378548" cy="2486578"/>
          </a:xfrm>
        </p:spPr>
        <p:txBody>
          <a:bodyPr wrap="square">
            <a:spAutoFit/>
          </a:bodyPr>
          <a:lstStyle>
            <a:lvl1pPr marL="0" indent="0">
              <a:spcBef>
                <a:spcPts val="1200"/>
              </a:spcBef>
              <a:buClr>
                <a:schemeClr val="tx1"/>
              </a:buClr>
              <a:buFont typeface="Wingdings" pitchFamily="2" charset="2"/>
              <a:buNone/>
              <a:defRPr sz="3528">
                <a:solidFill>
                  <a:srgbClr val="008272"/>
                </a:solidFill>
              </a:defRPr>
            </a:lvl1pPr>
            <a:lvl2pPr marL="0" indent="0">
              <a:buNone/>
              <a:defRPr sz="1961"/>
            </a:lvl2pPr>
            <a:lvl3pPr marL="227165" indent="0">
              <a:buNone/>
              <a:tabLst/>
              <a:defRPr sz="1961"/>
            </a:lvl3pPr>
            <a:lvl4pPr marL="451219" indent="0">
              <a:buNone/>
              <a:defRPr/>
            </a:lvl4pPr>
            <a:lvl5pPr marL="672161" indent="0">
              <a:buNone/>
              <a:tabLs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 xmlns:p14="http://schemas.microsoft.com/office/powerpoint/2010/main" val="2290923779"/>
      </p:ext>
    </p:extLst>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lumn Bulle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Text Placeholder 3"/>
          <p:cNvSpPr>
            <a:spLocks noGrp="1"/>
          </p:cNvSpPr>
          <p:nvPr>
            <p:ph type="body" sz="quarter" idx="10"/>
          </p:nvPr>
        </p:nvSpPr>
        <p:spPr>
          <a:xfrm>
            <a:off x="269242" y="1189177"/>
            <a:ext cx="5378548" cy="2556149"/>
          </a:xfrm>
        </p:spPr>
        <p:txBody>
          <a:bodyPr wrap="square">
            <a:spAutoFit/>
          </a:bodyPr>
          <a:lstStyle>
            <a:lvl1pPr marL="281623" indent="-281623">
              <a:spcBef>
                <a:spcPts val="1200"/>
              </a:spcBef>
              <a:buClr>
                <a:schemeClr val="tx1"/>
              </a:buClr>
              <a:buFont typeface="Wingdings" panose="05000000000000000000" pitchFamily="2" charset="2"/>
              <a:buChar char="§"/>
              <a:defRPr sz="3528"/>
            </a:lvl1pPr>
            <a:lvl2pPr marL="520602" indent="-228557">
              <a:defRPr sz="2353"/>
            </a:lvl2pPr>
            <a:lvl3pPr marL="685671" indent="-165070">
              <a:tabLst/>
              <a:defRPr sz="1961"/>
            </a:lvl3pPr>
            <a:lvl4pPr marL="863437" indent="-177767">
              <a:defRPr/>
            </a:lvl4pPr>
            <a:lvl5pPr marL="1028506" indent="-165070">
              <a:tabLs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3"/>
          <p:cNvSpPr>
            <a:spLocks noGrp="1"/>
          </p:cNvSpPr>
          <p:nvPr>
            <p:ph type="body" sz="quarter" idx="11"/>
          </p:nvPr>
        </p:nvSpPr>
        <p:spPr>
          <a:xfrm>
            <a:off x="6544214" y="1189177"/>
            <a:ext cx="5378548" cy="2556149"/>
          </a:xfrm>
        </p:spPr>
        <p:txBody>
          <a:bodyPr wrap="square">
            <a:spAutoFit/>
          </a:bodyPr>
          <a:lstStyle>
            <a:lvl1pPr marL="281623" indent="-281623">
              <a:spcBef>
                <a:spcPts val="1200"/>
              </a:spcBef>
              <a:buClr>
                <a:schemeClr val="tx1"/>
              </a:buClr>
              <a:buFont typeface="Wingdings" panose="05000000000000000000" pitchFamily="2" charset="2"/>
              <a:buChar char="§"/>
              <a:defRPr sz="3528"/>
            </a:lvl1pPr>
            <a:lvl2pPr marL="520602" indent="-228557">
              <a:defRPr sz="2353"/>
            </a:lvl2pPr>
            <a:lvl3pPr marL="685671" indent="-165070">
              <a:tabLst/>
              <a:defRPr sz="1961"/>
            </a:lvl3pPr>
            <a:lvl4pPr marL="863437" indent="-177767">
              <a:defRPr/>
            </a:lvl4pPr>
            <a:lvl5pPr marL="1028506" indent="-165070">
              <a:tabLs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 xmlns:p14="http://schemas.microsoft.com/office/powerpoint/2010/main" val="639810727"/>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69240" y="289512"/>
            <a:ext cx="11655840" cy="899665"/>
          </a:xfrm>
          <a:prstGeom prst="rect">
            <a:avLst/>
          </a:prstGeom>
        </p:spPr>
        <p:txBody>
          <a:bodyPr vert="horz" wrap="square" lIns="146304" tIns="91440" rIns="146304" bIns="91440" rtlCol="0" anchor="t">
            <a:noAutofit/>
          </a:bodyPr>
          <a:lstStyle/>
          <a:p>
            <a:r>
              <a:rPr lang="en-US" smtClean="0"/>
              <a:t>Click to edit Master title style</a:t>
            </a:r>
            <a:endParaRPr lang="en-US" dirty="0"/>
          </a:p>
        </p:txBody>
      </p:sp>
      <p:sp>
        <p:nvSpPr>
          <p:cNvPr id="4" name="Text Placeholder 3"/>
          <p:cNvSpPr>
            <a:spLocks noGrp="1"/>
          </p:cNvSpPr>
          <p:nvPr>
            <p:ph type="body" idx="1"/>
          </p:nvPr>
        </p:nvSpPr>
        <p:spPr>
          <a:xfrm>
            <a:off x="269242" y="1189178"/>
            <a:ext cx="11653521" cy="2184808"/>
          </a:xfrm>
          <a:prstGeom prst="rect">
            <a:avLst/>
          </a:prstGeom>
        </p:spPr>
        <p:txBody>
          <a:bodyPr vert="horz" wrap="square" lIns="146304" tIns="91440" rIns="146304" bIns="9144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6" name="Picture 5"/>
          <p:cNvPicPr>
            <a:picLocks noChangeAspect="1"/>
          </p:cNvPicPr>
          <p:nvPr userDrawn="1"/>
        </p:nvPicPr>
        <p:blipFill>
          <a:blip r:embed="rId38" cstate="print"/>
          <a:stretch>
            <a:fillRect/>
          </a:stretch>
        </p:blipFill>
        <p:spPr>
          <a:xfrm rot="5400000">
            <a:off x="9230322" y="2998192"/>
            <a:ext cx="6858623" cy="876557"/>
          </a:xfrm>
          <a:prstGeom prst="rect">
            <a:avLst/>
          </a:prstGeom>
        </p:spPr>
      </p:pic>
    </p:spTree>
    <p:extLst>
      <p:ext uri="{BB962C8B-B14F-4D97-AF65-F5344CB8AC3E}">
        <p14:creationId xmlns="" xmlns:p14="http://schemas.microsoft.com/office/powerpoint/2010/main" val="4057740233"/>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77" r:id="rId12"/>
    <p:sldLayoutId id="2147483678" r:id="rId13"/>
    <p:sldLayoutId id="2147483679" r:id="rId14"/>
    <p:sldLayoutId id="2147483680" r:id="rId15"/>
    <p:sldLayoutId id="2147483681" r:id="rId16"/>
    <p:sldLayoutId id="2147483682" r:id="rId17"/>
    <p:sldLayoutId id="2147483685" r:id="rId18"/>
    <p:sldLayoutId id="2147483686" r:id="rId19"/>
    <p:sldLayoutId id="2147483687" r:id="rId20"/>
    <p:sldLayoutId id="2147483688" r:id="rId21"/>
    <p:sldLayoutId id="2147483689" r:id="rId22"/>
    <p:sldLayoutId id="2147483692" r:id="rId23"/>
    <p:sldLayoutId id="2147483693" r:id="rId24"/>
    <p:sldLayoutId id="2147483694" r:id="rId25"/>
    <p:sldLayoutId id="2147483695" r:id="rId26"/>
    <p:sldLayoutId id="2147483696" r:id="rId27"/>
    <p:sldLayoutId id="2147483697" r:id="rId28"/>
    <p:sldLayoutId id="2147483698" r:id="rId29"/>
    <p:sldLayoutId id="2147483699" r:id="rId30"/>
    <p:sldLayoutId id="2147483700" r:id="rId31"/>
    <p:sldLayoutId id="2147483703" r:id="rId32"/>
    <p:sldLayoutId id="2147483704" r:id="rId33"/>
    <p:sldLayoutId id="2147483708" r:id="rId34"/>
    <p:sldLayoutId id="2147483709" r:id="rId35"/>
    <p:sldLayoutId id="2147483710" r:id="rId36"/>
  </p:sldLayoutIdLst>
  <p:transition>
    <p:fade/>
  </p:transition>
  <p:timing>
    <p:tnLst>
      <p:par>
        <p:cTn id="1" dur="indefinite" restart="never" nodeType="tmRoot"/>
      </p:par>
    </p:tnLst>
  </p:timing>
  <p:txStyles>
    <p:titleStyle>
      <a:lvl1pPr algn="l" defTabSz="914192" rtl="0" eaLnBrk="1" latinLnBrk="0" hangingPunct="1">
        <a:lnSpc>
          <a:spcPct val="90000"/>
        </a:lnSpc>
        <a:spcBef>
          <a:spcPct val="0"/>
        </a:spcBef>
        <a:buNone/>
        <a:defRPr lang="en-US" sz="5293" b="0" kern="1200" cap="none" spc="-100" baseline="0" dirty="0" smtClean="0">
          <a:ln w="3175">
            <a:noFill/>
          </a:ln>
          <a:gradFill>
            <a:gsLst>
              <a:gs pos="1250">
                <a:schemeClr val="tx1"/>
              </a:gs>
              <a:gs pos="100000">
                <a:schemeClr val="tx1"/>
              </a:gs>
            </a:gsLst>
            <a:lin ang="5400000" scaled="0"/>
          </a:gradFill>
          <a:effectLst/>
          <a:latin typeface="+mj-lt"/>
          <a:ea typeface="+mn-ea"/>
          <a:cs typeface="Segoe UI" pitchFamily="34" charset="0"/>
        </a:defRPr>
      </a:lvl1pPr>
    </p:titleStyle>
    <p:bodyStyle>
      <a:lvl1pPr marL="336080" marR="0" indent="-336080" algn="l" defTabSz="914192" rtl="0" eaLnBrk="1" fontAlgn="auto" latinLnBrk="0" hangingPunct="1">
        <a:lnSpc>
          <a:spcPct val="90000"/>
        </a:lnSpc>
        <a:spcBef>
          <a:spcPct val="20000"/>
        </a:spcBef>
        <a:spcAft>
          <a:spcPts val="0"/>
        </a:spcAft>
        <a:buClr>
          <a:schemeClr val="tx1"/>
        </a:buClr>
        <a:buSzPct val="90000"/>
        <a:buFont typeface="Wingdings" panose="05000000000000000000" pitchFamily="2" charset="2"/>
        <a:buChar char="§"/>
        <a:tabLst/>
        <a:defRPr sz="3920" kern="1200" spc="0" baseline="0">
          <a:gradFill>
            <a:gsLst>
              <a:gs pos="1250">
                <a:schemeClr val="tx1"/>
              </a:gs>
              <a:gs pos="100000">
                <a:schemeClr val="tx1"/>
              </a:gs>
            </a:gsLst>
            <a:lin ang="5400000" scaled="0"/>
          </a:gradFill>
          <a:latin typeface="+mj-lt"/>
          <a:ea typeface="+mn-ea"/>
          <a:cs typeface="+mn-cs"/>
        </a:defRPr>
      </a:lvl1pPr>
      <a:lvl2pPr marL="572581" marR="0" indent="-236500" algn="l" defTabSz="914192" rtl="0" eaLnBrk="1" fontAlgn="auto" latinLnBrk="0" hangingPunct="1">
        <a:lnSpc>
          <a:spcPct val="90000"/>
        </a:lnSpc>
        <a:spcBef>
          <a:spcPct val="20000"/>
        </a:spcBef>
        <a:spcAft>
          <a:spcPts val="0"/>
        </a:spcAft>
        <a:buClr>
          <a:schemeClr val="tx1"/>
        </a:buClr>
        <a:buSzPct val="90000"/>
        <a:buFont typeface="Wingdings" panose="05000000000000000000" pitchFamily="2" charset="2"/>
        <a:buChar char="§"/>
        <a:tabLst/>
        <a:defRPr sz="2353" kern="1200" spc="0" baseline="0">
          <a:gradFill>
            <a:gsLst>
              <a:gs pos="1250">
                <a:schemeClr val="tx1"/>
              </a:gs>
              <a:gs pos="100000">
                <a:schemeClr val="tx1"/>
              </a:gs>
            </a:gsLst>
            <a:lin ang="5400000" scaled="0"/>
          </a:gradFill>
          <a:latin typeface="+mn-lt"/>
          <a:ea typeface="+mn-ea"/>
          <a:cs typeface="+mn-cs"/>
        </a:defRPr>
      </a:lvl2pPr>
      <a:lvl3pPr marL="784187" marR="0" indent="-224054" algn="l" defTabSz="914192" rtl="0" eaLnBrk="1" fontAlgn="auto" latinLnBrk="0" hangingPunct="1">
        <a:lnSpc>
          <a:spcPct val="90000"/>
        </a:lnSpc>
        <a:spcBef>
          <a:spcPct val="20000"/>
        </a:spcBef>
        <a:spcAft>
          <a:spcPts val="0"/>
        </a:spcAft>
        <a:buClr>
          <a:schemeClr val="tx1"/>
        </a:buClr>
        <a:buSzPct val="90000"/>
        <a:buFont typeface="Wingdings" panose="05000000000000000000" pitchFamily="2" charset="2"/>
        <a:buChar char="§"/>
        <a:tabLst/>
        <a:defRPr sz="2353" kern="1200" spc="0" baseline="0">
          <a:gradFill>
            <a:gsLst>
              <a:gs pos="1250">
                <a:schemeClr val="tx1"/>
              </a:gs>
              <a:gs pos="100000">
                <a:schemeClr val="tx1"/>
              </a:gs>
            </a:gsLst>
            <a:lin ang="5400000" scaled="0"/>
          </a:gradFill>
          <a:latin typeface="+mn-lt"/>
          <a:ea typeface="+mn-ea"/>
          <a:cs typeface="+mn-cs"/>
        </a:defRPr>
      </a:lvl3pPr>
      <a:lvl4pPr marL="1008241" marR="0" indent="-224054" algn="l" defTabSz="914192" rtl="0" eaLnBrk="1" fontAlgn="auto" latinLnBrk="0" hangingPunct="1">
        <a:lnSpc>
          <a:spcPct val="90000"/>
        </a:lnSpc>
        <a:spcBef>
          <a:spcPct val="20000"/>
        </a:spcBef>
        <a:spcAft>
          <a:spcPts val="0"/>
        </a:spcAft>
        <a:buClr>
          <a:schemeClr val="tx1"/>
        </a:buClr>
        <a:buSzPct val="90000"/>
        <a:buFont typeface="Wingdings" panose="05000000000000000000" pitchFamily="2" charset="2"/>
        <a:buChar char="§"/>
        <a:tabLst/>
        <a:defRPr sz="1961" kern="1200" spc="0" baseline="0">
          <a:gradFill>
            <a:gsLst>
              <a:gs pos="1250">
                <a:schemeClr val="tx1"/>
              </a:gs>
              <a:gs pos="100000">
                <a:schemeClr val="tx1"/>
              </a:gs>
            </a:gsLst>
            <a:lin ang="5400000" scaled="0"/>
          </a:gradFill>
          <a:latin typeface="+mn-lt"/>
          <a:ea typeface="+mn-ea"/>
          <a:cs typeface="+mn-cs"/>
        </a:defRPr>
      </a:lvl4pPr>
      <a:lvl5pPr marL="1232294" marR="0" indent="-224054" algn="l" defTabSz="914192" rtl="0" eaLnBrk="1" fontAlgn="auto" latinLnBrk="0" hangingPunct="1">
        <a:lnSpc>
          <a:spcPct val="90000"/>
        </a:lnSpc>
        <a:spcBef>
          <a:spcPct val="20000"/>
        </a:spcBef>
        <a:spcAft>
          <a:spcPts val="0"/>
        </a:spcAft>
        <a:buClr>
          <a:schemeClr val="tx1"/>
        </a:buClr>
        <a:buSzPct val="90000"/>
        <a:buFont typeface="Wingdings" panose="05000000000000000000" pitchFamily="2" charset="2"/>
        <a:buChar char="§"/>
        <a:tabLst/>
        <a:defRPr sz="1961" kern="1200" spc="0" baseline="0">
          <a:gradFill>
            <a:gsLst>
              <a:gs pos="1250">
                <a:schemeClr val="tx1"/>
              </a:gs>
              <a:gs pos="100000">
                <a:schemeClr val="tx1"/>
              </a:gs>
            </a:gsLst>
            <a:lin ang="5400000" scaled="0"/>
          </a:gradFill>
          <a:latin typeface="+mn-lt"/>
          <a:ea typeface="+mn-ea"/>
          <a:cs typeface="+mn-cs"/>
        </a:defRPr>
      </a:lvl5pPr>
      <a:lvl6pPr marL="2514026" indent="-228548" algn="l" defTabSz="914192" rtl="0" eaLnBrk="1" latinLnBrk="0" hangingPunct="1">
        <a:spcBef>
          <a:spcPct val="20000"/>
        </a:spcBef>
        <a:buFont typeface="Arial" pitchFamily="34" charset="0"/>
        <a:buChar char="•"/>
        <a:defRPr sz="1961" kern="1200">
          <a:solidFill>
            <a:schemeClr val="tx1"/>
          </a:solidFill>
          <a:latin typeface="+mn-lt"/>
          <a:ea typeface="+mn-ea"/>
          <a:cs typeface="+mn-cs"/>
        </a:defRPr>
      </a:lvl6pPr>
      <a:lvl7pPr marL="2971123" indent="-228548" algn="l" defTabSz="914192" rtl="0" eaLnBrk="1" latinLnBrk="0" hangingPunct="1">
        <a:spcBef>
          <a:spcPct val="20000"/>
        </a:spcBef>
        <a:buFont typeface="Arial" pitchFamily="34" charset="0"/>
        <a:buChar char="•"/>
        <a:defRPr sz="1961" kern="1200">
          <a:solidFill>
            <a:schemeClr val="tx1"/>
          </a:solidFill>
          <a:latin typeface="+mn-lt"/>
          <a:ea typeface="+mn-ea"/>
          <a:cs typeface="+mn-cs"/>
        </a:defRPr>
      </a:lvl7pPr>
      <a:lvl8pPr marL="3428219" indent="-228548" algn="l" defTabSz="914192" rtl="0" eaLnBrk="1" latinLnBrk="0" hangingPunct="1">
        <a:spcBef>
          <a:spcPct val="20000"/>
        </a:spcBef>
        <a:buFont typeface="Arial" pitchFamily="34" charset="0"/>
        <a:buChar char="•"/>
        <a:defRPr sz="1961" kern="1200">
          <a:solidFill>
            <a:schemeClr val="tx1"/>
          </a:solidFill>
          <a:latin typeface="+mn-lt"/>
          <a:ea typeface="+mn-ea"/>
          <a:cs typeface="+mn-cs"/>
        </a:defRPr>
      </a:lvl8pPr>
      <a:lvl9pPr marL="3885315" indent="-228548" algn="l" defTabSz="914192" rtl="0" eaLnBrk="1" latinLnBrk="0" hangingPunct="1">
        <a:spcBef>
          <a:spcPct val="20000"/>
        </a:spcBef>
        <a:buFont typeface="Arial" pitchFamily="34" charset="0"/>
        <a:buChar char="•"/>
        <a:defRPr sz="1961" kern="1200">
          <a:solidFill>
            <a:schemeClr val="tx1"/>
          </a:solidFill>
          <a:latin typeface="+mn-lt"/>
          <a:ea typeface="+mn-ea"/>
          <a:cs typeface="+mn-cs"/>
        </a:defRPr>
      </a:lvl9pPr>
    </p:bodyStyle>
    <p:otherStyle>
      <a:defPPr>
        <a:defRPr lang="en-US"/>
      </a:defPPr>
      <a:lvl1pPr marL="0" algn="l" defTabSz="914192" rtl="0" eaLnBrk="1" latinLnBrk="0" hangingPunct="1">
        <a:defRPr sz="1765" kern="1200">
          <a:solidFill>
            <a:schemeClr val="tx1"/>
          </a:solidFill>
          <a:latin typeface="+mn-lt"/>
          <a:ea typeface="+mn-ea"/>
          <a:cs typeface="+mn-cs"/>
        </a:defRPr>
      </a:lvl1pPr>
      <a:lvl2pPr marL="457095" algn="l" defTabSz="914192" rtl="0" eaLnBrk="1" latinLnBrk="0" hangingPunct="1">
        <a:defRPr sz="1765" kern="1200">
          <a:solidFill>
            <a:schemeClr val="tx1"/>
          </a:solidFill>
          <a:latin typeface="+mn-lt"/>
          <a:ea typeface="+mn-ea"/>
          <a:cs typeface="+mn-cs"/>
        </a:defRPr>
      </a:lvl2pPr>
      <a:lvl3pPr marL="914192" algn="l" defTabSz="914192" rtl="0" eaLnBrk="1" latinLnBrk="0" hangingPunct="1">
        <a:defRPr sz="1765" kern="1200">
          <a:solidFill>
            <a:schemeClr val="tx1"/>
          </a:solidFill>
          <a:latin typeface="+mn-lt"/>
          <a:ea typeface="+mn-ea"/>
          <a:cs typeface="+mn-cs"/>
        </a:defRPr>
      </a:lvl3pPr>
      <a:lvl4pPr marL="1371287" algn="l" defTabSz="914192" rtl="0" eaLnBrk="1" latinLnBrk="0" hangingPunct="1">
        <a:defRPr sz="1765" kern="1200">
          <a:solidFill>
            <a:schemeClr val="tx1"/>
          </a:solidFill>
          <a:latin typeface="+mn-lt"/>
          <a:ea typeface="+mn-ea"/>
          <a:cs typeface="+mn-cs"/>
        </a:defRPr>
      </a:lvl4pPr>
      <a:lvl5pPr marL="1828383" algn="l" defTabSz="914192" rtl="0" eaLnBrk="1" latinLnBrk="0" hangingPunct="1">
        <a:defRPr sz="1765" kern="1200">
          <a:solidFill>
            <a:schemeClr val="tx1"/>
          </a:solidFill>
          <a:latin typeface="+mn-lt"/>
          <a:ea typeface="+mn-ea"/>
          <a:cs typeface="+mn-cs"/>
        </a:defRPr>
      </a:lvl5pPr>
      <a:lvl6pPr marL="2285479" algn="l" defTabSz="914192" rtl="0" eaLnBrk="1" latinLnBrk="0" hangingPunct="1">
        <a:defRPr sz="1765" kern="1200">
          <a:solidFill>
            <a:schemeClr val="tx1"/>
          </a:solidFill>
          <a:latin typeface="+mn-lt"/>
          <a:ea typeface="+mn-ea"/>
          <a:cs typeface="+mn-cs"/>
        </a:defRPr>
      </a:lvl6pPr>
      <a:lvl7pPr marL="2742575" algn="l" defTabSz="914192" rtl="0" eaLnBrk="1" latinLnBrk="0" hangingPunct="1">
        <a:defRPr sz="1765" kern="1200">
          <a:solidFill>
            <a:schemeClr val="tx1"/>
          </a:solidFill>
          <a:latin typeface="+mn-lt"/>
          <a:ea typeface="+mn-ea"/>
          <a:cs typeface="+mn-cs"/>
        </a:defRPr>
      </a:lvl7pPr>
      <a:lvl8pPr marL="3199670" algn="l" defTabSz="914192" rtl="0" eaLnBrk="1" latinLnBrk="0" hangingPunct="1">
        <a:defRPr sz="1765" kern="1200">
          <a:solidFill>
            <a:schemeClr val="tx1"/>
          </a:solidFill>
          <a:latin typeface="+mn-lt"/>
          <a:ea typeface="+mn-ea"/>
          <a:cs typeface="+mn-cs"/>
        </a:defRPr>
      </a:lvl8pPr>
      <a:lvl9pPr marL="3656767" algn="l" defTabSz="914192" rtl="0" eaLnBrk="1" latinLnBrk="0" hangingPunct="1">
        <a:defRPr sz="1765" kern="1200">
          <a:solidFill>
            <a:schemeClr val="tx1"/>
          </a:solidFill>
          <a:latin typeface="+mn-lt"/>
          <a:ea typeface="+mn-ea"/>
          <a:cs typeface="+mn-cs"/>
        </a:defRPr>
      </a:lvl9pPr>
    </p:otherStyle>
  </p:txStyles>
  <p:extLst mod="1">
    <p:ext uri="{27BBF7A9-308A-43DC-89C8-2F10F3537804}">
      <p15:sldGuideLst xmlns="" xmlns:p15="http://schemas.microsoft.com/office/powerpoint/2012/main">
        <p15:guide id="1" orient="horz" pos="187">
          <p15:clr>
            <a:srgbClr val="5ACBF0"/>
          </p15:clr>
        </p15:guide>
        <p15:guide id="2" pos="173">
          <p15:clr>
            <a:srgbClr val="5ACBF0"/>
          </p15:clr>
        </p15:guide>
        <p15:guide id="3" pos="7661">
          <p15:clr>
            <a:srgbClr val="5ACBF0"/>
          </p15:clr>
        </p15:guide>
        <p15:guide id="4" orient="horz" pos="4219">
          <p15:clr>
            <a:srgbClr val="5ACBF0"/>
          </p15:clr>
        </p15:guide>
        <p15:guide id="5" pos="749">
          <p15:clr>
            <a:srgbClr val="5ACBF0"/>
          </p15:clr>
        </p15:guide>
        <p15:guide id="6" pos="1325">
          <p15:clr>
            <a:srgbClr val="5ACBF0"/>
          </p15:clr>
        </p15:guide>
        <p15:guide id="7" pos="1901">
          <p15:clr>
            <a:srgbClr val="5ACBF0"/>
          </p15:clr>
        </p15:guide>
        <p15:guide id="8" pos="2477">
          <p15:clr>
            <a:srgbClr val="5ACBF0"/>
          </p15:clr>
        </p15:guide>
        <p15:guide id="9" pos="3053">
          <p15:clr>
            <a:srgbClr val="5ACBF0"/>
          </p15:clr>
        </p15:guide>
        <p15:guide id="10" pos="3629">
          <p15:clr>
            <a:srgbClr val="5ACBF0"/>
          </p15:clr>
        </p15:guide>
        <p15:guide id="11" pos="4205">
          <p15:clr>
            <a:srgbClr val="5ACBF0"/>
          </p15:clr>
        </p15:guide>
        <p15:guide id="12" pos="4781">
          <p15:clr>
            <a:srgbClr val="5ACBF0"/>
          </p15:clr>
        </p15:guide>
        <p15:guide id="13" pos="5357">
          <p15:clr>
            <a:srgbClr val="5ACBF0"/>
          </p15:clr>
        </p15:guide>
        <p15:guide id="14" pos="5933">
          <p15:clr>
            <a:srgbClr val="5ACBF0"/>
          </p15:clr>
        </p15:guide>
        <p15:guide id="15" pos="6509">
          <p15:clr>
            <a:srgbClr val="5ACBF0"/>
          </p15:clr>
        </p15:guide>
        <p15:guide id="16" pos="7085">
          <p15:clr>
            <a:srgbClr val="5ACBF0"/>
          </p15:clr>
        </p15:guide>
        <p15:guide id="17" orient="horz" pos="763">
          <p15:clr>
            <a:srgbClr val="5ACBF0"/>
          </p15:clr>
        </p15:guide>
        <p15:guide id="18" orient="horz" pos="1339">
          <p15:clr>
            <a:srgbClr val="5ACBF0"/>
          </p15:clr>
        </p15:guide>
        <p15:guide id="19" orient="horz" pos="1915">
          <p15:clr>
            <a:srgbClr val="5ACBF0"/>
          </p15:clr>
        </p15:guide>
        <p15:guide id="20" orient="horz" pos="2491">
          <p15:clr>
            <a:srgbClr val="5ACBF0"/>
          </p15:clr>
        </p15:guide>
        <p15:guide id="21" orient="horz" pos="3067">
          <p15:clr>
            <a:srgbClr val="5ACBF0"/>
          </p15:clr>
        </p15:guide>
        <p15:guide id="22" orient="horz" pos="3643">
          <p15:clr>
            <a:srgbClr val="5ACBF0"/>
          </p15:clr>
        </p15:guide>
        <p15:guide id="23" pos="288">
          <p15:clr>
            <a:srgbClr val="C35EA4"/>
          </p15:clr>
        </p15:guide>
        <p15:guide id="24" pos="7546">
          <p15:clr>
            <a:srgbClr val="C35EA4"/>
          </p15:clr>
        </p15:guide>
        <p15:guide id="25" orient="horz" pos="302">
          <p15:clr>
            <a:srgbClr val="C35EA4"/>
          </p15:clr>
        </p15:guide>
        <p15:guide id="26" orient="horz" pos="4104">
          <p15:clr>
            <a:srgbClr val="C35EA4"/>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34.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6.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3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36.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36.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36.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36.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36.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3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36.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36.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36.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3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6.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36.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bwMode="auto">
          <a:xfrm>
            <a:off x="225791" y="2584000"/>
            <a:ext cx="6721109" cy="4064052"/>
          </a:xfrm>
          <a:prstGeom prst="rect">
            <a:avLst/>
          </a:prstGeom>
          <a:solidFill>
            <a:schemeClr val="accent4"/>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79285" tIns="143428" rIns="179285" bIns="143428" numCol="1" spcCol="0" rtlCol="0" fromWordArt="0" anchor="t" anchorCtr="0" forceAA="0" compatLnSpc="1">
            <a:prstTxWarp prst="textNoShape">
              <a:avLst/>
            </a:prstTxWarp>
            <a:noAutofit/>
          </a:bodyPr>
          <a:lstStyle/>
          <a:p>
            <a:pPr defTabSz="914102" fontAlgn="base">
              <a:lnSpc>
                <a:spcPct val="90000"/>
              </a:lnSpc>
              <a:spcBef>
                <a:spcPct val="0"/>
              </a:spcBef>
              <a:spcAft>
                <a:spcPct val="0"/>
              </a:spcAft>
            </a:pPr>
            <a:r>
              <a:rPr lang="fr-FR" sz="3600" dirty="0">
                <a:solidFill>
                  <a:srgbClr val="FFFFFF"/>
                </a:solidFill>
                <a:latin typeface="Segoe UI Light"/>
              </a:rPr>
              <a:t>GUIDE DES PRODUITS ET SERVICES DES ETABLISSEMENTS DE CREDIT</a:t>
            </a:r>
            <a:endParaRPr lang="en-US" sz="3600" dirty="0">
              <a:solidFill>
                <a:srgbClr val="FFFFFF"/>
              </a:solidFill>
              <a:latin typeface="Segoe UI Light"/>
            </a:endParaRPr>
          </a:p>
        </p:txBody>
      </p:sp>
      <p:sp>
        <p:nvSpPr>
          <p:cNvPr id="6" name="Rectangle 5"/>
          <p:cNvSpPr/>
          <p:nvPr/>
        </p:nvSpPr>
        <p:spPr>
          <a:xfrm>
            <a:off x="336811" y="5625157"/>
            <a:ext cx="184731" cy="336759"/>
          </a:xfrm>
          <a:prstGeom prst="rect">
            <a:avLst/>
          </a:prstGeom>
        </p:spPr>
        <p:txBody>
          <a:bodyPr wrap="none">
            <a:spAutoFit/>
          </a:bodyPr>
          <a:lstStyle/>
          <a:p>
            <a:pPr defTabSz="914102" fontAlgn="base">
              <a:lnSpc>
                <a:spcPct val="90000"/>
              </a:lnSpc>
              <a:spcBef>
                <a:spcPct val="0"/>
              </a:spcBef>
              <a:spcAft>
                <a:spcPct val="0"/>
              </a:spcAft>
            </a:pPr>
            <a:endParaRPr lang="en-US" sz="1765" dirty="0">
              <a:solidFill>
                <a:srgbClr val="FFFFFF"/>
              </a:solidFill>
            </a:endParaRPr>
          </a:p>
        </p:txBody>
      </p:sp>
      <p:pic>
        <p:nvPicPr>
          <p:cNvPr id="9" name="Image 8"/>
          <p:cNvPicPr/>
          <p:nvPr/>
        </p:nvPicPr>
        <p:blipFill>
          <a:blip r:embed="rId3">
            <a:extLst>
              <a:ext uri="{28A0092B-C50C-407E-A947-70E740481C1C}">
                <a14:useLocalDpi xmlns="" xmlns:a14="http://schemas.microsoft.com/office/drawing/2010/main" val="0"/>
              </a:ext>
            </a:extLst>
          </a:blip>
          <a:srcRect/>
          <a:stretch>
            <a:fillRect/>
          </a:stretch>
        </p:blipFill>
        <p:spPr bwMode="auto">
          <a:xfrm>
            <a:off x="852908" y="5259910"/>
            <a:ext cx="5762625" cy="1247775"/>
          </a:xfrm>
          <a:prstGeom prst="rect">
            <a:avLst/>
          </a:prstGeom>
          <a:solidFill>
            <a:srgbClr val="FFFFFF"/>
          </a:solidFill>
          <a:ln>
            <a:noFill/>
          </a:ln>
        </p:spPr>
      </p:pic>
      <p:pic>
        <p:nvPicPr>
          <p:cNvPr id="5" name="Image 4" descr="\\Srv\Administration et Finance\OQSF\Communication\Charte graphique\logo\OQSF_Logo v1.0.JPG"/>
          <p:cNvPicPr/>
          <p:nvPr/>
        </p:nvPicPr>
        <p:blipFill>
          <a:blip r:embed="rId4" cstate="print"/>
          <a:srcRect/>
          <a:stretch>
            <a:fillRect/>
          </a:stretch>
        </p:blipFill>
        <p:spPr bwMode="auto">
          <a:xfrm>
            <a:off x="10138412" y="513747"/>
            <a:ext cx="1188268" cy="774410"/>
          </a:xfrm>
          <a:prstGeom prst="rect">
            <a:avLst/>
          </a:prstGeom>
          <a:noFill/>
          <a:ln w="9525">
            <a:noFill/>
            <a:miter lim="800000"/>
            <a:headEnd/>
            <a:tailEnd/>
          </a:ln>
        </p:spPr>
      </p:pic>
    </p:spTree>
    <p:extLst>
      <p:ext uri="{BB962C8B-B14F-4D97-AF65-F5344CB8AC3E}">
        <p14:creationId xmlns="" xmlns:p14="http://schemas.microsoft.com/office/powerpoint/2010/main" val="1761575983"/>
      </p:ext>
    </p:extLst>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9242" y="1189178"/>
            <a:ext cx="11653521" cy="5351322"/>
          </a:xfrm>
        </p:spPr>
        <p:txBody>
          <a:bodyPr>
            <a:normAutofit/>
          </a:bodyPr>
          <a:lstStyle/>
          <a:p>
            <a:pPr marL="0" indent="0">
              <a:buNone/>
            </a:pPr>
            <a:r>
              <a:rPr lang="fr-FR" sz="2400" b="1" dirty="0"/>
              <a:t>Les risques et précautions à prendre:</a:t>
            </a:r>
          </a:p>
          <a:p>
            <a:pPr marL="0" indent="0">
              <a:buNone/>
            </a:pPr>
            <a:endParaRPr lang="fr-FR" sz="2400" b="1" dirty="0"/>
          </a:p>
          <a:p>
            <a:pPr marL="0" indent="0">
              <a:buNone/>
            </a:pPr>
            <a:r>
              <a:rPr lang="fr-FR" sz="1800" dirty="0"/>
              <a:t>                                        </a:t>
            </a:r>
            <a:r>
              <a:rPr lang="fr-FR" sz="1800" b="1" dirty="0"/>
              <a:t>Le risque juridique:</a:t>
            </a:r>
          </a:p>
          <a:p>
            <a:pPr marL="0" indent="0">
              <a:buNone/>
            </a:pPr>
            <a:endParaRPr lang="fr-FR" sz="1800" dirty="0"/>
          </a:p>
          <a:p>
            <a:pPr marL="0" indent="0">
              <a:buNone/>
            </a:pPr>
            <a:r>
              <a:rPr lang="fr-FR" sz="1800" dirty="0"/>
              <a:t>Le banquier peut voir sa responsabilité civile engagée si le client éconduit parvient à démontrer que le refus d’ouverture de compte a été motivé par des considérations politiques, syndicales ,raciales, religieuses, par la mauvaise foi ou par l’intention de nuire,</a:t>
            </a:r>
          </a:p>
          <a:p>
            <a:pPr marL="0" indent="0">
              <a:buNone/>
            </a:pPr>
            <a:r>
              <a:rPr lang="fr-FR" sz="1800" dirty="0"/>
              <a:t>De plus ,la banque doit vérifier la capacité civile du client ,</a:t>
            </a:r>
          </a:p>
          <a:p>
            <a:pPr marL="0" indent="0">
              <a:buNone/>
            </a:pPr>
            <a:endParaRPr lang="fr-FR" sz="1800" dirty="0"/>
          </a:p>
          <a:p>
            <a:pPr marL="0" indent="0">
              <a:buNone/>
            </a:pPr>
            <a:r>
              <a:rPr lang="fr-FR" sz="1800" b="1" dirty="0"/>
              <a:t>                                         Le risque financier;</a:t>
            </a:r>
          </a:p>
          <a:p>
            <a:pPr marL="0" indent="0">
              <a:buNone/>
            </a:pPr>
            <a:endParaRPr lang="fr-FR" sz="1800" dirty="0"/>
          </a:p>
          <a:p>
            <a:pPr marL="0" indent="0">
              <a:buNone/>
            </a:pPr>
            <a:r>
              <a:rPr lang="fr-FR" sz="1800" dirty="0"/>
              <a:t>Si la banque ouvre un compte sur injonction de la banque centrale, elle sera en face d’un client ne pouvant lui inspirer confiance ;des lors des mesures élémentaires de prudence seront de rigueur(limitations des prestations aux service bancaires de base ,ne pas décaisser sur des sommes portées au crédit mais encore indisponibles  etc</a:t>
            </a:r>
          </a:p>
        </p:txBody>
      </p:sp>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Produits aux particuliers</a:t>
            </a:r>
          </a:p>
        </p:txBody>
      </p:sp>
      <p:sp>
        <p:nvSpPr>
          <p:cNvPr id="8" name="ZoneTexte 7"/>
          <p:cNvSpPr txBox="1"/>
          <p:nvPr/>
        </p:nvSpPr>
        <p:spPr>
          <a:xfrm>
            <a:off x="6132888" y="52164"/>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Produits aux entreprises</a:t>
            </a:r>
          </a:p>
        </p:txBody>
      </p:sp>
      <p:sp>
        <p:nvSpPr>
          <p:cNvPr id="9" name="ZoneTexte 8"/>
          <p:cNvSpPr txBox="1"/>
          <p:nvPr/>
        </p:nvSpPr>
        <p:spPr>
          <a:xfrm>
            <a:off x="9158510" y="52164"/>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Banque et marché financier</a:t>
            </a:r>
          </a:p>
        </p:txBody>
      </p:sp>
    </p:spTree>
    <p:extLst>
      <p:ext uri="{BB962C8B-B14F-4D97-AF65-F5344CB8AC3E}">
        <p14:creationId xmlns="" xmlns:p14="http://schemas.microsoft.com/office/powerpoint/2010/main" val="3782272666"/>
      </p:ext>
    </p:extLst>
  </p:cSld>
  <p:clrMapOvr>
    <a:masterClrMapping/>
  </p:clrMapOvr>
  <mc:AlternateContent xmlns:mc="http://schemas.openxmlformats.org/markup-compatibility/2006">
    <mc:Choice xmlns="" xmlns:p14="http://schemas.microsoft.com/office/powerpoint/2010/main" Requires="p14">
      <p:transition spd="slow">
        <p14:gallery dir="l"/>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Produits aux particuliers</a:t>
            </a:r>
          </a:p>
        </p:txBody>
      </p:sp>
      <p:sp>
        <p:nvSpPr>
          <p:cNvPr id="8" name="ZoneTexte 7"/>
          <p:cNvSpPr txBox="1"/>
          <p:nvPr/>
        </p:nvSpPr>
        <p:spPr>
          <a:xfrm>
            <a:off x="6132888" y="52164"/>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Produits aux entreprises</a:t>
            </a:r>
          </a:p>
        </p:txBody>
      </p:sp>
      <p:sp>
        <p:nvSpPr>
          <p:cNvPr id="9" name="ZoneTexte 8"/>
          <p:cNvSpPr txBox="1"/>
          <p:nvPr/>
        </p:nvSpPr>
        <p:spPr>
          <a:xfrm>
            <a:off x="9158510" y="52164"/>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Banque et marché financier</a:t>
            </a:r>
          </a:p>
        </p:txBody>
      </p:sp>
      <p:sp>
        <p:nvSpPr>
          <p:cNvPr id="10" name="ZoneTexte 9"/>
          <p:cNvSpPr txBox="1"/>
          <p:nvPr/>
        </p:nvSpPr>
        <p:spPr>
          <a:xfrm>
            <a:off x="3107264" y="827196"/>
            <a:ext cx="9084735"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11" name="ZoneTexte 10"/>
          <p:cNvSpPr txBox="1"/>
          <p:nvPr/>
        </p:nvSpPr>
        <p:spPr>
          <a:xfrm>
            <a:off x="3268550" y="875558"/>
            <a:ext cx="2160000" cy="756000"/>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Types de comptes</a:t>
            </a:r>
          </a:p>
        </p:txBody>
      </p:sp>
      <p:graphicFrame>
        <p:nvGraphicFramePr>
          <p:cNvPr id="13" name="Diagramme 12"/>
          <p:cNvGraphicFramePr/>
          <p:nvPr>
            <p:extLst>
              <p:ext uri="{D42A27DB-BD31-4B8C-83A1-F6EECF244321}">
                <p14:modId xmlns="" xmlns:p14="http://schemas.microsoft.com/office/powerpoint/2010/main" val="3255895674"/>
              </p:ext>
            </p:extLst>
          </p:nvPr>
        </p:nvGraphicFramePr>
        <p:xfrm>
          <a:off x="266700" y="1825829"/>
          <a:ext cx="11843810" cy="43125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4" name="ZoneTexte 13"/>
          <p:cNvSpPr txBox="1"/>
          <p:nvPr/>
        </p:nvSpPr>
        <p:spPr>
          <a:xfrm>
            <a:off x="5495870" y="875558"/>
            <a:ext cx="2160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Moyens de paiement</a:t>
            </a:r>
          </a:p>
        </p:txBody>
      </p:sp>
      <p:sp>
        <p:nvSpPr>
          <p:cNvPr id="15" name="ZoneTexte 14"/>
          <p:cNvSpPr txBox="1"/>
          <p:nvPr/>
        </p:nvSpPr>
        <p:spPr>
          <a:xfrm>
            <a:off x="7723190" y="875558"/>
            <a:ext cx="2160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Produits offerts</a:t>
            </a:r>
          </a:p>
        </p:txBody>
      </p:sp>
      <p:sp>
        <p:nvSpPr>
          <p:cNvPr id="16" name="ZoneTexte 15"/>
          <p:cNvSpPr txBox="1"/>
          <p:nvPr/>
        </p:nvSpPr>
        <p:spPr>
          <a:xfrm>
            <a:off x="9950510" y="875558"/>
            <a:ext cx="2160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Services offerts</a:t>
            </a:r>
          </a:p>
        </p:txBody>
      </p:sp>
    </p:spTree>
    <p:extLst>
      <p:ext uri="{BB962C8B-B14F-4D97-AF65-F5344CB8AC3E}">
        <p14:creationId xmlns="" xmlns:p14="http://schemas.microsoft.com/office/powerpoint/2010/main" val="1077084381"/>
      </p:ext>
    </p:extLst>
  </p:cSld>
  <p:clrMapOvr>
    <a:masterClrMapping/>
  </p:clrMapOvr>
  <mc:AlternateContent xmlns:mc="http://schemas.openxmlformats.org/markup-compatibility/2006">
    <mc:Choice xmlns="" xmlns:p14="http://schemas.microsoft.com/office/powerpoint/2010/main" Requires="p14">
      <p:transition spd="slow" p14:dur="1250">
        <p14:flip dir="r"/>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Produits aux particuliers</a:t>
            </a:r>
          </a:p>
        </p:txBody>
      </p:sp>
      <p:sp>
        <p:nvSpPr>
          <p:cNvPr id="8" name="ZoneTexte 7"/>
          <p:cNvSpPr txBox="1"/>
          <p:nvPr/>
        </p:nvSpPr>
        <p:spPr>
          <a:xfrm>
            <a:off x="6132888" y="52164"/>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Produits aux entreprises</a:t>
            </a:r>
          </a:p>
        </p:txBody>
      </p:sp>
      <p:sp>
        <p:nvSpPr>
          <p:cNvPr id="9" name="ZoneTexte 8"/>
          <p:cNvSpPr txBox="1"/>
          <p:nvPr/>
        </p:nvSpPr>
        <p:spPr>
          <a:xfrm>
            <a:off x="9158510" y="52164"/>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Banque et marché financier</a:t>
            </a:r>
          </a:p>
        </p:txBody>
      </p:sp>
      <p:sp>
        <p:nvSpPr>
          <p:cNvPr id="10" name="ZoneTexte 9"/>
          <p:cNvSpPr txBox="1"/>
          <p:nvPr/>
        </p:nvSpPr>
        <p:spPr>
          <a:xfrm>
            <a:off x="3107264" y="827196"/>
            <a:ext cx="9084735"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graphicFrame>
        <p:nvGraphicFramePr>
          <p:cNvPr id="13" name="Diagramme 12"/>
          <p:cNvGraphicFramePr/>
          <p:nvPr>
            <p:extLst>
              <p:ext uri="{D42A27DB-BD31-4B8C-83A1-F6EECF244321}">
                <p14:modId xmlns="" xmlns:p14="http://schemas.microsoft.com/office/powerpoint/2010/main" val="412384348"/>
              </p:ext>
            </p:extLst>
          </p:nvPr>
        </p:nvGraphicFramePr>
        <p:xfrm>
          <a:off x="266700" y="1825829"/>
          <a:ext cx="11843810" cy="43125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2" name="ZoneTexte 11"/>
          <p:cNvSpPr txBox="1"/>
          <p:nvPr/>
        </p:nvSpPr>
        <p:spPr>
          <a:xfrm>
            <a:off x="3268550" y="875558"/>
            <a:ext cx="2160000" cy="756000"/>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Types de comptes</a:t>
            </a:r>
          </a:p>
        </p:txBody>
      </p:sp>
      <p:sp>
        <p:nvSpPr>
          <p:cNvPr id="14" name="ZoneTexte 13"/>
          <p:cNvSpPr txBox="1"/>
          <p:nvPr/>
        </p:nvSpPr>
        <p:spPr>
          <a:xfrm>
            <a:off x="5495870" y="875558"/>
            <a:ext cx="2160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Moyens de paiement</a:t>
            </a:r>
          </a:p>
        </p:txBody>
      </p:sp>
      <p:sp>
        <p:nvSpPr>
          <p:cNvPr id="15" name="ZoneTexte 14"/>
          <p:cNvSpPr txBox="1"/>
          <p:nvPr/>
        </p:nvSpPr>
        <p:spPr>
          <a:xfrm>
            <a:off x="7723190" y="875558"/>
            <a:ext cx="2160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Produits offerts</a:t>
            </a:r>
          </a:p>
        </p:txBody>
      </p:sp>
      <p:sp>
        <p:nvSpPr>
          <p:cNvPr id="16" name="ZoneTexte 15"/>
          <p:cNvSpPr txBox="1"/>
          <p:nvPr/>
        </p:nvSpPr>
        <p:spPr>
          <a:xfrm>
            <a:off x="9950510" y="875558"/>
            <a:ext cx="2160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Services offerts</a:t>
            </a:r>
          </a:p>
        </p:txBody>
      </p:sp>
    </p:spTree>
    <p:extLst>
      <p:ext uri="{BB962C8B-B14F-4D97-AF65-F5344CB8AC3E}">
        <p14:creationId xmlns="" xmlns:p14="http://schemas.microsoft.com/office/powerpoint/2010/main" val="1816799425"/>
      </p:ext>
    </p:extLst>
  </p:cSld>
  <p:clrMapOvr>
    <a:masterClrMapping/>
  </p:clrMapOvr>
  <mc:AlternateContent xmlns:mc="http://schemas.openxmlformats.org/markup-compatibility/2006">
    <mc:Choice xmlns="" xmlns:p14="http://schemas.microsoft.com/office/powerpoint/2010/main" Requires="p14">
      <p:transition spd="slow" p14:dur="1250">
        <p14:flip dir="r"/>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Produits aux particuliers</a:t>
            </a:r>
          </a:p>
        </p:txBody>
      </p:sp>
      <p:sp>
        <p:nvSpPr>
          <p:cNvPr id="8" name="ZoneTexte 7"/>
          <p:cNvSpPr txBox="1"/>
          <p:nvPr/>
        </p:nvSpPr>
        <p:spPr>
          <a:xfrm>
            <a:off x="6132888" y="52164"/>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Produits aux entreprises</a:t>
            </a:r>
          </a:p>
        </p:txBody>
      </p:sp>
      <p:sp>
        <p:nvSpPr>
          <p:cNvPr id="9" name="ZoneTexte 8"/>
          <p:cNvSpPr txBox="1"/>
          <p:nvPr/>
        </p:nvSpPr>
        <p:spPr>
          <a:xfrm>
            <a:off x="9158510" y="52164"/>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Banque et marché financier</a:t>
            </a:r>
          </a:p>
        </p:txBody>
      </p:sp>
      <p:sp>
        <p:nvSpPr>
          <p:cNvPr id="10" name="ZoneTexte 9"/>
          <p:cNvSpPr txBox="1"/>
          <p:nvPr/>
        </p:nvSpPr>
        <p:spPr>
          <a:xfrm>
            <a:off x="3107264" y="827196"/>
            <a:ext cx="9084735"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graphicFrame>
        <p:nvGraphicFramePr>
          <p:cNvPr id="13" name="Diagramme 12"/>
          <p:cNvGraphicFramePr/>
          <p:nvPr>
            <p:extLst>
              <p:ext uri="{D42A27DB-BD31-4B8C-83A1-F6EECF244321}">
                <p14:modId xmlns="" xmlns:p14="http://schemas.microsoft.com/office/powerpoint/2010/main" val="496400868"/>
              </p:ext>
            </p:extLst>
          </p:nvPr>
        </p:nvGraphicFramePr>
        <p:xfrm>
          <a:off x="266700" y="1825829"/>
          <a:ext cx="11843810" cy="43125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2" name="ZoneTexte 11"/>
          <p:cNvSpPr txBox="1"/>
          <p:nvPr/>
        </p:nvSpPr>
        <p:spPr>
          <a:xfrm>
            <a:off x="3268550" y="875558"/>
            <a:ext cx="2160000" cy="756000"/>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Types de comptes</a:t>
            </a:r>
          </a:p>
        </p:txBody>
      </p:sp>
      <p:sp>
        <p:nvSpPr>
          <p:cNvPr id="14" name="ZoneTexte 13"/>
          <p:cNvSpPr txBox="1"/>
          <p:nvPr/>
        </p:nvSpPr>
        <p:spPr>
          <a:xfrm>
            <a:off x="5495870" y="875558"/>
            <a:ext cx="2160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Moyens de paiement</a:t>
            </a:r>
          </a:p>
        </p:txBody>
      </p:sp>
      <p:sp>
        <p:nvSpPr>
          <p:cNvPr id="15" name="ZoneTexte 14"/>
          <p:cNvSpPr txBox="1"/>
          <p:nvPr/>
        </p:nvSpPr>
        <p:spPr>
          <a:xfrm>
            <a:off x="7723190" y="875558"/>
            <a:ext cx="2160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Produits offerts</a:t>
            </a:r>
          </a:p>
        </p:txBody>
      </p:sp>
      <p:sp>
        <p:nvSpPr>
          <p:cNvPr id="16" name="ZoneTexte 15"/>
          <p:cNvSpPr txBox="1"/>
          <p:nvPr/>
        </p:nvSpPr>
        <p:spPr>
          <a:xfrm>
            <a:off x="9950510" y="875558"/>
            <a:ext cx="2160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Services offerts</a:t>
            </a:r>
          </a:p>
        </p:txBody>
      </p:sp>
    </p:spTree>
    <p:extLst>
      <p:ext uri="{BB962C8B-B14F-4D97-AF65-F5344CB8AC3E}">
        <p14:creationId xmlns="" xmlns:p14="http://schemas.microsoft.com/office/powerpoint/2010/main" val="1949941345"/>
      </p:ext>
    </p:extLst>
  </p:cSld>
  <p:clrMapOvr>
    <a:masterClrMapping/>
  </p:clrMapOvr>
  <mc:AlternateContent xmlns:mc="http://schemas.openxmlformats.org/markup-compatibility/2006">
    <mc:Choice xmlns="" xmlns:p14="http://schemas.microsoft.com/office/powerpoint/2010/main" Requires="p14">
      <p:transition spd="slow" p14:dur="1250">
        <p14:flip dir="r"/>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Produits aux particuliers</a:t>
            </a:r>
          </a:p>
        </p:txBody>
      </p:sp>
      <p:sp>
        <p:nvSpPr>
          <p:cNvPr id="8" name="ZoneTexte 7"/>
          <p:cNvSpPr txBox="1"/>
          <p:nvPr/>
        </p:nvSpPr>
        <p:spPr>
          <a:xfrm>
            <a:off x="6132888" y="52164"/>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Produits aux entreprises</a:t>
            </a:r>
          </a:p>
        </p:txBody>
      </p:sp>
      <p:sp>
        <p:nvSpPr>
          <p:cNvPr id="9" name="ZoneTexte 8"/>
          <p:cNvSpPr txBox="1"/>
          <p:nvPr/>
        </p:nvSpPr>
        <p:spPr>
          <a:xfrm>
            <a:off x="9158510" y="52164"/>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Banque et marché financier</a:t>
            </a:r>
          </a:p>
        </p:txBody>
      </p:sp>
      <p:sp>
        <p:nvSpPr>
          <p:cNvPr id="10" name="ZoneTexte 9"/>
          <p:cNvSpPr txBox="1"/>
          <p:nvPr/>
        </p:nvSpPr>
        <p:spPr>
          <a:xfrm>
            <a:off x="3107264" y="827196"/>
            <a:ext cx="9084735"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graphicFrame>
        <p:nvGraphicFramePr>
          <p:cNvPr id="13" name="Diagramme 12"/>
          <p:cNvGraphicFramePr/>
          <p:nvPr>
            <p:extLst>
              <p:ext uri="{D42A27DB-BD31-4B8C-83A1-F6EECF244321}">
                <p14:modId xmlns="" xmlns:p14="http://schemas.microsoft.com/office/powerpoint/2010/main" val="3670404768"/>
              </p:ext>
            </p:extLst>
          </p:nvPr>
        </p:nvGraphicFramePr>
        <p:xfrm>
          <a:off x="266700" y="1825829"/>
          <a:ext cx="11843810" cy="43125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2" name="ZoneTexte 11"/>
          <p:cNvSpPr txBox="1"/>
          <p:nvPr/>
        </p:nvSpPr>
        <p:spPr>
          <a:xfrm>
            <a:off x="3268550" y="875558"/>
            <a:ext cx="2160000" cy="756000"/>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Types de comptes</a:t>
            </a:r>
          </a:p>
        </p:txBody>
      </p:sp>
      <p:sp>
        <p:nvSpPr>
          <p:cNvPr id="14" name="ZoneTexte 13"/>
          <p:cNvSpPr txBox="1"/>
          <p:nvPr/>
        </p:nvSpPr>
        <p:spPr>
          <a:xfrm>
            <a:off x="5495870" y="875558"/>
            <a:ext cx="2160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Moyens de paiement</a:t>
            </a:r>
          </a:p>
        </p:txBody>
      </p:sp>
      <p:sp>
        <p:nvSpPr>
          <p:cNvPr id="15" name="ZoneTexte 14"/>
          <p:cNvSpPr txBox="1"/>
          <p:nvPr/>
        </p:nvSpPr>
        <p:spPr>
          <a:xfrm>
            <a:off x="7723190" y="875558"/>
            <a:ext cx="2160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Produits offerts</a:t>
            </a:r>
          </a:p>
        </p:txBody>
      </p:sp>
      <p:sp>
        <p:nvSpPr>
          <p:cNvPr id="16" name="ZoneTexte 15"/>
          <p:cNvSpPr txBox="1"/>
          <p:nvPr/>
        </p:nvSpPr>
        <p:spPr>
          <a:xfrm>
            <a:off x="9950510" y="875558"/>
            <a:ext cx="2160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Services offerts</a:t>
            </a:r>
          </a:p>
        </p:txBody>
      </p:sp>
    </p:spTree>
    <p:extLst>
      <p:ext uri="{BB962C8B-B14F-4D97-AF65-F5344CB8AC3E}">
        <p14:creationId xmlns="" xmlns:p14="http://schemas.microsoft.com/office/powerpoint/2010/main" val="1450012031"/>
      </p:ext>
    </p:extLst>
  </p:cSld>
  <p:clrMapOvr>
    <a:masterClrMapping/>
  </p:clrMapOvr>
  <mc:AlternateContent xmlns:mc="http://schemas.openxmlformats.org/markup-compatibility/2006">
    <mc:Choice xmlns="" xmlns:p14="http://schemas.microsoft.com/office/powerpoint/2010/main" Requires="p14">
      <p:transition spd="slow" p14:dur="1250">
        <p14:flip dir="r"/>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Produits aux particuliers</a:t>
            </a:r>
          </a:p>
        </p:txBody>
      </p:sp>
      <p:sp>
        <p:nvSpPr>
          <p:cNvPr id="8" name="ZoneTexte 7"/>
          <p:cNvSpPr txBox="1"/>
          <p:nvPr/>
        </p:nvSpPr>
        <p:spPr>
          <a:xfrm>
            <a:off x="6132888" y="52164"/>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Produits aux entreprises</a:t>
            </a:r>
          </a:p>
        </p:txBody>
      </p:sp>
      <p:sp>
        <p:nvSpPr>
          <p:cNvPr id="9" name="ZoneTexte 8"/>
          <p:cNvSpPr txBox="1"/>
          <p:nvPr/>
        </p:nvSpPr>
        <p:spPr>
          <a:xfrm>
            <a:off x="9158510" y="52164"/>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Banque et marché financier</a:t>
            </a:r>
          </a:p>
        </p:txBody>
      </p:sp>
      <p:sp>
        <p:nvSpPr>
          <p:cNvPr id="10" name="ZoneTexte 9"/>
          <p:cNvSpPr txBox="1"/>
          <p:nvPr/>
        </p:nvSpPr>
        <p:spPr>
          <a:xfrm>
            <a:off x="3107264" y="827196"/>
            <a:ext cx="9084735"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graphicFrame>
        <p:nvGraphicFramePr>
          <p:cNvPr id="13" name="Diagramme 12"/>
          <p:cNvGraphicFramePr/>
          <p:nvPr>
            <p:extLst>
              <p:ext uri="{D42A27DB-BD31-4B8C-83A1-F6EECF244321}">
                <p14:modId xmlns="" xmlns:p14="http://schemas.microsoft.com/office/powerpoint/2010/main" val="2393650566"/>
              </p:ext>
            </p:extLst>
          </p:nvPr>
        </p:nvGraphicFramePr>
        <p:xfrm>
          <a:off x="266700" y="1825828"/>
          <a:ext cx="11843810" cy="49432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2" name="ZoneTexte 11"/>
          <p:cNvSpPr txBox="1"/>
          <p:nvPr/>
        </p:nvSpPr>
        <p:spPr>
          <a:xfrm>
            <a:off x="3268550" y="875558"/>
            <a:ext cx="2160000" cy="756000"/>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Types de comptes</a:t>
            </a:r>
          </a:p>
        </p:txBody>
      </p:sp>
      <p:sp>
        <p:nvSpPr>
          <p:cNvPr id="14" name="ZoneTexte 13"/>
          <p:cNvSpPr txBox="1"/>
          <p:nvPr/>
        </p:nvSpPr>
        <p:spPr>
          <a:xfrm>
            <a:off x="5495870" y="875558"/>
            <a:ext cx="2160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Moyens de paiement</a:t>
            </a:r>
          </a:p>
        </p:txBody>
      </p:sp>
      <p:sp>
        <p:nvSpPr>
          <p:cNvPr id="15" name="ZoneTexte 14"/>
          <p:cNvSpPr txBox="1"/>
          <p:nvPr/>
        </p:nvSpPr>
        <p:spPr>
          <a:xfrm>
            <a:off x="7723190" y="875558"/>
            <a:ext cx="2160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Produits offerts</a:t>
            </a:r>
          </a:p>
        </p:txBody>
      </p:sp>
      <p:sp>
        <p:nvSpPr>
          <p:cNvPr id="16" name="ZoneTexte 15"/>
          <p:cNvSpPr txBox="1"/>
          <p:nvPr/>
        </p:nvSpPr>
        <p:spPr>
          <a:xfrm>
            <a:off x="9950510" y="875558"/>
            <a:ext cx="2160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Services offerts</a:t>
            </a:r>
          </a:p>
        </p:txBody>
      </p:sp>
    </p:spTree>
    <p:extLst>
      <p:ext uri="{BB962C8B-B14F-4D97-AF65-F5344CB8AC3E}">
        <p14:creationId xmlns="" xmlns:p14="http://schemas.microsoft.com/office/powerpoint/2010/main" val="3829275273"/>
      </p:ext>
    </p:extLst>
  </p:cSld>
  <p:clrMapOvr>
    <a:masterClrMapping/>
  </p:clrMapOvr>
  <mc:AlternateContent xmlns:mc="http://schemas.openxmlformats.org/markup-compatibility/2006">
    <mc:Choice xmlns="" xmlns:p14="http://schemas.microsoft.com/office/powerpoint/2010/main" Requires="p14">
      <p:transition spd="slow" p14:dur="1250">
        <p14:flip dir="r"/>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Produits aux particuliers</a:t>
            </a:r>
          </a:p>
        </p:txBody>
      </p:sp>
      <p:sp>
        <p:nvSpPr>
          <p:cNvPr id="8" name="ZoneTexte 7"/>
          <p:cNvSpPr txBox="1"/>
          <p:nvPr/>
        </p:nvSpPr>
        <p:spPr>
          <a:xfrm>
            <a:off x="6132888" y="52164"/>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Produits aux entreprises</a:t>
            </a:r>
          </a:p>
        </p:txBody>
      </p:sp>
      <p:sp>
        <p:nvSpPr>
          <p:cNvPr id="9" name="ZoneTexte 8"/>
          <p:cNvSpPr txBox="1"/>
          <p:nvPr/>
        </p:nvSpPr>
        <p:spPr>
          <a:xfrm>
            <a:off x="9158510" y="52164"/>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Banque et marché financier</a:t>
            </a:r>
          </a:p>
        </p:txBody>
      </p:sp>
      <p:sp>
        <p:nvSpPr>
          <p:cNvPr id="10" name="ZoneTexte 9"/>
          <p:cNvSpPr txBox="1"/>
          <p:nvPr/>
        </p:nvSpPr>
        <p:spPr>
          <a:xfrm>
            <a:off x="3107264" y="827196"/>
            <a:ext cx="9084735"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graphicFrame>
        <p:nvGraphicFramePr>
          <p:cNvPr id="13" name="Diagramme 12"/>
          <p:cNvGraphicFramePr/>
          <p:nvPr>
            <p:extLst>
              <p:ext uri="{D42A27DB-BD31-4B8C-83A1-F6EECF244321}">
                <p14:modId xmlns="" xmlns:p14="http://schemas.microsoft.com/office/powerpoint/2010/main" val="4202725512"/>
              </p:ext>
            </p:extLst>
          </p:nvPr>
        </p:nvGraphicFramePr>
        <p:xfrm>
          <a:off x="266700" y="1825828"/>
          <a:ext cx="11843810" cy="49432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2" name="ZoneTexte 11"/>
          <p:cNvSpPr txBox="1"/>
          <p:nvPr/>
        </p:nvSpPr>
        <p:spPr>
          <a:xfrm>
            <a:off x="3268550" y="875558"/>
            <a:ext cx="2160000" cy="756000"/>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Types de comptes</a:t>
            </a:r>
          </a:p>
        </p:txBody>
      </p:sp>
      <p:sp>
        <p:nvSpPr>
          <p:cNvPr id="14" name="ZoneTexte 13"/>
          <p:cNvSpPr txBox="1"/>
          <p:nvPr/>
        </p:nvSpPr>
        <p:spPr>
          <a:xfrm>
            <a:off x="5495870" y="875558"/>
            <a:ext cx="2160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Moyens de paiement</a:t>
            </a:r>
          </a:p>
        </p:txBody>
      </p:sp>
      <p:sp>
        <p:nvSpPr>
          <p:cNvPr id="15" name="ZoneTexte 14"/>
          <p:cNvSpPr txBox="1"/>
          <p:nvPr/>
        </p:nvSpPr>
        <p:spPr>
          <a:xfrm>
            <a:off x="7723190" y="875558"/>
            <a:ext cx="2160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Produits offerts</a:t>
            </a:r>
          </a:p>
        </p:txBody>
      </p:sp>
      <p:sp>
        <p:nvSpPr>
          <p:cNvPr id="16" name="ZoneTexte 15"/>
          <p:cNvSpPr txBox="1"/>
          <p:nvPr/>
        </p:nvSpPr>
        <p:spPr>
          <a:xfrm>
            <a:off x="9950510" y="875558"/>
            <a:ext cx="2160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Services offerts</a:t>
            </a:r>
          </a:p>
        </p:txBody>
      </p:sp>
    </p:spTree>
    <p:extLst>
      <p:ext uri="{BB962C8B-B14F-4D97-AF65-F5344CB8AC3E}">
        <p14:creationId xmlns="" xmlns:p14="http://schemas.microsoft.com/office/powerpoint/2010/main" val="3615890675"/>
      </p:ext>
    </p:extLst>
  </p:cSld>
  <p:clrMapOvr>
    <a:masterClrMapping/>
  </p:clrMapOvr>
  <mc:AlternateContent xmlns:mc="http://schemas.openxmlformats.org/markup-compatibility/2006">
    <mc:Choice xmlns="" xmlns:p14="http://schemas.microsoft.com/office/powerpoint/2010/main" Requires="p14">
      <p:transition spd="slow" p14:dur="1250">
        <p14:flip dir="r"/>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a:t>BANQUE ET PARTICULIERS</a:t>
            </a:r>
          </a:p>
        </p:txBody>
      </p:sp>
      <p:sp>
        <p:nvSpPr>
          <p:cNvPr id="3" name="Content Placeholder 2"/>
          <p:cNvSpPr>
            <a:spLocks noGrp="1"/>
          </p:cNvSpPr>
          <p:nvPr>
            <p:ph idx="1"/>
          </p:nvPr>
        </p:nvSpPr>
        <p:spPr>
          <a:xfrm>
            <a:off x="1981200" y="1600200"/>
            <a:ext cx="8229600" cy="4925144"/>
          </a:xfrm>
        </p:spPr>
        <p:txBody>
          <a:bodyPr>
            <a:normAutofit/>
          </a:bodyPr>
          <a:lstStyle/>
          <a:p>
            <a:pPr marL="0" indent="0">
              <a:buNone/>
            </a:pPr>
            <a:r>
              <a:rPr lang="fr-FR" b="1" dirty="0" smtClean="0"/>
              <a:t>                    </a:t>
            </a:r>
          </a:p>
          <a:p>
            <a:pPr marL="0" indent="0">
              <a:buNone/>
            </a:pPr>
            <a:endParaRPr lang="fr-FR" b="1" dirty="0"/>
          </a:p>
          <a:p>
            <a:pPr marL="0" indent="0" algn="ctr">
              <a:buNone/>
            </a:pPr>
            <a:r>
              <a:rPr lang="fr-FR" b="1" dirty="0" smtClean="0"/>
              <a:t>LES MOYENS DE PAIEMENT</a:t>
            </a:r>
            <a:endParaRPr lang="fr-FR" sz="1600" b="1" dirty="0"/>
          </a:p>
        </p:txBody>
      </p:sp>
    </p:spTree>
    <p:extLst>
      <p:ext uri="{BB962C8B-B14F-4D97-AF65-F5344CB8AC3E}">
        <p14:creationId xmlns="" xmlns:p14="http://schemas.microsoft.com/office/powerpoint/2010/main" val="225494131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2100" y="1828800"/>
            <a:ext cx="11818410" cy="4851400"/>
          </a:xfrm>
        </p:spPr>
        <p:txBody>
          <a:bodyPr>
            <a:normAutofit lnSpcReduction="10000"/>
          </a:bodyPr>
          <a:lstStyle/>
          <a:p>
            <a:pPr marL="0" indent="0">
              <a:buNone/>
            </a:pPr>
            <a:r>
              <a:rPr lang="fr-FR" sz="2600" b="1" dirty="0"/>
              <a:t>LES  MOYENS DE PAIEMENT( REGLEMENT N* 15/2002/CM/UMOA</a:t>
            </a:r>
            <a:r>
              <a:rPr lang="fr-FR" sz="2600" b="1" dirty="0" smtClean="0"/>
              <a:t>) : </a:t>
            </a:r>
          </a:p>
          <a:p>
            <a:pPr marL="0" indent="0">
              <a:buNone/>
            </a:pPr>
            <a:r>
              <a:rPr lang="fr-FR" sz="2600" b="1" dirty="0"/>
              <a:t> </a:t>
            </a:r>
            <a:r>
              <a:rPr lang="fr-FR" sz="2600" b="1" dirty="0" smtClean="0"/>
              <a:t>                                   LE </a:t>
            </a:r>
            <a:r>
              <a:rPr lang="fr-FR" sz="2600" b="1" dirty="0"/>
              <a:t>CHEQUE</a:t>
            </a:r>
          </a:p>
          <a:p>
            <a:pPr marL="0" indent="0">
              <a:buNone/>
            </a:pPr>
            <a:r>
              <a:rPr lang="fr-FR" sz="1900" dirty="0" smtClean="0"/>
              <a:t>C’est </a:t>
            </a:r>
            <a:r>
              <a:rPr lang="fr-FR" sz="1900" dirty="0"/>
              <a:t>un écrit  qui ,sous forme d’un mandat de paiement sert, au Tireur à effectuer à son profit ou au profit d’un Tiers, le retrait de tout ou partie de fonds portés au crédit de son compte chez le Tiré et disponible.</a:t>
            </a:r>
          </a:p>
          <a:p>
            <a:pPr marL="0" indent="0">
              <a:buNone/>
            </a:pPr>
            <a:r>
              <a:rPr lang="fr-FR" sz="1900" b="1" dirty="0" smtClean="0"/>
              <a:t>Mentions </a:t>
            </a:r>
            <a:r>
              <a:rPr lang="fr-FR" sz="1900" b="1" dirty="0"/>
              <a:t>obligatoires:</a:t>
            </a:r>
          </a:p>
          <a:p>
            <a:pPr marL="0" indent="0">
              <a:buNone/>
            </a:pPr>
            <a:r>
              <a:rPr lang="fr-FR" sz="1900" dirty="0" smtClean="0"/>
              <a:t>             </a:t>
            </a:r>
            <a:r>
              <a:rPr lang="fr-FR" sz="1900" dirty="0"/>
              <a:t>1/  la dénomination chèque</a:t>
            </a:r>
          </a:p>
          <a:p>
            <a:pPr marL="0" indent="0">
              <a:buNone/>
            </a:pPr>
            <a:r>
              <a:rPr lang="fr-FR" sz="1900" dirty="0"/>
              <a:t>             2/  l’ordre pur et simple de payer une somme(« payez contre ce chèque »)</a:t>
            </a:r>
          </a:p>
          <a:p>
            <a:pPr marL="0" indent="0">
              <a:buNone/>
            </a:pPr>
            <a:r>
              <a:rPr lang="fr-FR" sz="1900" dirty="0"/>
              <a:t>             3/  le nom de celui qui doit payer</a:t>
            </a:r>
          </a:p>
          <a:p>
            <a:pPr marL="0" indent="0">
              <a:buNone/>
            </a:pPr>
            <a:r>
              <a:rPr lang="fr-FR" sz="1900" dirty="0"/>
              <a:t>              4/ l’indication du lieu ou le paiement doit s’effectuer</a:t>
            </a:r>
          </a:p>
          <a:p>
            <a:pPr marL="0" indent="0">
              <a:buNone/>
            </a:pPr>
            <a:r>
              <a:rPr lang="fr-FR" sz="1900" dirty="0"/>
              <a:t>              5/ l’indication de la date et du lieu ou le chèque a été crée </a:t>
            </a:r>
          </a:p>
          <a:p>
            <a:pPr marL="0" indent="0">
              <a:buNone/>
            </a:pPr>
            <a:r>
              <a:rPr lang="fr-FR" sz="1900" dirty="0"/>
              <a:t>              6/ signature manuscrite de l’émetteur.</a:t>
            </a:r>
          </a:p>
          <a:p>
            <a:pPr marL="0" indent="0">
              <a:buNone/>
            </a:pPr>
            <a:r>
              <a:rPr lang="fr-FR" sz="1400" b="1" dirty="0" smtClean="0"/>
              <a:t>PS</a:t>
            </a:r>
            <a:r>
              <a:rPr lang="fr-FR" sz="1400" dirty="0" smtClean="0"/>
              <a:t>/ </a:t>
            </a:r>
            <a:endParaRPr lang="fr-FR" sz="1400" dirty="0"/>
          </a:p>
          <a:p>
            <a:r>
              <a:rPr lang="fr-FR" sz="1400" dirty="0"/>
              <a:t>        </a:t>
            </a:r>
            <a:r>
              <a:rPr lang="fr-FR" sz="1600" dirty="0"/>
              <a:t>si le lieu de paiement n’est pas indiqué, le  chèque est présumé payable au lieu ou le Tiré a son  établissement principal</a:t>
            </a:r>
          </a:p>
          <a:p>
            <a:r>
              <a:rPr lang="fr-FR" sz="1600" dirty="0"/>
              <a:t>        si le lieu de création n’est pas indiqué, le chèque est réputé émis au domicile du Tireur,</a:t>
            </a:r>
          </a:p>
          <a:p>
            <a:r>
              <a:rPr lang="fr-FR" sz="1600" dirty="0"/>
              <a:t>        si la somme est indiquée  en chiffres et en lettres ,le chèque vaut, en cas de différence, pour la somme en lettres</a:t>
            </a:r>
          </a:p>
          <a:p>
            <a:r>
              <a:rPr lang="fr-FR" sz="1600" dirty="0"/>
              <a:t>        si la somme est indiquée deux fois en chiffres ou deux fois en lettres, le chèque vaut, en cas de différence, pour la plus </a:t>
            </a:r>
            <a:r>
              <a:rPr lang="fr-FR" sz="1600" dirty="0" smtClean="0"/>
              <a:t>petite de  ces </a:t>
            </a:r>
            <a:r>
              <a:rPr lang="fr-FR" sz="1600" dirty="0"/>
              <a:t>deux sommes</a:t>
            </a:r>
          </a:p>
        </p:txBody>
      </p:sp>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Produits aux particuliers</a:t>
            </a:r>
          </a:p>
        </p:txBody>
      </p:sp>
      <p:sp>
        <p:nvSpPr>
          <p:cNvPr id="8" name="ZoneTexte 7"/>
          <p:cNvSpPr txBox="1"/>
          <p:nvPr/>
        </p:nvSpPr>
        <p:spPr>
          <a:xfrm>
            <a:off x="6132888" y="52164"/>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Produits aux entreprises</a:t>
            </a:r>
          </a:p>
        </p:txBody>
      </p:sp>
      <p:sp>
        <p:nvSpPr>
          <p:cNvPr id="9" name="ZoneTexte 8"/>
          <p:cNvSpPr txBox="1"/>
          <p:nvPr/>
        </p:nvSpPr>
        <p:spPr>
          <a:xfrm>
            <a:off x="9158510" y="52164"/>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Banque et marché financier</a:t>
            </a:r>
          </a:p>
        </p:txBody>
      </p:sp>
      <p:sp>
        <p:nvSpPr>
          <p:cNvPr id="10" name="ZoneTexte 9"/>
          <p:cNvSpPr txBox="1"/>
          <p:nvPr/>
        </p:nvSpPr>
        <p:spPr>
          <a:xfrm>
            <a:off x="3107264" y="827196"/>
            <a:ext cx="9084735"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11" name="ZoneTexte 10"/>
          <p:cNvSpPr txBox="1"/>
          <p:nvPr/>
        </p:nvSpPr>
        <p:spPr>
          <a:xfrm>
            <a:off x="3268550" y="875576"/>
            <a:ext cx="2160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Types de comptes</a:t>
            </a:r>
          </a:p>
        </p:txBody>
      </p:sp>
      <p:sp>
        <p:nvSpPr>
          <p:cNvPr id="12" name="ZoneTexte 11"/>
          <p:cNvSpPr txBox="1"/>
          <p:nvPr/>
        </p:nvSpPr>
        <p:spPr>
          <a:xfrm>
            <a:off x="5495870" y="875576"/>
            <a:ext cx="2160000" cy="756000"/>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Moyens de paiement</a:t>
            </a:r>
          </a:p>
        </p:txBody>
      </p:sp>
      <p:sp>
        <p:nvSpPr>
          <p:cNvPr id="13" name="ZoneTexte 12"/>
          <p:cNvSpPr txBox="1"/>
          <p:nvPr/>
        </p:nvSpPr>
        <p:spPr>
          <a:xfrm>
            <a:off x="7723190" y="875576"/>
            <a:ext cx="2160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Produits offerts</a:t>
            </a:r>
          </a:p>
        </p:txBody>
      </p:sp>
      <p:sp>
        <p:nvSpPr>
          <p:cNvPr id="14" name="ZoneTexte 13"/>
          <p:cNvSpPr txBox="1"/>
          <p:nvPr/>
        </p:nvSpPr>
        <p:spPr>
          <a:xfrm>
            <a:off x="9950510" y="875576"/>
            <a:ext cx="2160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Services offerts</a:t>
            </a:r>
          </a:p>
        </p:txBody>
      </p:sp>
    </p:spTree>
    <p:extLst>
      <p:ext uri="{BB962C8B-B14F-4D97-AF65-F5344CB8AC3E}">
        <p14:creationId xmlns="" xmlns:p14="http://schemas.microsoft.com/office/powerpoint/2010/main" val="1418233220"/>
      </p:ext>
    </p:extLst>
  </p:cSld>
  <p:clrMapOvr>
    <a:masterClrMapping/>
  </p:clrMapOvr>
  <mc:AlternateContent xmlns:mc="http://schemas.openxmlformats.org/markup-compatibility/2006">
    <mc:Choice xmlns="" xmlns:p14="http://schemas.microsoft.com/office/powerpoint/2010/main" Requires="p14">
      <p:transition spd="slow" p14:dur="1250">
        <p14:switch dir="r"/>
      </p:transition>
    </mc:Choice>
    <mc:Fallback>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2100" y="1828800"/>
            <a:ext cx="11818410" cy="4851400"/>
          </a:xfrm>
        </p:spPr>
        <p:txBody>
          <a:bodyPr>
            <a:normAutofit fontScale="62500" lnSpcReduction="20000"/>
          </a:bodyPr>
          <a:lstStyle/>
          <a:p>
            <a:pPr marL="0" indent="0">
              <a:buNone/>
            </a:pPr>
            <a:r>
              <a:rPr lang="fr-FR" sz="2800" b="1" dirty="0" smtClean="0"/>
              <a:t>Le </a:t>
            </a:r>
            <a:r>
              <a:rPr lang="fr-FR" sz="2800" b="1" dirty="0"/>
              <a:t>bénéficiaire du chèque: </a:t>
            </a:r>
          </a:p>
          <a:p>
            <a:r>
              <a:rPr lang="fr-FR" sz="2800" dirty="0"/>
              <a:t>    le chèque peut être à ordre(endossable ou non endossable) ,nominatif, au porteur.</a:t>
            </a:r>
          </a:p>
          <a:p>
            <a:pPr marL="0" indent="0">
              <a:buNone/>
            </a:pPr>
            <a:endParaRPr lang="fr-FR" sz="2800" dirty="0"/>
          </a:p>
          <a:p>
            <a:pPr marL="0" indent="0">
              <a:buNone/>
            </a:pPr>
            <a:r>
              <a:rPr lang="fr-FR" sz="2800" b="1" dirty="0"/>
              <a:t>La provision du chèque:</a:t>
            </a:r>
          </a:p>
          <a:p>
            <a:pPr marL="0" indent="0">
              <a:buNone/>
            </a:pPr>
            <a:endParaRPr lang="fr-FR" sz="2800" dirty="0"/>
          </a:p>
          <a:p>
            <a:r>
              <a:rPr lang="fr-FR" sz="2800" dirty="0" smtClean="0"/>
              <a:t>Elle </a:t>
            </a:r>
            <a:r>
              <a:rPr lang="fr-FR" sz="2800" dirty="0"/>
              <a:t>est préalable, suffisante et disponible</a:t>
            </a:r>
          </a:p>
          <a:p>
            <a:r>
              <a:rPr lang="fr-FR" sz="2800" dirty="0"/>
              <a:t>Elle est juridiquement la propriété du bénéficiaire dés l’émission</a:t>
            </a:r>
          </a:p>
          <a:p>
            <a:pPr marL="0" indent="0">
              <a:buNone/>
            </a:pPr>
            <a:endParaRPr lang="fr-FR" sz="2800" dirty="0"/>
          </a:p>
          <a:p>
            <a:pPr marL="0" indent="0">
              <a:buNone/>
            </a:pPr>
            <a:r>
              <a:rPr lang="fr-FR" sz="2800" b="1" dirty="0"/>
              <a:t>La validité du chèque:</a:t>
            </a:r>
          </a:p>
          <a:p>
            <a:r>
              <a:rPr lang="fr-FR" sz="2800" dirty="0" smtClean="0"/>
              <a:t>Un </a:t>
            </a:r>
            <a:r>
              <a:rPr lang="fr-FR" sz="2800" dirty="0"/>
              <a:t>cheque est censé être présenté au paiement dans les délais légaux de présentation pour  conférer au porteur le statut d’un porteur diligent,</a:t>
            </a:r>
          </a:p>
          <a:p>
            <a:pPr marL="0" indent="0">
              <a:buNone/>
            </a:pPr>
            <a:endParaRPr lang="fr-FR" sz="2800" dirty="0"/>
          </a:p>
          <a:p>
            <a:pPr marL="0" indent="0">
              <a:buNone/>
            </a:pPr>
            <a:r>
              <a:rPr lang="fr-FR" sz="2800" dirty="0"/>
              <a:t>Ces délais légaux sont de:</a:t>
            </a:r>
          </a:p>
          <a:p>
            <a:pPr marL="0" indent="0">
              <a:buNone/>
            </a:pPr>
            <a:endParaRPr lang="fr-FR" sz="2800" dirty="0"/>
          </a:p>
          <a:p>
            <a:r>
              <a:rPr lang="fr-FR" sz="2800" dirty="0"/>
              <a:t>     8j pour les chèques émis et payable a Dakar</a:t>
            </a:r>
          </a:p>
          <a:p>
            <a:r>
              <a:rPr lang="fr-FR" sz="2800" dirty="0" smtClean="0"/>
              <a:t>     </a:t>
            </a:r>
            <a:r>
              <a:rPr lang="fr-FR" sz="2800" dirty="0"/>
              <a:t>21 j pour ceux émis à l’ intérieur du Sénégal</a:t>
            </a:r>
          </a:p>
          <a:p>
            <a:r>
              <a:rPr lang="fr-FR" sz="2800" dirty="0" smtClean="0"/>
              <a:t>     </a:t>
            </a:r>
            <a:r>
              <a:rPr lang="fr-FR" sz="2800" dirty="0"/>
              <a:t>45 jours pour ceux émis en zone UEMO</a:t>
            </a:r>
          </a:p>
          <a:p>
            <a:r>
              <a:rPr lang="fr-FR" sz="2800" dirty="0" smtClean="0"/>
              <a:t>     </a:t>
            </a:r>
            <a:r>
              <a:rPr lang="fr-FR" sz="2800" dirty="0"/>
              <a:t>70 Jours pour ceux émis hors zone UEMO</a:t>
            </a:r>
          </a:p>
          <a:p>
            <a:r>
              <a:rPr lang="fr-FR" sz="2800" dirty="0" smtClean="0"/>
              <a:t>    </a:t>
            </a:r>
            <a:r>
              <a:rPr lang="fr-FR" sz="2800" dirty="0"/>
              <a:t>A delà de 3 ans, le chèque n’est plus valide, il est prescrit</a:t>
            </a:r>
            <a:endParaRPr lang="fr-FR" sz="1600" dirty="0"/>
          </a:p>
        </p:txBody>
      </p:sp>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Produits aux particuliers</a:t>
            </a:r>
          </a:p>
        </p:txBody>
      </p:sp>
      <p:sp>
        <p:nvSpPr>
          <p:cNvPr id="8" name="ZoneTexte 7"/>
          <p:cNvSpPr txBox="1"/>
          <p:nvPr/>
        </p:nvSpPr>
        <p:spPr>
          <a:xfrm>
            <a:off x="6132888" y="52164"/>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Produits aux entreprises</a:t>
            </a:r>
          </a:p>
        </p:txBody>
      </p:sp>
      <p:sp>
        <p:nvSpPr>
          <p:cNvPr id="9" name="ZoneTexte 8"/>
          <p:cNvSpPr txBox="1"/>
          <p:nvPr/>
        </p:nvSpPr>
        <p:spPr>
          <a:xfrm>
            <a:off x="9158510" y="52164"/>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Banque et marché financier</a:t>
            </a:r>
          </a:p>
        </p:txBody>
      </p:sp>
      <p:sp>
        <p:nvSpPr>
          <p:cNvPr id="10" name="ZoneTexte 9"/>
          <p:cNvSpPr txBox="1"/>
          <p:nvPr/>
        </p:nvSpPr>
        <p:spPr>
          <a:xfrm>
            <a:off x="3107264" y="827196"/>
            <a:ext cx="9084735"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11" name="ZoneTexte 10"/>
          <p:cNvSpPr txBox="1"/>
          <p:nvPr/>
        </p:nvSpPr>
        <p:spPr>
          <a:xfrm>
            <a:off x="3268550" y="875576"/>
            <a:ext cx="2160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Types de comptes</a:t>
            </a:r>
          </a:p>
        </p:txBody>
      </p:sp>
      <p:sp>
        <p:nvSpPr>
          <p:cNvPr id="12" name="ZoneTexte 11"/>
          <p:cNvSpPr txBox="1"/>
          <p:nvPr/>
        </p:nvSpPr>
        <p:spPr>
          <a:xfrm>
            <a:off x="5495870" y="875576"/>
            <a:ext cx="2160000" cy="756000"/>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Moyens de paiement</a:t>
            </a:r>
          </a:p>
        </p:txBody>
      </p:sp>
      <p:sp>
        <p:nvSpPr>
          <p:cNvPr id="13" name="ZoneTexte 12"/>
          <p:cNvSpPr txBox="1"/>
          <p:nvPr/>
        </p:nvSpPr>
        <p:spPr>
          <a:xfrm>
            <a:off x="7723190" y="875576"/>
            <a:ext cx="2160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Produits offerts</a:t>
            </a:r>
          </a:p>
        </p:txBody>
      </p:sp>
      <p:sp>
        <p:nvSpPr>
          <p:cNvPr id="14" name="ZoneTexte 13"/>
          <p:cNvSpPr txBox="1"/>
          <p:nvPr/>
        </p:nvSpPr>
        <p:spPr>
          <a:xfrm>
            <a:off x="9950510" y="875576"/>
            <a:ext cx="2160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Services offerts</a:t>
            </a:r>
          </a:p>
        </p:txBody>
      </p:sp>
    </p:spTree>
    <p:extLst>
      <p:ext uri="{BB962C8B-B14F-4D97-AF65-F5344CB8AC3E}">
        <p14:creationId xmlns="" xmlns:p14="http://schemas.microsoft.com/office/powerpoint/2010/main" val="1566760076"/>
      </p:ext>
    </p:extLst>
  </p:cSld>
  <p:clrMapOvr>
    <a:masterClrMapping/>
  </p:clrMapOvr>
  <mc:AlternateContent xmlns:mc="http://schemas.openxmlformats.org/markup-compatibility/2006">
    <mc:Choice xmlns="" xmlns:p14="http://schemas.microsoft.com/office/powerpoint/2010/main" Requires="p14">
      <p:transition spd="slow" p14:dur="1250">
        <p14:switch dir="r"/>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2050"/>
        </a:solidFill>
        <a:effectLst/>
      </p:bgPr>
    </p:bg>
    <p:spTree>
      <p:nvGrpSpPr>
        <p:cNvPr id="1" name=""/>
        <p:cNvGrpSpPr/>
        <p:nvPr/>
      </p:nvGrpSpPr>
      <p:grpSpPr>
        <a:xfrm>
          <a:off x="0" y="0"/>
          <a:ext cx="0" cy="0"/>
          <a:chOff x="0" y="0"/>
          <a:chExt cx="0" cy="0"/>
        </a:xfrm>
      </p:grpSpPr>
      <p:sp>
        <p:nvSpPr>
          <p:cNvPr id="8" name="Arc 7"/>
          <p:cNvSpPr/>
          <p:nvPr/>
        </p:nvSpPr>
        <p:spPr>
          <a:xfrm>
            <a:off x="-3332840" y="745529"/>
            <a:ext cx="6694603" cy="6067847"/>
          </a:xfrm>
          <a:prstGeom prst="arc">
            <a:avLst>
              <a:gd name="adj1" fmla="val 16200000"/>
              <a:gd name="adj2" fmla="val 5370932"/>
            </a:avLst>
          </a:prstGeom>
          <a:ln>
            <a:solidFill>
              <a:schemeClr val="accent6"/>
            </a:solidFill>
            <a:headEnd/>
            <a:tailEnd/>
          </a:ln>
        </p:spPr>
        <p:style>
          <a:lnRef idx="3">
            <a:schemeClr val="accent1"/>
          </a:lnRef>
          <a:fillRef idx="0">
            <a:schemeClr val="accent1"/>
          </a:fillRef>
          <a:effectRef idx="2">
            <a:schemeClr val="accent1"/>
          </a:effectRef>
          <a:fontRef idx="minor">
            <a:schemeClr val="tx1"/>
          </a:fontRef>
        </p:style>
        <p:txBody>
          <a:bodyPr lIns="97535" tIns="48767" rIns="97535" bIns="48767" anchor="ctr"/>
          <a:lstStyle/>
          <a:p>
            <a:pPr defTabSz="685783"/>
            <a:endParaRPr lang="en-US" sz="1351" dirty="0">
              <a:solidFill>
                <a:schemeClr val="bg1"/>
              </a:solidFill>
            </a:endParaRPr>
          </a:p>
        </p:txBody>
      </p:sp>
      <p:sp>
        <p:nvSpPr>
          <p:cNvPr id="10" name="Arc 9"/>
          <p:cNvSpPr/>
          <p:nvPr/>
        </p:nvSpPr>
        <p:spPr>
          <a:xfrm>
            <a:off x="-1433397" y="2144397"/>
            <a:ext cx="2791691" cy="2840183"/>
          </a:xfrm>
          <a:prstGeom prst="arc">
            <a:avLst>
              <a:gd name="adj1" fmla="val 16200000"/>
              <a:gd name="adj2" fmla="val 5359794"/>
            </a:avLst>
          </a:prstGeom>
          <a:solidFill>
            <a:srgbClr val="FFC000"/>
          </a:solidFill>
          <a:ln>
            <a:solidFill>
              <a:schemeClr val="accent6"/>
            </a:solidFill>
            <a:headEnd/>
            <a:tailEnd/>
          </a:ln>
        </p:spPr>
        <p:style>
          <a:lnRef idx="1">
            <a:schemeClr val="accent1"/>
          </a:lnRef>
          <a:fillRef idx="3">
            <a:schemeClr val="accent1"/>
          </a:fillRef>
          <a:effectRef idx="2">
            <a:schemeClr val="accent1"/>
          </a:effectRef>
          <a:fontRef idx="minor">
            <a:schemeClr val="lt1"/>
          </a:fontRef>
        </p:style>
        <p:txBody>
          <a:bodyPr lIns="97535" tIns="48767" rIns="97535" bIns="48767" anchor="ctr"/>
          <a:lstStyle/>
          <a:p>
            <a:pPr defTabSz="685783"/>
            <a:endParaRPr lang="en-US" sz="1351" dirty="0">
              <a:solidFill>
                <a:schemeClr val="bg1"/>
              </a:solidFill>
            </a:endParaRPr>
          </a:p>
        </p:txBody>
      </p:sp>
      <p:grpSp>
        <p:nvGrpSpPr>
          <p:cNvPr id="11" name="Group 24"/>
          <p:cNvGrpSpPr/>
          <p:nvPr/>
        </p:nvGrpSpPr>
        <p:grpSpPr>
          <a:xfrm rot="16200000">
            <a:off x="-2480822" y="3350002"/>
            <a:ext cx="4968000" cy="129949"/>
            <a:chOff x="-3200400" y="3314696"/>
            <a:chExt cx="6246420" cy="228604"/>
          </a:xfrm>
        </p:grpSpPr>
        <p:sp>
          <p:nvSpPr>
            <p:cNvPr id="12" name="Rounded Rectangle 18"/>
            <p:cNvSpPr/>
            <p:nvPr/>
          </p:nvSpPr>
          <p:spPr>
            <a:xfrm rot="5400000">
              <a:off x="1331520" y="1828796"/>
              <a:ext cx="228600" cy="3200400"/>
            </a:xfrm>
            <a:prstGeom prst="roundRect">
              <a:avLst>
                <a:gd name="adj" fmla="val 35051"/>
              </a:avLst>
            </a:prstGeom>
            <a:solidFill>
              <a:schemeClr val="bg1"/>
            </a:solidFill>
            <a:ln>
              <a:noFill/>
            </a:ln>
            <a:effectLst>
              <a:outerShdw blurRad="184150" dist="241300" dir="11520000" sx="110000" sy="110000" algn="ctr">
                <a:srgbClr val="000000">
                  <a:alpha val="18000"/>
                </a:srgbClr>
              </a:outerShdw>
            </a:effectLst>
            <a:scene3d>
              <a:camera prst="perspectiveFront" fov="5100000">
                <a:rot lat="0" lon="2100000" rev="0"/>
              </a:camera>
              <a:lightRig rig="flood" dir="t">
                <a:rot lat="0" lon="0" rev="13800000"/>
              </a:lightRig>
            </a:scene3d>
            <a:sp3d extrusionH="107950" prstMaterial="plastic">
              <a:bevelT w="82550" h="63500" prst="divot"/>
              <a:bevelB/>
            </a:sp3d>
          </p:spPr>
          <p:style>
            <a:lnRef idx="1">
              <a:schemeClr val="accent1"/>
            </a:lnRef>
            <a:fillRef idx="2">
              <a:schemeClr val="accent1"/>
            </a:fillRef>
            <a:effectRef idx="1">
              <a:schemeClr val="accent1"/>
            </a:effectRef>
            <a:fontRef idx="minor">
              <a:schemeClr val="dk1"/>
            </a:fontRef>
          </p:style>
          <p:txBody>
            <a:bodyPr rtlCol="0" anchor="ctr"/>
            <a:lstStyle/>
            <a:p>
              <a:pPr algn="ctr" defTabSz="685783">
                <a:defRPr/>
              </a:pPr>
              <a:endParaRPr lang="en-US" sz="1351" kern="0" dirty="0">
                <a:solidFill>
                  <a:schemeClr val="bg1"/>
                </a:solidFill>
                <a:latin typeface="Helvetica Neue"/>
              </a:endParaRPr>
            </a:p>
          </p:txBody>
        </p:sp>
        <p:sp>
          <p:nvSpPr>
            <p:cNvPr id="13" name="Rounded Rectangle 19"/>
            <p:cNvSpPr/>
            <p:nvPr/>
          </p:nvSpPr>
          <p:spPr>
            <a:xfrm rot="5400000">
              <a:off x="-1714500" y="1828800"/>
              <a:ext cx="228600" cy="3200400"/>
            </a:xfrm>
            <a:prstGeom prst="roundRect">
              <a:avLst>
                <a:gd name="adj" fmla="val 35051"/>
              </a:avLst>
            </a:prstGeom>
            <a:noFill/>
            <a:ln w="25400" cap="flat" cmpd="sng" algn="ctr">
              <a:noFill/>
              <a:prstDash val="solid"/>
            </a:ln>
            <a:effectLst>
              <a:outerShdw blurRad="107950" dist="12700" dir="5400000" algn="ctr">
                <a:srgbClr val="000000"/>
              </a:outerShdw>
            </a:effectLst>
            <a:scene3d>
              <a:camera prst="orthographicFront">
                <a:rot lat="0" lon="0" rev="0"/>
              </a:camera>
              <a:lightRig rig="soft" dir="t">
                <a:rot lat="0" lon="0" rev="0"/>
              </a:lightRig>
            </a:scene3d>
            <a:sp3d prstMaterial="matte">
              <a:bevelT w="63500" h="63500"/>
              <a:contourClr>
                <a:srgbClr val="FFFFFF"/>
              </a:contourClr>
            </a:sp3d>
          </p:spPr>
          <p:txBody>
            <a:bodyPr rtlCol="0" anchor="ctr"/>
            <a:lstStyle/>
            <a:p>
              <a:pPr algn="ctr" defTabSz="685783">
                <a:defRPr/>
              </a:pPr>
              <a:endParaRPr lang="en-US" sz="1351" kern="0" dirty="0">
                <a:solidFill>
                  <a:schemeClr val="bg1"/>
                </a:solidFill>
                <a:latin typeface="Helvetica Neue"/>
              </a:endParaRPr>
            </a:p>
          </p:txBody>
        </p:sp>
      </p:grpSp>
      <p:sp>
        <p:nvSpPr>
          <p:cNvPr id="14" name="Oval 12"/>
          <p:cNvSpPr/>
          <p:nvPr/>
        </p:nvSpPr>
        <p:spPr>
          <a:xfrm>
            <a:off x="1923779" y="1227757"/>
            <a:ext cx="332509" cy="249383"/>
          </a:xfrm>
          <a:prstGeom prst="ellipse">
            <a:avLst/>
          </a:prstGeom>
          <a:solidFill>
            <a:schemeClr val="bg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dk1"/>
          </a:lnRef>
          <a:fillRef idx="3">
            <a:schemeClr val="dk1"/>
          </a:fillRef>
          <a:effectRef idx="2">
            <a:schemeClr val="dk1"/>
          </a:effectRef>
          <a:fontRef idx="minor">
            <a:schemeClr val="lt1"/>
          </a:fontRef>
        </p:style>
        <p:txBody>
          <a:bodyPr lIns="97535" tIns="48767" rIns="97535" bIns="48767" anchor="ctr"/>
          <a:lstStyle/>
          <a:p>
            <a:pPr defTabSz="685783"/>
            <a:endParaRPr lang="en-US" sz="1351" dirty="0">
              <a:solidFill>
                <a:schemeClr val="bg1"/>
              </a:solidFill>
            </a:endParaRPr>
          </a:p>
        </p:txBody>
      </p:sp>
      <p:sp>
        <p:nvSpPr>
          <p:cNvPr id="15" name="Oval 15"/>
          <p:cNvSpPr/>
          <p:nvPr/>
        </p:nvSpPr>
        <p:spPr>
          <a:xfrm>
            <a:off x="2882295" y="2372997"/>
            <a:ext cx="332509" cy="249383"/>
          </a:xfrm>
          <a:prstGeom prst="ellipse">
            <a:avLst/>
          </a:prstGeom>
          <a:solidFill>
            <a:schemeClr val="bg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4"/>
          </a:lnRef>
          <a:fillRef idx="3">
            <a:schemeClr val="accent4"/>
          </a:fillRef>
          <a:effectRef idx="3">
            <a:schemeClr val="accent4"/>
          </a:effectRef>
          <a:fontRef idx="minor">
            <a:schemeClr val="lt1"/>
          </a:fontRef>
        </p:style>
        <p:txBody>
          <a:bodyPr lIns="97535" tIns="48767" rIns="97535" bIns="48767" anchor="ctr"/>
          <a:lstStyle/>
          <a:p>
            <a:pPr defTabSz="685783"/>
            <a:endParaRPr lang="en-US" sz="1351" dirty="0">
              <a:solidFill>
                <a:schemeClr val="bg1"/>
              </a:solidFill>
            </a:endParaRPr>
          </a:p>
        </p:txBody>
      </p:sp>
      <p:sp>
        <p:nvSpPr>
          <p:cNvPr id="19" name="TextBox 10"/>
          <p:cNvSpPr txBox="1"/>
          <p:nvPr/>
        </p:nvSpPr>
        <p:spPr>
          <a:xfrm flipH="1">
            <a:off x="3429002" y="2309765"/>
            <a:ext cx="6267397" cy="406263"/>
          </a:xfrm>
          <a:prstGeom prst="rect">
            <a:avLst/>
          </a:prstGeom>
          <a:noFill/>
        </p:spPr>
        <p:txBody>
          <a:bodyPr wrap="square" lIns="97535" tIns="48767" rIns="97535" bIns="48767" rtlCol="0">
            <a:spAutoFit/>
          </a:bodyPr>
          <a:lstStyle>
            <a:defPPr>
              <a:defRPr lang="fr-FR"/>
            </a:defPPr>
            <a:lvl2pPr marL="619125" lvl="1" indent="-381000" defTabSz="685800">
              <a:spcBef>
                <a:spcPts val="1800"/>
              </a:spcBef>
              <a:buClr>
                <a:srgbClr val="C38200"/>
              </a:buClr>
              <a:buSzPct val="155000"/>
              <a:buBlip>
                <a:blip r:embed="rId3"/>
              </a:buBlip>
              <a:defRPr sz="2000">
                <a:latin typeface="+mj-lt"/>
                <a:cs typeface="Times New Roman" panose="02020603050405020304" pitchFamily="18" charset="0"/>
              </a:defRPr>
            </a:lvl2pPr>
          </a:lstStyle>
          <a:p>
            <a:pPr lvl="1"/>
            <a:r>
              <a:rPr lang="fr-FR" b="1" dirty="0">
                <a:solidFill>
                  <a:schemeClr val="bg1"/>
                </a:solidFill>
                <a:latin typeface="+mn-lt"/>
                <a:cs typeface="+mn-cs"/>
              </a:rPr>
              <a:t>Produits et services offerts aux particuliers</a:t>
            </a:r>
          </a:p>
        </p:txBody>
      </p:sp>
      <p:sp>
        <p:nvSpPr>
          <p:cNvPr id="17" name="Oval 15"/>
          <p:cNvSpPr/>
          <p:nvPr/>
        </p:nvSpPr>
        <p:spPr>
          <a:xfrm>
            <a:off x="2910005" y="4811397"/>
            <a:ext cx="332509" cy="249383"/>
          </a:xfrm>
          <a:prstGeom prst="ellipse">
            <a:avLst/>
          </a:prstGeom>
          <a:solidFill>
            <a:schemeClr val="bg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4"/>
          </a:lnRef>
          <a:fillRef idx="3">
            <a:schemeClr val="accent4"/>
          </a:fillRef>
          <a:effectRef idx="3">
            <a:schemeClr val="accent4"/>
          </a:effectRef>
          <a:fontRef idx="minor">
            <a:schemeClr val="lt1"/>
          </a:fontRef>
        </p:style>
        <p:txBody>
          <a:bodyPr lIns="97535" tIns="48767" rIns="97535" bIns="48767" anchor="ctr"/>
          <a:lstStyle/>
          <a:p>
            <a:pPr defTabSz="685783"/>
            <a:endParaRPr lang="en-US" sz="1351" dirty="0">
              <a:solidFill>
                <a:schemeClr val="bg1"/>
              </a:solidFill>
            </a:endParaRPr>
          </a:p>
        </p:txBody>
      </p:sp>
      <p:sp>
        <p:nvSpPr>
          <p:cNvPr id="18" name="TextBox 10"/>
          <p:cNvSpPr txBox="1"/>
          <p:nvPr/>
        </p:nvSpPr>
        <p:spPr>
          <a:xfrm flipH="1">
            <a:off x="3681087" y="3511518"/>
            <a:ext cx="6015311" cy="406263"/>
          </a:xfrm>
          <a:prstGeom prst="rect">
            <a:avLst/>
          </a:prstGeom>
          <a:noFill/>
        </p:spPr>
        <p:txBody>
          <a:bodyPr wrap="square" lIns="97535" tIns="48767" rIns="97535" bIns="48767" rtlCol="0">
            <a:spAutoFit/>
          </a:bodyPr>
          <a:lstStyle>
            <a:defPPr>
              <a:defRPr lang="fr-FR"/>
            </a:defPPr>
            <a:lvl2pPr marL="619125" lvl="1" indent="-381000" defTabSz="685800">
              <a:spcBef>
                <a:spcPts val="1800"/>
              </a:spcBef>
              <a:buClr>
                <a:srgbClr val="C38200"/>
              </a:buClr>
              <a:buSzPct val="155000"/>
              <a:buBlip>
                <a:blip r:embed="rId3"/>
              </a:buBlip>
              <a:defRPr sz="2000">
                <a:latin typeface="+mj-lt"/>
                <a:cs typeface="Times New Roman" panose="02020603050405020304" pitchFamily="18" charset="0"/>
              </a:defRPr>
            </a:lvl2pPr>
          </a:lstStyle>
          <a:p>
            <a:pPr lvl="1"/>
            <a:r>
              <a:rPr lang="fr-FR" b="1" dirty="0">
                <a:solidFill>
                  <a:schemeClr val="bg1"/>
                </a:solidFill>
                <a:latin typeface="+mn-lt"/>
                <a:cs typeface="+mn-cs"/>
              </a:rPr>
              <a:t>Produits et services offerts aux entreprises</a:t>
            </a:r>
          </a:p>
        </p:txBody>
      </p:sp>
      <p:sp>
        <p:nvSpPr>
          <p:cNvPr id="22" name="Oval 15"/>
          <p:cNvSpPr/>
          <p:nvPr/>
        </p:nvSpPr>
        <p:spPr>
          <a:xfrm>
            <a:off x="2198673" y="5790695"/>
            <a:ext cx="332509" cy="249383"/>
          </a:xfrm>
          <a:prstGeom prst="ellipse">
            <a:avLst/>
          </a:prstGeom>
          <a:solidFill>
            <a:schemeClr val="bg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4"/>
          </a:lnRef>
          <a:fillRef idx="3">
            <a:schemeClr val="accent4"/>
          </a:fillRef>
          <a:effectRef idx="3">
            <a:schemeClr val="accent4"/>
          </a:effectRef>
          <a:fontRef idx="minor">
            <a:schemeClr val="lt1"/>
          </a:fontRef>
        </p:style>
        <p:txBody>
          <a:bodyPr lIns="97535" tIns="48767" rIns="97535" bIns="48767" anchor="ctr"/>
          <a:lstStyle/>
          <a:p>
            <a:pPr defTabSz="685783"/>
            <a:endParaRPr lang="en-US" sz="1351" dirty="0">
              <a:solidFill>
                <a:schemeClr val="bg1"/>
              </a:solidFill>
            </a:endParaRPr>
          </a:p>
        </p:txBody>
      </p:sp>
      <p:sp>
        <p:nvSpPr>
          <p:cNvPr id="27" name="TextBox 24"/>
          <p:cNvSpPr txBox="1"/>
          <p:nvPr/>
        </p:nvSpPr>
        <p:spPr>
          <a:xfrm flipH="1">
            <a:off x="3138605" y="5822781"/>
            <a:ext cx="6094437" cy="406263"/>
          </a:xfrm>
          <a:prstGeom prst="rect">
            <a:avLst/>
          </a:prstGeom>
          <a:noFill/>
        </p:spPr>
        <p:txBody>
          <a:bodyPr wrap="square" lIns="97535" tIns="48767" rIns="97535" bIns="48767" rtlCol="0">
            <a:spAutoFit/>
          </a:bodyPr>
          <a:lstStyle/>
          <a:p>
            <a:pPr marL="442902" indent="-442902" defTabSz="685783">
              <a:spcBef>
                <a:spcPts val="1800"/>
              </a:spcBef>
              <a:buClr>
                <a:srgbClr val="C38200"/>
              </a:buClr>
              <a:buSzPct val="155000"/>
              <a:buBlip>
                <a:blip r:embed="rId3"/>
              </a:buBlip>
            </a:pPr>
            <a:r>
              <a:rPr lang="fr-FR" sz="2000" b="1" dirty="0" smtClean="0">
                <a:solidFill>
                  <a:schemeClr val="bg1"/>
                </a:solidFill>
                <a:cs typeface="Times New Roman" panose="02020603050405020304" pitchFamily="18" charset="0"/>
              </a:rPr>
              <a:t>Questions</a:t>
            </a:r>
            <a:endParaRPr lang="fr-FR" sz="2000" b="1" dirty="0">
              <a:solidFill>
                <a:schemeClr val="bg1"/>
              </a:solidFill>
            </a:endParaRPr>
          </a:p>
        </p:txBody>
      </p:sp>
      <p:sp>
        <p:nvSpPr>
          <p:cNvPr id="5" name="TextBox 4"/>
          <p:cNvSpPr txBox="1"/>
          <p:nvPr/>
        </p:nvSpPr>
        <p:spPr>
          <a:xfrm>
            <a:off x="4419605" y="86003"/>
            <a:ext cx="4385255" cy="707886"/>
          </a:xfrm>
          <a:prstGeom prst="rect">
            <a:avLst/>
          </a:prstGeom>
          <a:noFill/>
        </p:spPr>
        <p:txBody>
          <a:bodyPr wrap="square" rtlCol="0">
            <a:spAutoFit/>
          </a:bodyPr>
          <a:lstStyle/>
          <a:p>
            <a:pPr algn="ctr"/>
            <a:r>
              <a:rPr lang="fr-SN" sz="4000" dirty="0" smtClean="0">
                <a:solidFill>
                  <a:schemeClr val="bg1"/>
                </a:solidFill>
              </a:rPr>
              <a:t>Sommaire</a:t>
            </a:r>
            <a:endParaRPr lang="en-CA" sz="4000" dirty="0">
              <a:solidFill>
                <a:schemeClr val="bg1"/>
              </a:solidFill>
            </a:endParaRPr>
          </a:p>
        </p:txBody>
      </p:sp>
      <p:sp>
        <p:nvSpPr>
          <p:cNvPr id="30" name="TextBox 10"/>
          <p:cNvSpPr txBox="1"/>
          <p:nvPr/>
        </p:nvSpPr>
        <p:spPr>
          <a:xfrm flipH="1">
            <a:off x="2782866" y="1198973"/>
            <a:ext cx="4205400" cy="406263"/>
          </a:xfrm>
          <a:prstGeom prst="rect">
            <a:avLst/>
          </a:prstGeom>
          <a:noFill/>
        </p:spPr>
        <p:txBody>
          <a:bodyPr wrap="square" lIns="97535" tIns="48767" rIns="97535" bIns="48767" rtlCol="0">
            <a:spAutoFit/>
          </a:bodyPr>
          <a:lstStyle/>
          <a:p>
            <a:pPr marL="619125" lvl="1" indent="-381000" defTabSz="685800">
              <a:spcBef>
                <a:spcPts val="1800"/>
              </a:spcBef>
              <a:buClr>
                <a:srgbClr val="C38200"/>
              </a:buClr>
              <a:buSzPct val="155000"/>
              <a:buBlip>
                <a:blip r:embed="rId3"/>
              </a:buBlip>
            </a:pPr>
            <a:r>
              <a:rPr lang="fr-FR" sz="2000" b="1" dirty="0">
                <a:solidFill>
                  <a:schemeClr val="bg1"/>
                </a:solidFill>
              </a:rPr>
              <a:t>Introduction </a:t>
            </a:r>
          </a:p>
        </p:txBody>
      </p:sp>
      <p:sp>
        <p:nvSpPr>
          <p:cNvPr id="31" name="TextBox 24"/>
          <p:cNvSpPr txBox="1"/>
          <p:nvPr/>
        </p:nvSpPr>
        <p:spPr>
          <a:xfrm flipH="1">
            <a:off x="3769135" y="4803941"/>
            <a:ext cx="5770273" cy="406263"/>
          </a:xfrm>
          <a:prstGeom prst="rect">
            <a:avLst/>
          </a:prstGeom>
          <a:noFill/>
        </p:spPr>
        <p:txBody>
          <a:bodyPr wrap="square" lIns="97535" tIns="48767" rIns="97535" bIns="48767" rtlCol="0">
            <a:spAutoFit/>
          </a:bodyPr>
          <a:lstStyle/>
          <a:p>
            <a:pPr marL="442902" indent="-442902" defTabSz="685783">
              <a:spcBef>
                <a:spcPts val="1800"/>
              </a:spcBef>
              <a:buClr>
                <a:srgbClr val="C38200"/>
              </a:buClr>
              <a:buSzPct val="155000"/>
              <a:buBlip>
                <a:blip r:embed="rId3"/>
              </a:buBlip>
            </a:pPr>
            <a:r>
              <a:rPr lang="fr-FR" sz="2000" b="1" dirty="0">
                <a:solidFill>
                  <a:schemeClr val="bg1"/>
                </a:solidFill>
              </a:rPr>
              <a:t>Banque et Marché financier</a:t>
            </a:r>
          </a:p>
        </p:txBody>
      </p:sp>
      <p:sp>
        <p:nvSpPr>
          <p:cNvPr id="32" name="Oval 15"/>
          <p:cNvSpPr/>
          <p:nvPr/>
        </p:nvSpPr>
        <p:spPr>
          <a:xfrm>
            <a:off x="3178339" y="3592197"/>
            <a:ext cx="332509" cy="249383"/>
          </a:xfrm>
          <a:prstGeom prst="ellipse">
            <a:avLst/>
          </a:prstGeom>
          <a:solidFill>
            <a:schemeClr val="bg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4"/>
          </a:lnRef>
          <a:fillRef idx="3">
            <a:schemeClr val="accent4"/>
          </a:fillRef>
          <a:effectRef idx="3">
            <a:schemeClr val="accent4"/>
          </a:effectRef>
          <a:fontRef idx="minor">
            <a:schemeClr val="lt1"/>
          </a:fontRef>
        </p:style>
        <p:txBody>
          <a:bodyPr lIns="97535" tIns="48767" rIns="97535" bIns="48767" anchor="ctr"/>
          <a:lstStyle/>
          <a:p>
            <a:pPr defTabSz="685783"/>
            <a:endParaRPr lang="en-US" sz="1351" dirty="0">
              <a:solidFill>
                <a:schemeClr val="bg1"/>
              </a:solidFill>
            </a:endParaRPr>
          </a:p>
        </p:txBody>
      </p:sp>
    </p:spTree>
    <p:extLst>
      <p:ext uri="{BB962C8B-B14F-4D97-AF65-F5344CB8AC3E}">
        <p14:creationId xmlns="" xmlns:p14="http://schemas.microsoft.com/office/powerpoint/2010/main" val="2787849535"/>
      </p:ext>
    </p:extLst>
  </p:cSld>
  <p:clrMapOvr>
    <a:masterClrMapping/>
  </p:clrMapOvr>
  <mc:AlternateContent xmlns:mc="http://schemas.openxmlformats.org/markup-compatibility/2006">
    <mc:Choice xmlns=""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nodeType="afterEffect">
                                  <p:stCondLst>
                                    <p:cond delay="0"/>
                                  </p:stCondLst>
                                  <p:childTnLst>
                                    <p:animRot by="2640000">
                                      <p:cBhvr>
                                        <p:cTn id="6" dur="1000" fill="hold"/>
                                        <p:tgtEl>
                                          <p:spTgt spid="11"/>
                                        </p:tgtEl>
                                        <p:attrNameLst>
                                          <p:attrName>r</p:attrName>
                                        </p:attrNameLst>
                                      </p:cBhvr>
                                    </p:animRot>
                                  </p:childTnLst>
                                </p:cTn>
                              </p:par>
                            </p:childTnLst>
                          </p:cTn>
                        </p:par>
                        <p:par>
                          <p:cTn id="7" fill="hold">
                            <p:stCondLst>
                              <p:cond delay="1000"/>
                            </p:stCondLst>
                            <p:childTnLst>
                              <p:par>
                                <p:cTn id="8" presetID="1" presetClass="emph" presetSubtype="2" fill="hold" nodeType="afterEffect">
                                  <p:stCondLst>
                                    <p:cond delay="0"/>
                                  </p:stCondLst>
                                  <p:childTnLst>
                                    <p:animClr clrSpc="rgb" dir="cw">
                                      <p:cBhvr>
                                        <p:cTn id="9" dur="500" fill="hold"/>
                                        <p:tgtEl>
                                          <p:spTgt spid="14"/>
                                        </p:tgtEl>
                                        <p:attrNameLst>
                                          <p:attrName>fillcolor</p:attrName>
                                        </p:attrNameLst>
                                      </p:cBhvr>
                                      <p:to>
                                        <a:srgbClr val="E48312"/>
                                      </p:to>
                                    </p:animClr>
                                    <p:set>
                                      <p:cBhvr>
                                        <p:cTn id="10" dur="500" fill="hold"/>
                                        <p:tgtEl>
                                          <p:spTgt spid="14"/>
                                        </p:tgtEl>
                                        <p:attrNameLst>
                                          <p:attrName>fill.type</p:attrName>
                                        </p:attrNameLst>
                                      </p:cBhvr>
                                      <p:to>
                                        <p:strVal val="solid"/>
                                      </p:to>
                                    </p:set>
                                    <p:set>
                                      <p:cBhvr>
                                        <p:cTn id="11" dur="500" fill="hold"/>
                                        <p:tgtEl>
                                          <p:spTgt spid="14"/>
                                        </p:tgtEl>
                                        <p:attrNameLst>
                                          <p:attrName>fill.on</p:attrName>
                                        </p:attrNameLst>
                                      </p:cBhvr>
                                      <p:to>
                                        <p:strVal val="true"/>
                                      </p:to>
                                    </p:set>
                                  </p:childTnLst>
                                </p:cTn>
                              </p:par>
                              <p:par>
                                <p:cTn id="12" presetID="10" presetClass="entr" presetSubtype="0" fill="hold" grpId="0" nodeType="withEffect">
                                  <p:stCondLst>
                                    <p:cond delay="0"/>
                                  </p:stCondLst>
                                  <p:childTnLst>
                                    <p:set>
                                      <p:cBhvr>
                                        <p:cTn id="13" dur="1" fill="hold">
                                          <p:stCondLst>
                                            <p:cond delay="0"/>
                                          </p:stCondLst>
                                        </p:cTn>
                                        <p:tgtEl>
                                          <p:spTgt spid="30"/>
                                        </p:tgtEl>
                                        <p:attrNameLst>
                                          <p:attrName>style.visibility</p:attrName>
                                        </p:attrNameLst>
                                      </p:cBhvr>
                                      <p:to>
                                        <p:strVal val="visible"/>
                                      </p:to>
                                    </p:set>
                                    <p:animEffect transition="in" filter="fade">
                                      <p:cBhvr>
                                        <p:cTn id="14" dur="500"/>
                                        <p:tgtEl>
                                          <p:spTgt spid="30"/>
                                        </p:tgtEl>
                                      </p:cBhvr>
                                    </p:animEffect>
                                  </p:childTnLst>
                                </p:cTn>
                              </p:par>
                            </p:childTnLst>
                          </p:cTn>
                        </p:par>
                      </p:childTnLst>
                    </p:cTn>
                  </p:par>
                  <p:par>
                    <p:cTn id="15" fill="hold">
                      <p:stCondLst>
                        <p:cond delay="indefinite"/>
                      </p:stCondLst>
                      <p:childTnLst>
                        <p:par>
                          <p:cTn id="16" fill="hold">
                            <p:stCondLst>
                              <p:cond delay="0"/>
                            </p:stCondLst>
                            <p:childTnLst>
                              <p:par>
                                <p:cTn id="17" presetID="8" presetClass="emph" presetSubtype="0" fill="hold" nodeType="clickEffect">
                                  <p:stCondLst>
                                    <p:cond delay="0"/>
                                  </p:stCondLst>
                                  <p:childTnLst>
                                    <p:animRot by="1740000">
                                      <p:cBhvr>
                                        <p:cTn id="18" dur="500" fill="hold"/>
                                        <p:tgtEl>
                                          <p:spTgt spid="11"/>
                                        </p:tgtEl>
                                        <p:attrNameLst>
                                          <p:attrName>r</p:attrName>
                                        </p:attrNameLst>
                                      </p:cBhvr>
                                    </p:animRot>
                                  </p:childTnLst>
                                </p:cTn>
                              </p:par>
                            </p:childTnLst>
                          </p:cTn>
                        </p:par>
                        <p:par>
                          <p:cTn id="19" fill="hold">
                            <p:stCondLst>
                              <p:cond delay="500"/>
                            </p:stCondLst>
                            <p:childTnLst>
                              <p:par>
                                <p:cTn id="20" presetID="1" presetClass="emph" presetSubtype="2" fill="hold" nodeType="afterEffect">
                                  <p:stCondLst>
                                    <p:cond delay="0"/>
                                  </p:stCondLst>
                                  <p:childTnLst>
                                    <p:animClr clrSpc="rgb" dir="cw">
                                      <p:cBhvr>
                                        <p:cTn id="21" dur="500" fill="hold"/>
                                        <p:tgtEl>
                                          <p:spTgt spid="15"/>
                                        </p:tgtEl>
                                        <p:attrNameLst>
                                          <p:attrName>fillcolor</p:attrName>
                                        </p:attrNameLst>
                                      </p:cBhvr>
                                      <p:to>
                                        <a:srgbClr val="E48312"/>
                                      </p:to>
                                    </p:animClr>
                                    <p:set>
                                      <p:cBhvr>
                                        <p:cTn id="22" dur="500" fill="hold"/>
                                        <p:tgtEl>
                                          <p:spTgt spid="15"/>
                                        </p:tgtEl>
                                        <p:attrNameLst>
                                          <p:attrName>fill.type</p:attrName>
                                        </p:attrNameLst>
                                      </p:cBhvr>
                                      <p:to>
                                        <p:strVal val="solid"/>
                                      </p:to>
                                    </p:set>
                                    <p:set>
                                      <p:cBhvr>
                                        <p:cTn id="23" dur="500" fill="hold"/>
                                        <p:tgtEl>
                                          <p:spTgt spid="15"/>
                                        </p:tgtEl>
                                        <p:attrNameLst>
                                          <p:attrName>fill.on</p:attrName>
                                        </p:attrNameLst>
                                      </p:cBhvr>
                                      <p:to>
                                        <p:strVal val="true"/>
                                      </p:to>
                                    </p:set>
                                  </p:childTnLst>
                                </p:cTn>
                              </p:par>
                              <p:par>
                                <p:cTn id="24" presetID="10" presetClass="entr" presetSubtype="0" fill="hold" grpId="0" nodeType="withEffect">
                                  <p:stCondLst>
                                    <p:cond delay="0"/>
                                  </p:stCondLst>
                                  <p:childTnLst>
                                    <p:set>
                                      <p:cBhvr>
                                        <p:cTn id="25" dur="1" fill="hold">
                                          <p:stCondLst>
                                            <p:cond delay="0"/>
                                          </p:stCondLst>
                                        </p:cTn>
                                        <p:tgtEl>
                                          <p:spTgt spid="19"/>
                                        </p:tgtEl>
                                        <p:attrNameLst>
                                          <p:attrName>style.visibility</p:attrName>
                                        </p:attrNameLst>
                                      </p:cBhvr>
                                      <p:to>
                                        <p:strVal val="visible"/>
                                      </p:to>
                                    </p:set>
                                    <p:animEffect transition="in" filter="fade">
                                      <p:cBhvr>
                                        <p:cTn id="26" dur="500"/>
                                        <p:tgtEl>
                                          <p:spTgt spid="19"/>
                                        </p:tgtEl>
                                      </p:cBhvr>
                                    </p:animEffect>
                                  </p:childTnLst>
                                </p:cTn>
                              </p:par>
                            </p:childTnLst>
                          </p:cTn>
                        </p:par>
                      </p:childTnLst>
                    </p:cTn>
                  </p:par>
                  <p:par>
                    <p:cTn id="27" fill="hold">
                      <p:stCondLst>
                        <p:cond delay="indefinite"/>
                      </p:stCondLst>
                      <p:childTnLst>
                        <p:par>
                          <p:cTn id="28" fill="hold">
                            <p:stCondLst>
                              <p:cond delay="0"/>
                            </p:stCondLst>
                            <p:childTnLst>
                              <p:par>
                                <p:cTn id="29" presetID="8" presetClass="emph" presetSubtype="0" fill="hold" nodeType="clickEffect">
                                  <p:stCondLst>
                                    <p:cond delay="0"/>
                                  </p:stCondLst>
                                  <p:childTnLst>
                                    <p:animRot by="1500000">
                                      <p:cBhvr>
                                        <p:cTn id="30" dur="500" fill="hold"/>
                                        <p:tgtEl>
                                          <p:spTgt spid="11"/>
                                        </p:tgtEl>
                                        <p:attrNameLst>
                                          <p:attrName>r</p:attrName>
                                        </p:attrNameLst>
                                      </p:cBhvr>
                                    </p:animRot>
                                  </p:childTnLst>
                                </p:cTn>
                              </p:par>
                            </p:childTnLst>
                          </p:cTn>
                        </p:par>
                        <p:par>
                          <p:cTn id="31" fill="hold">
                            <p:stCondLst>
                              <p:cond delay="500"/>
                            </p:stCondLst>
                            <p:childTnLst>
                              <p:par>
                                <p:cTn id="32" presetID="1" presetClass="emph" presetSubtype="2" fill="hold" nodeType="afterEffect">
                                  <p:stCondLst>
                                    <p:cond delay="0"/>
                                  </p:stCondLst>
                                  <p:childTnLst>
                                    <p:animClr clrSpc="rgb" dir="cw">
                                      <p:cBhvr>
                                        <p:cTn id="33" dur="500" fill="hold"/>
                                        <p:tgtEl>
                                          <p:spTgt spid="32"/>
                                        </p:tgtEl>
                                        <p:attrNameLst>
                                          <p:attrName>fillcolor</p:attrName>
                                        </p:attrNameLst>
                                      </p:cBhvr>
                                      <p:to>
                                        <a:srgbClr val="E48312"/>
                                      </p:to>
                                    </p:animClr>
                                    <p:set>
                                      <p:cBhvr>
                                        <p:cTn id="34" dur="500" fill="hold"/>
                                        <p:tgtEl>
                                          <p:spTgt spid="32"/>
                                        </p:tgtEl>
                                        <p:attrNameLst>
                                          <p:attrName>fill.type</p:attrName>
                                        </p:attrNameLst>
                                      </p:cBhvr>
                                      <p:to>
                                        <p:strVal val="solid"/>
                                      </p:to>
                                    </p:set>
                                    <p:set>
                                      <p:cBhvr>
                                        <p:cTn id="35" dur="500" fill="hold"/>
                                        <p:tgtEl>
                                          <p:spTgt spid="32"/>
                                        </p:tgtEl>
                                        <p:attrNameLst>
                                          <p:attrName>fill.on</p:attrName>
                                        </p:attrNameLst>
                                      </p:cBhvr>
                                      <p:to>
                                        <p:strVal val="true"/>
                                      </p:to>
                                    </p:set>
                                  </p:childTnLst>
                                </p:cTn>
                              </p:par>
                              <p:par>
                                <p:cTn id="36" presetID="10" presetClass="entr" presetSubtype="0" fill="hold" grpId="0" nodeType="withEffect">
                                  <p:stCondLst>
                                    <p:cond delay="0"/>
                                  </p:stCondLst>
                                  <p:childTnLst>
                                    <p:set>
                                      <p:cBhvr>
                                        <p:cTn id="37" dur="1" fill="hold">
                                          <p:stCondLst>
                                            <p:cond delay="0"/>
                                          </p:stCondLst>
                                        </p:cTn>
                                        <p:tgtEl>
                                          <p:spTgt spid="18"/>
                                        </p:tgtEl>
                                        <p:attrNameLst>
                                          <p:attrName>style.visibility</p:attrName>
                                        </p:attrNameLst>
                                      </p:cBhvr>
                                      <p:to>
                                        <p:strVal val="visible"/>
                                      </p:to>
                                    </p:set>
                                    <p:animEffect transition="in" filter="fade">
                                      <p:cBhvr>
                                        <p:cTn id="38" dur="500"/>
                                        <p:tgtEl>
                                          <p:spTgt spid="18"/>
                                        </p:tgtEl>
                                      </p:cBhvr>
                                    </p:animEffect>
                                  </p:childTnLst>
                                </p:cTn>
                              </p:par>
                            </p:childTnLst>
                          </p:cTn>
                        </p:par>
                      </p:childTnLst>
                    </p:cTn>
                  </p:par>
                  <p:par>
                    <p:cTn id="39" fill="hold">
                      <p:stCondLst>
                        <p:cond delay="indefinite"/>
                      </p:stCondLst>
                      <p:childTnLst>
                        <p:par>
                          <p:cTn id="40" fill="hold">
                            <p:stCondLst>
                              <p:cond delay="0"/>
                            </p:stCondLst>
                            <p:childTnLst>
                              <p:par>
                                <p:cTn id="41" presetID="8" presetClass="emph" presetSubtype="0" fill="hold" nodeType="clickEffect">
                                  <p:stCondLst>
                                    <p:cond delay="0"/>
                                  </p:stCondLst>
                                  <p:childTnLst>
                                    <p:animRot by="1200000">
                                      <p:cBhvr>
                                        <p:cTn id="42" dur="500" fill="hold"/>
                                        <p:tgtEl>
                                          <p:spTgt spid="11"/>
                                        </p:tgtEl>
                                        <p:attrNameLst>
                                          <p:attrName>r</p:attrName>
                                        </p:attrNameLst>
                                      </p:cBhvr>
                                    </p:animRot>
                                  </p:childTnLst>
                                </p:cTn>
                              </p:par>
                            </p:childTnLst>
                          </p:cTn>
                        </p:par>
                        <p:par>
                          <p:cTn id="43" fill="hold">
                            <p:stCondLst>
                              <p:cond delay="500"/>
                            </p:stCondLst>
                            <p:childTnLst>
                              <p:par>
                                <p:cTn id="44" presetID="1" presetClass="emph" presetSubtype="2" fill="hold" nodeType="afterEffect">
                                  <p:stCondLst>
                                    <p:cond delay="0"/>
                                  </p:stCondLst>
                                  <p:childTnLst>
                                    <p:animClr clrSpc="rgb" dir="cw">
                                      <p:cBhvr>
                                        <p:cTn id="45" dur="500" fill="hold"/>
                                        <p:tgtEl>
                                          <p:spTgt spid="17"/>
                                        </p:tgtEl>
                                        <p:attrNameLst>
                                          <p:attrName>fillcolor</p:attrName>
                                        </p:attrNameLst>
                                      </p:cBhvr>
                                      <p:to>
                                        <a:srgbClr val="E48312"/>
                                      </p:to>
                                    </p:animClr>
                                    <p:set>
                                      <p:cBhvr>
                                        <p:cTn id="46" dur="500" fill="hold"/>
                                        <p:tgtEl>
                                          <p:spTgt spid="17"/>
                                        </p:tgtEl>
                                        <p:attrNameLst>
                                          <p:attrName>fill.type</p:attrName>
                                        </p:attrNameLst>
                                      </p:cBhvr>
                                      <p:to>
                                        <p:strVal val="solid"/>
                                      </p:to>
                                    </p:set>
                                    <p:set>
                                      <p:cBhvr>
                                        <p:cTn id="47" dur="500" fill="hold"/>
                                        <p:tgtEl>
                                          <p:spTgt spid="17"/>
                                        </p:tgtEl>
                                        <p:attrNameLst>
                                          <p:attrName>fill.on</p:attrName>
                                        </p:attrNameLst>
                                      </p:cBhvr>
                                      <p:to>
                                        <p:strVal val="true"/>
                                      </p:to>
                                    </p:set>
                                  </p:childTnLst>
                                </p:cTn>
                              </p:par>
                              <p:par>
                                <p:cTn id="48" presetID="10" presetClass="entr" presetSubtype="0" fill="hold" nodeType="withEffect">
                                  <p:stCondLst>
                                    <p:cond delay="0"/>
                                  </p:stCondLst>
                                  <p:childTnLst>
                                    <p:set>
                                      <p:cBhvr>
                                        <p:cTn id="49" dur="1" fill="hold">
                                          <p:stCondLst>
                                            <p:cond delay="0"/>
                                          </p:stCondLst>
                                        </p:cTn>
                                        <p:tgtEl>
                                          <p:spTgt spid="31"/>
                                        </p:tgtEl>
                                        <p:attrNameLst>
                                          <p:attrName>style.visibility</p:attrName>
                                        </p:attrNameLst>
                                      </p:cBhvr>
                                      <p:to>
                                        <p:strVal val="visible"/>
                                      </p:to>
                                    </p:set>
                                    <p:animEffect transition="in" filter="fade">
                                      <p:cBhvr>
                                        <p:cTn id="50" dur="500"/>
                                        <p:tgtEl>
                                          <p:spTgt spid="31"/>
                                        </p:tgtEl>
                                      </p:cBhvr>
                                    </p:animEffect>
                                  </p:childTnLst>
                                </p:cTn>
                              </p:par>
                            </p:childTnLst>
                          </p:cTn>
                        </p:par>
                      </p:childTnLst>
                    </p:cTn>
                  </p:par>
                  <p:par>
                    <p:cTn id="51" fill="hold">
                      <p:stCondLst>
                        <p:cond delay="indefinite"/>
                      </p:stCondLst>
                      <p:childTnLst>
                        <p:par>
                          <p:cTn id="52" fill="hold">
                            <p:stCondLst>
                              <p:cond delay="0"/>
                            </p:stCondLst>
                            <p:childTnLst>
                              <p:par>
                                <p:cTn id="53" presetID="8" presetClass="emph" presetSubtype="0" fill="hold" nodeType="clickEffect">
                                  <p:stCondLst>
                                    <p:cond delay="0"/>
                                  </p:stCondLst>
                                  <p:childTnLst>
                                    <p:animRot by="1020000">
                                      <p:cBhvr>
                                        <p:cTn id="54" dur="500" fill="hold"/>
                                        <p:tgtEl>
                                          <p:spTgt spid="11"/>
                                        </p:tgtEl>
                                        <p:attrNameLst>
                                          <p:attrName>r</p:attrName>
                                        </p:attrNameLst>
                                      </p:cBhvr>
                                    </p:animRot>
                                  </p:childTnLst>
                                </p:cTn>
                              </p:par>
                            </p:childTnLst>
                          </p:cTn>
                        </p:par>
                        <p:par>
                          <p:cTn id="55" fill="hold">
                            <p:stCondLst>
                              <p:cond delay="500"/>
                            </p:stCondLst>
                            <p:childTnLst>
                              <p:par>
                                <p:cTn id="56" presetID="1" presetClass="emph" presetSubtype="2" fill="hold" nodeType="afterEffect">
                                  <p:stCondLst>
                                    <p:cond delay="0"/>
                                  </p:stCondLst>
                                  <p:childTnLst>
                                    <p:animClr clrSpc="rgb" dir="cw">
                                      <p:cBhvr>
                                        <p:cTn id="57" dur="500" fill="hold"/>
                                        <p:tgtEl>
                                          <p:spTgt spid="22"/>
                                        </p:tgtEl>
                                        <p:attrNameLst>
                                          <p:attrName>fillcolor</p:attrName>
                                        </p:attrNameLst>
                                      </p:cBhvr>
                                      <p:to>
                                        <a:srgbClr val="E48312"/>
                                      </p:to>
                                    </p:animClr>
                                    <p:set>
                                      <p:cBhvr>
                                        <p:cTn id="58" dur="500" fill="hold"/>
                                        <p:tgtEl>
                                          <p:spTgt spid="22"/>
                                        </p:tgtEl>
                                        <p:attrNameLst>
                                          <p:attrName>fill.type</p:attrName>
                                        </p:attrNameLst>
                                      </p:cBhvr>
                                      <p:to>
                                        <p:strVal val="solid"/>
                                      </p:to>
                                    </p:set>
                                    <p:set>
                                      <p:cBhvr>
                                        <p:cTn id="59" dur="500" fill="hold"/>
                                        <p:tgtEl>
                                          <p:spTgt spid="22"/>
                                        </p:tgtEl>
                                        <p:attrNameLst>
                                          <p:attrName>fill.on</p:attrName>
                                        </p:attrNameLst>
                                      </p:cBhvr>
                                      <p:to>
                                        <p:strVal val="true"/>
                                      </p:to>
                                    </p:set>
                                  </p:childTnLst>
                                </p:cTn>
                              </p:par>
                              <p:par>
                                <p:cTn id="60" presetID="10" presetClass="entr" presetSubtype="0" fill="hold" nodeType="withEffect">
                                  <p:stCondLst>
                                    <p:cond delay="0"/>
                                  </p:stCondLst>
                                  <p:childTnLst>
                                    <p:set>
                                      <p:cBhvr>
                                        <p:cTn id="61" dur="1" fill="hold">
                                          <p:stCondLst>
                                            <p:cond delay="0"/>
                                          </p:stCondLst>
                                        </p:cTn>
                                        <p:tgtEl>
                                          <p:spTgt spid="27"/>
                                        </p:tgtEl>
                                        <p:attrNameLst>
                                          <p:attrName>style.visibility</p:attrName>
                                        </p:attrNameLst>
                                      </p:cBhvr>
                                      <p:to>
                                        <p:strVal val="visible"/>
                                      </p:to>
                                    </p:set>
                                    <p:animEffect transition="in" filter="fade">
                                      <p:cBhvr>
                                        <p:cTn id="62"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18" grpId="0"/>
      <p:bldP spid="30"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2100" y="1828800"/>
            <a:ext cx="11818410" cy="4851400"/>
          </a:xfrm>
        </p:spPr>
        <p:txBody>
          <a:bodyPr>
            <a:normAutofit fontScale="62500" lnSpcReduction="20000"/>
          </a:bodyPr>
          <a:lstStyle/>
          <a:p>
            <a:pPr marL="0" indent="0">
              <a:buNone/>
            </a:pPr>
            <a:r>
              <a:rPr lang="fr-FR" sz="4000" b="1" dirty="0"/>
              <a:t>LE </a:t>
            </a:r>
            <a:r>
              <a:rPr lang="fr-FR" sz="4000" b="1" dirty="0" smtClean="0"/>
              <a:t>BARREMENT </a:t>
            </a:r>
            <a:r>
              <a:rPr lang="fr-FR" sz="4000" b="1" dirty="0"/>
              <a:t>DU CHEQUE/</a:t>
            </a:r>
          </a:p>
          <a:p>
            <a:pPr marL="0" indent="0">
              <a:buNone/>
            </a:pPr>
            <a:r>
              <a:rPr lang="fr-FR" sz="2800" dirty="0"/>
              <a:t>Le barrement consiste en deux barres parallèles apposées au recto du chèque,</a:t>
            </a:r>
          </a:p>
          <a:p>
            <a:pPr marL="0" indent="0">
              <a:buNone/>
            </a:pPr>
            <a:r>
              <a:rPr lang="fr-FR" sz="2800" dirty="0"/>
              <a:t>un chèque barré ne peut être paye  en espèces au bénéficiaire, sauf si ce dernier est le titulaire du compte</a:t>
            </a:r>
          </a:p>
          <a:p>
            <a:pPr marL="0" indent="0">
              <a:buNone/>
            </a:pPr>
            <a:r>
              <a:rPr lang="fr-FR" sz="2800" dirty="0"/>
              <a:t>Pour encaisser un chèque barré ,le bénéficiaire  doit le mettre sur son propre compte</a:t>
            </a:r>
          </a:p>
          <a:p>
            <a:pPr marL="0" indent="0">
              <a:buNone/>
            </a:pPr>
            <a:r>
              <a:rPr lang="fr-FR" sz="2800" dirty="0"/>
              <a:t>Le barrement est dit spécial quand un établissement de crédit est désigné entre les 2 barres, dans ce cas le chèque ne peut être paye qu’à l établissement désigné,</a:t>
            </a:r>
          </a:p>
          <a:p>
            <a:pPr marL="0" indent="0">
              <a:buNone/>
            </a:pPr>
            <a:endParaRPr lang="fr-FR" sz="2800" dirty="0"/>
          </a:p>
          <a:p>
            <a:pPr marL="0" indent="0">
              <a:buNone/>
            </a:pPr>
            <a:r>
              <a:rPr lang="fr-FR" sz="4000" b="1" dirty="0"/>
              <a:t>L’ ENDOS OU ENDOSSEMENT/</a:t>
            </a:r>
          </a:p>
          <a:p>
            <a:pPr marL="0" indent="0">
              <a:buNone/>
            </a:pPr>
            <a:r>
              <a:rPr lang="fr-FR" sz="2800" dirty="0"/>
              <a:t> L’endos consiste en la mention « payez à l’ordre de,,, porté au verso du chèque et signé par le bénéficiaire----(endosseur,)</a:t>
            </a:r>
          </a:p>
          <a:p>
            <a:pPr marL="0" indent="0">
              <a:buNone/>
            </a:pPr>
            <a:endParaRPr lang="fr-FR" sz="2800" dirty="0"/>
          </a:p>
          <a:p>
            <a:pPr marL="0" indent="0">
              <a:buNone/>
            </a:pPr>
            <a:r>
              <a:rPr lang="fr-FR" sz="2800" b="1" dirty="0"/>
              <a:t>Il existe 2 types d’endos;</a:t>
            </a:r>
          </a:p>
          <a:p>
            <a:pPr marL="0" indent="0">
              <a:buNone/>
            </a:pPr>
            <a:endParaRPr lang="fr-FR" sz="2800" b="1" dirty="0"/>
          </a:p>
          <a:p>
            <a:pPr marL="514350" indent="-514350">
              <a:buFont typeface="+mj-lt"/>
              <a:buAutoNum type="arabicPeriod"/>
            </a:pPr>
            <a:r>
              <a:rPr lang="fr-FR" sz="2800" dirty="0" smtClean="0"/>
              <a:t>l’endos </a:t>
            </a:r>
            <a:r>
              <a:rPr lang="fr-FR" sz="2800" dirty="0"/>
              <a:t>translatif de propriété  dont l’effet est de transmettre la propriété du chèque à la personne désignée par l’endos(endossataire)</a:t>
            </a:r>
          </a:p>
          <a:p>
            <a:pPr marL="514350" indent="-514350">
              <a:buFont typeface="+mj-lt"/>
              <a:buAutoNum type="arabicPeriod"/>
            </a:pPr>
            <a:endParaRPr lang="fr-FR" sz="2800" dirty="0"/>
          </a:p>
          <a:p>
            <a:pPr marL="514350" indent="-514350">
              <a:buFont typeface="+mj-lt"/>
              <a:buAutoNum type="arabicPeriod"/>
            </a:pPr>
            <a:r>
              <a:rPr lang="fr-FR" sz="2800" dirty="0" smtClean="0"/>
              <a:t>l’endos </a:t>
            </a:r>
            <a:r>
              <a:rPr lang="fr-FR" sz="2800" dirty="0"/>
              <a:t>de procuration avec la mention « valeur en recouvrement, ou valeur en compte qui donne à la personne désignée par l’endos le mandat d’encaisser le chèque, C’est endos correspond à la signature apposée au verso du chèque remis ) l’encaissement</a:t>
            </a:r>
          </a:p>
          <a:p>
            <a:endParaRPr lang="fr-FR" sz="2800" dirty="0"/>
          </a:p>
        </p:txBody>
      </p:sp>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Produits aux particuliers</a:t>
            </a:r>
          </a:p>
        </p:txBody>
      </p:sp>
      <p:sp>
        <p:nvSpPr>
          <p:cNvPr id="8" name="ZoneTexte 7"/>
          <p:cNvSpPr txBox="1"/>
          <p:nvPr/>
        </p:nvSpPr>
        <p:spPr>
          <a:xfrm>
            <a:off x="6132888" y="52164"/>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Produits aux entreprises</a:t>
            </a:r>
          </a:p>
        </p:txBody>
      </p:sp>
      <p:sp>
        <p:nvSpPr>
          <p:cNvPr id="9" name="ZoneTexte 8"/>
          <p:cNvSpPr txBox="1"/>
          <p:nvPr/>
        </p:nvSpPr>
        <p:spPr>
          <a:xfrm>
            <a:off x="9158510" y="52164"/>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Banque et marché financier</a:t>
            </a:r>
          </a:p>
        </p:txBody>
      </p:sp>
      <p:sp>
        <p:nvSpPr>
          <p:cNvPr id="10" name="ZoneTexte 9"/>
          <p:cNvSpPr txBox="1"/>
          <p:nvPr/>
        </p:nvSpPr>
        <p:spPr>
          <a:xfrm>
            <a:off x="3107264" y="827196"/>
            <a:ext cx="9084735"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11" name="ZoneTexte 10"/>
          <p:cNvSpPr txBox="1"/>
          <p:nvPr/>
        </p:nvSpPr>
        <p:spPr>
          <a:xfrm>
            <a:off x="3268550" y="875576"/>
            <a:ext cx="2160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Types de comptes</a:t>
            </a:r>
          </a:p>
        </p:txBody>
      </p:sp>
      <p:sp>
        <p:nvSpPr>
          <p:cNvPr id="12" name="ZoneTexte 11"/>
          <p:cNvSpPr txBox="1"/>
          <p:nvPr/>
        </p:nvSpPr>
        <p:spPr>
          <a:xfrm>
            <a:off x="5495870" y="875576"/>
            <a:ext cx="2160000" cy="756000"/>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Moyens de paiement</a:t>
            </a:r>
          </a:p>
        </p:txBody>
      </p:sp>
      <p:sp>
        <p:nvSpPr>
          <p:cNvPr id="13" name="ZoneTexte 12"/>
          <p:cNvSpPr txBox="1"/>
          <p:nvPr/>
        </p:nvSpPr>
        <p:spPr>
          <a:xfrm>
            <a:off x="7723190" y="875576"/>
            <a:ext cx="2160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Produits offerts</a:t>
            </a:r>
          </a:p>
        </p:txBody>
      </p:sp>
      <p:sp>
        <p:nvSpPr>
          <p:cNvPr id="14" name="ZoneTexte 13"/>
          <p:cNvSpPr txBox="1"/>
          <p:nvPr/>
        </p:nvSpPr>
        <p:spPr>
          <a:xfrm>
            <a:off x="9950510" y="875576"/>
            <a:ext cx="2160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Services offerts</a:t>
            </a:r>
          </a:p>
        </p:txBody>
      </p:sp>
    </p:spTree>
    <p:extLst>
      <p:ext uri="{BB962C8B-B14F-4D97-AF65-F5344CB8AC3E}">
        <p14:creationId xmlns="" xmlns:p14="http://schemas.microsoft.com/office/powerpoint/2010/main" val="334032914"/>
      </p:ext>
    </p:extLst>
  </p:cSld>
  <p:clrMapOvr>
    <a:masterClrMapping/>
  </p:clrMapOvr>
  <mc:AlternateContent xmlns:mc="http://schemas.openxmlformats.org/markup-compatibility/2006">
    <mc:Choice xmlns="" xmlns:p14="http://schemas.microsoft.com/office/powerpoint/2010/main" Requires="p14">
      <p:transition spd="slow" p14:dur="1250">
        <p14:switch dir="r"/>
      </p:transition>
    </mc:Choice>
    <mc:Fallback>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2100" y="1828800"/>
            <a:ext cx="11818410" cy="696449"/>
          </a:xfrm>
        </p:spPr>
        <p:txBody>
          <a:bodyPr>
            <a:normAutofit fontScale="25000" lnSpcReduction="20000"/>
          </a:bodyPr>
          <a:lstStyle/>
          <a:p>
            <a:pPr marL="0" indent="0">
              <a:buNone/>
            </a:pPr>
            <a:r>
              <a:rPr lang="fr-FR" sz="7200" b="1" dirty="0"/>
              <a:t>AUTRES FORMES DE CHEQUE/</a:t>
            </a:r>
          </a:p>
          <a:p>
            <a:pPr marL="0" indent="0">
              <a:buNone/>
            </a:pPr>
            <a:endParaRPr lang="fr-FR" sz="4000" b="1" dirty="0"/>
          </a:p>
          <a:p>
            <a:pPr marL="0" indent="0">
              <a:buNone/>
            </a:pPr>
            <a:r>
              <a:rPr lang="fr-FR" sz="4000" dirty="0"/>
              <a:t>                                                   </a:t>
            </a:r>
          </a:p>
          <a:p>
            <a:endParaRPr lang="fr-FR" sz="3600" dirty="0"/>
          </a:p>
        </p:txBody>
      </p:sp>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Produits aux particuliers</a:t>
            </a:r>
          </a:p>
        </p:txBody>
      </p:sp>
      <p:sp>
        <p:nvSpPr>
          <p:cNvPr id="8" name="ZoneTexte 7"/>
          <p:cNvSpPr txBox="1"/>
          <p:nvPr/>
        </p:nvSpPr>
        <p:spPr>
          <a:xfrm>
            <a:off x="6132888" y="52164"/>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Produits aux entreprises</a:t>
            </a:r>
          </a:p>
        </p:txBody>
      </p:sp>
      <p:sp>
        <p:nvSpPr>
          <p:cNvPr id="9" name="ZoneTexte 8"/>
          <p:cNvSpPr txBox="1"/>
          <p:nvPr/>
        </p:nvSpPr>
        <p:spPr>
          <a:xfrm>
            <a:off x="9158510" y="52164"/>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Banque et marché financier</a:t>
            </a:r>
          </a:p>
        </p:txBody>
      </p:sp>
      <p:sp>
        <p:nvSpPr>
          <p:cNvPr id="10" name="ZoneTexte 9"/>
          <p:cNvSpPr txBox="1"/>
          <p:nvPr/>
        </p:nvSpPr>
        <p:spPr>
          <a:xfrm>
            <a:off x="3107264" y="827196"/>
            <a:ext cx="9084735"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11" name="ZoneTexte 10"/>
          <p:cNvSpPr txBox="1"/>
          <p:nvPr/>
        </p:nvSpPr>
        <p:spPr>
          <a:xfrm>
            <a:off x="3268550" y="875576"/>
            <a:ext cx="2160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Types de comptes</a:t>
            </a:r>
          </a:p>
        </p:txBody>
      </p:sp>
      <p:sp>
        <p:nvSpPr>
          <p:cNvPr id="12" name="ZoneTexte 11"/>
          <p:cNvSpPr txBox="1"/>
          <p:nvPr/>
        </p:nvSpPr>
        <p:spPr>
          <a:xfrm>
            <a:off x="5495870" y="875576"/>
            <a:ext cx="2160000" cy="756000"/>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Moyens de paiement</a:t>
            </a:r>
          </a:p>
        </p:txBody>
      </p:sp>
      <p:sp>
        <p:nvSpPr>
          <p:cNvPr id="13" name="ZoneTexte 12"/>
          <p:cNvSpPr txBox="1"/>
          <p:nvPr/>
        </p:nvSpPr>
        <p:spPr>
          <a:xfrm>
            <a:off x="7723190" y="875576"/>
            <a:ext cx="2160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Produits offerts</a:t>
            </a:r>
          </a:p>
        </p:txBody>
      </p:sp>
      <p:sp>
        <p:nvSpPr>
          <p:cNvPr id="14" name="ZoneTexte 13"/>
          <p:cNvSpPr txBox="1"/>
          <p:nvPr/>
        </p:nvSpPr>
        <p:spPr>
          <a:xfrm>
            <a:off x="9950510" y="875576"/>
            <a:ext cx="2160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Services offerts</a:t>
            </a:r>
          </a:p>
        </p:txBody>
      </p:sp>
      <p:graphicFrame>
        <p:nvGraphicFramePr>
          <p:cNvPr id="2" name="Diagramme 1"/>
          <p:cNvGraphicFramePr/>
          <p:nvPr>
            <p:extLst>
              <p:ext uri="{D42A27DB-BD31-4B8C-83A1-F6EECF244321}">
                <p14:modId xmlns="" xmlns:p14="http://schemas.microsoft.com/office/powerpoint/2010/main" val="232711066"/>
              </p:ext>
            </p:extLst>
          </p:nvPr>
        </p:nvGraphicFramePr>
        <p:xfrm>
          <a:off x="177800" y="2273300"/>
          <a:ext cx="11823700" cy="4445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3911778014"/>
      </p:ext>
    </p:extLst>
  </p:cSld>
  <p:clrMapOvr>
    <a:masterClrMapping/>
  </p:clrMapOvr>
  <mc:AlternateContent xmlns:mc="http://schemas.openxmlformats.org/markup-compatibility/2006">
    <mc:Choice xmlns="" xmlns:p14="http://schemas.microsoft.com/office/powerpoint/2010/main" Requires="p14">
      <p:transition spd="slow" p14:dur="1250">
        <p14:switch dir="r"/>
      </p:transition>
    </mc:Choice>
    <mc:Fallback>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2100" y="1828800"/>
            <a:ext cx="11818410" cy="4851400"/>
          </a:xfrm>
        </p:spPr>
        <p:txBody>
          <a:bodyPr>
            <a:normAutofit fontScale="47500" lnSpcReduction="20000"/>
          </a:bodyPr>
          <a:lstStyle/>
          <a:p>
            <a:pPr marL="0" indent="0">
              <a:buNone/>
            </a:pPr>
            <a:r>
              <a:rPr lang="fr-FR" sz="5400" b="1" dirty="0"/>
              <a:t>Les fonctions du chèque:</a:t>
            </a:r>
          </a:p>
          <a:p>
            <a:pPr marL="0" indent="0">
              <a:buNone/>
            </a:pPr>
            <a:endParaRPr lang="fr-FR" sz="5400" b="1" dirty="0"/>
          </a:p>
          <a:p>
            <a:r>
              <a:rPr lang="fr-FR" sz="4000" dirty="0"/>
              <a:t>  Instrument de retrait(retirer des espèces)</a:t>
            </a:r>
          </a:p>
          <a:p>
            <a:r>
              <a:rPr lang="fr-FR" sz="4000" dirty="0" smtClean="0"/>
              <a:t>  </a:t>
            </a:r>
            <a:r>
              <a:rPr lang="fr-FR" sz="4000" dirty="0"/>
              <a:t>Instrument de paiement à vue et non un instrument de crédit</a:t>
            </a:r>
          </a:p>
          <a:p>
            <a:pPr marL="0" indent="0">
              <a:buNone/>
            </a:pPr>
            <a:endParaRPr lang="fr-FR" sz="4000" dirty="0"/>
          </a:p>
          <a:p>
            <a:pPr marL="0" indent="0">
              <a:buNone/>
            </a:pPr>
            <a:r>
              <a:rPr lang="fr-FR" sz="5400" b="1" dirty="0"/>
              <a:t>Les motifs de rejet du chèque:</a:t>
            </a:r>
          </a:p>
          <a:p>
            <a:pPr marL="0" indent="0">
              <a:buNone/>
            </a:pPr>
            <a:endParaRPr lang="fr-FR" sz="4000" dirty="0"/>
          </a:p>
          <a:p>
            <a:r>
              <a:rPr lang="fr-FR" sz="4000" dirty="0" smtClean="0"/>
              <a:t>l’irrégularité </a:t>
            </a:r>
            <a:r>
              <a:rPr lang="fr-FR" sz="4000" dirty="0"/>
              <a:t>du chèque(absence de mentions obligatoires, signature non conforme </a:t>
            </a:r>
            <a:r>
              <a:rPr lang="fr-FR" sz="4000" dirty="0" err="1"/>
              <a:t>etc</a:t>
            </a:r>
            <a:r>
              <a:rPr lang="fr-FR" sz="4000" dirty="0"/>
              <a:t>)</a:t>
            </a:r>
          </a:p>
          <a:p>
            <a:r>
              <a:rPr lang="fr-FR" sz="4000" dirty="0" smtClean="0"/>
              <a:t>le </a:t>
            </a:r>
            <a:r>
              <a:rPr lang="fr-FR" sz="4000" dirty="0"/>
              <a:t>chèque est frappé d’opposition(perte ,vol, redressement ou liquidation judiciaire du bénéficiaire)</a:t>
            </a:r>
          </a:p>
          <a:p>
            <a:r>
              <a:rPr lang="fr-FR" sz="4000" dirty="0" smtClean="0"/>
              <a:t>l’absence </a:t>
            </a:r>
            <a:r>
              <a:rPr lang="fr-FR" sz="4000" dirty="0"/>
              <a:t>,l’insuffisance ou la non disponibilité de la provision,</a:t>
            </a:r>
          </a:p>
          <a:p>
            <a:pPr marL="0" indent="0">
              <a:buNone/>
            </a:pPr>
            <a:endParaRPr lang="fr-FR" sz="4000" dirty="0"/>
          </a:p>
          <a:p>
            <a:pPr marL="0" indent="0">
              <a:buNone/>
            </a:pPr>
            <a:r>
              <a:rPr lang="fr-FR" sz="5000" b="1" dirty="0"/>
              <a:t>Le traitement des chèques sans provision:</a:t>
            </a:r>
          </a:p>
          <a:p>
            <a:pPr marL="0" indent="0">
              <a:buNone/>
            </a:pPr>
            <a:endParaRPr lang="fr-FR" sz="4000" dirty="0"/>
          </a:p>
          <a:p>
            <a:r>
              <a:rPr lang="fr-FR" sz="4000" dirty="0" smtClean="0"/>
              <a:t>mesures </a:t>
            </a:r>
            <a:r>
              <a:rPr lang="fr-FR" sz="4000" dirty="0"/>
              <a:t>répressives (envoi de lettre d’ injonction, interdit bancaire, interdiction judicaire)</a:t>
            </a:r>
          </a:p>
          <a:p>
            <a:r>
              <a:rPr lang="fr-FR" sz="4000" dirty="0" smtClean="0"/>
              <a:t>mesures </a:t>
            </a:r>
            <a:r>
              <a:rPr lang="fr-FR" sz="4000" dirty="0"/>
              <a:t>préventives(refus de délivrer un chéquier, renseigner la Centrale des Incidents de paiement CIP)</a:t>
            </a:r>
          </a:p>
        </p:txBody>
      </p:sp>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Produits aux particuliers</a:t>
            </a:r>
          </a:p>
        </p:txBody>
      </p:sp>
      <p:sp>
        <p:nvSpPr>
          <p:cNvPr id="8" name="ZoneTexte 7"/>
          <p:cNvSpPr txBox="1"/>
          <p:nvPr/>
        </p:nvSpPr>
        <p:spPr>
          <a:xfrm>
            <a:off x="6132888" y="52164"/>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Produits aux entreprises</a:t>
            </a:r>
          </a:p>
        </p:txBody>
      </p:sp>
      <p:sp>
        <p:nvSpPr>
          <p:cNvPr id="9" name="ZoneTexte 8"/>
          <p:cNvSpPr txBox="1"/>
          <p:nvPr/>
        </p:nvSpPr>
        <p:spPr>
          <a:xfrm>
            <a:off x="9158510" y="52164"/>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Banque et marché financier</a:t>
            </a:r>
          </a:p>
        </p:txBody>
      </p:sp>
      <p:sp>
        <p:nvSpPr>
          <p:cNvPr id="10" name="ZoneTexte 9"/>
          <p:cNvSpPr txBox="1"/>
          <p:nvPr/>
        </p:nvSpPr>
        <p:spPr>
          <a:xfrm>
            <a:off x="3107264" y="827196"/>
            <a:ext cx="9084735"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11" name="ZoneTexte 10"/>
          <p:cNvSpPr txBox="1"/>
          <p:nvPr/>
        </p:nvSpPr>
        <p:spPr>
          <a:xfrm>
            <a:off x="3268550" y="875576"/>
            <a:ext cx="2160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Types de comptes</a:t>
            </a:r>
          </a:p>
        </p:txBody>
      </p:sp>
      <p:sp>
        <p:nvSpPr>
          <p:cNvPr id="12" name="ZoneTexte 11"/>
          <p:cNvSpPr txBox="1"/>
          <p:nvPr/>
        </p:nvSpPr>
        <p:spPr>
          <a:xfrm>
            <a:off x="5495870" y="875576"/>
            <a:ext cx="2160000" cy="756000"/>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Moyens de paiement</a:t>
            </a:r>
          </a:p>
        </p:txBody>
      </p:sp>
      <p:sp>
        <p:nvSpPr>
          <p:cNvPr id="13" name="ZoneTexte 12"/>
          <p:cNvSpPr txBox="1"/>
          <p:nvPr/>
        </p:nvSpPr>
        <p:spPr>
          <a:xfrm>
            <a:off x="7723190" y="875576"/>
            <a:ext cx="2160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Produits offerts</a:t>
            </a:r>
          </a:p>
        </p:txBody>
      </p:sp>
      <p:sp>
        <p:nvSpPr>
          <p:cNvPr id="14" name="ZoneTexte 13"/>
          <p:cNvSpPr txBox="1"/>
          <p:nvPr/>
        </p:nvSpPr>
        <p:spPr>
          <a:xfrm>
            <a:off x="9950510" y="875576"/>
            <a:ext cx="2160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Services offerts</a:t>
            </a:r>
          </a:p>
        </p:txBody>
      </p:sp>
    </p:spTree>
    <p:extLst>
      <p:ext uri="{BB962C8B-B14F-4D97-AF65-F5344CB8AC3E}">
        <p14:creationId xmlns="" xmlns:p14="http://schemas.microsoft.com/office/powerpoint/2010/main" val="1808470564"/>
      </p:ext>
    </p:extLst>
  </p:cSld>
  <p:clrMapOvr>
    <a:masterClrMapping/>
  </p:clrMapOvr>
  <mc:AlternateContent xmlns:mc="http://schemas.openxmlformats.org/markup-compatibility/2006">
    <mc:Choice xmlns="" xmlns:p14="http://schemas.microsoft.com/office/powerpoint/2010/main" Requires="p14">
      <p:transition spd="slow" p14:dur="1250">
        <p14:switch dir="r"/>
      </p:transition>
    </mc:Choice>
    <mc:Fallback>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2100" y="1828800"/>
            <a:ext cx="11818410" cy="4851400"/>
          </a:xfrm>
        </p:spPr>
        <p:txBody>
          <a:bodyPr>
            <a:normAutofit fontScale="32500" lnSpcReduction="20000"/>
          </a:bodyPr>
          <a:lstStyle/>
          <a:p>
            <a:pPr marL="0" indent="0">
              <a:buNone/>
            </a:pPr>
            <a:r>
              <a:rPr lang="fr-FR" sz="6600" b="1" dirty="0"/>
              <a:t> LA CARTE BANCAIRE:</a:t>
            </a:r>
          </a:p>
          <a:p>
            <a:pPr marL="0" indent="0">
              <a:buNone/>
            </a:pPr>
            <a:r>
              <a:rPr lang="fr-FR" sz="5400" dirty="0"/>
              <a:t>La carte bancaire bénéficie d’une reconnaissance juridique faisant la distinction entre :</a:t>
            </a:r>
          </a:p>
          <a:p>
            <a:pPr marL="0" indent="0">
              <a:buNone/>
            </a:pPr>
            <a:endParaRPr lang="fr-FR" sz="5400" dirty="0"/>
          </a:p>
          <a:p>
            <a:r>
              <a:rPr lang="fr-FR" sz="5400" dirty="0" smtClean="0"/>
              <a:t>la </a:t>
            </a:r>
            <a:r>
              <a:rPr lang="fr-FR" sz="5400" dirty="0"/>
              <a:t>carte de retrait qui autorise uniquement des opérations de retrait aux GAB,</a:t>
            </a:r>
          </a:p>
          <a:p>
            <a:r>
              <a:rPr lang="fr-FR" sz="5400" dirty="0" smtClean="0"/>
              <a:t>La </a:t>
            </a:r>
            <a:r>
              <a:rPr lang="fr-FR" sz="5400" dirty="0"/>
              <a:t>carte de paiement qui permet, en plus des opérations de retrait, de transférer des fonds c’est-à-dire de régler des achats</a:t>
            </a:r>
          </a:p>
          <a:p>
            <a:r>
              <a:rPr lang="fr-FR" sz="5400" dirty="0" smtClean="0"/>
              <a:t>La </a:t>
            </a:r>
            <a:r>
              <a:rPr lang="fr-FR" sz="5400" dirty="0"/>
              <a:t>carte de crédit à laquelle est attachée un crédit(généralement découvert)</a:t>
            </a:r>
          </a:p>
          <a:p>
            <a:pPr marL="0" indent="0">
              <a:buNone/>
            </a:pPr>
            <a:endParaRPr lang="fr-FR" sz="5400" dirty="0"/>
          </a:p>
          <a:p>
            <a:pPr marL="0" indent="0">
              <a:buNone/>
            </a:pPr>
            <a:r>
              <a:rPr lang="fr-FR" sz="5400" dirty="0"/>
              <a:t>L’ordre de payer au moyen d’une carte de paiement est irrévocable,</a:t>
            </a:r>
          </a:p>
          <a:p>
            <a:pPr marL="0" indent="0">
              <a:buNone/>
            </a:pPr>
            <a:endParaRPr lang="fr-FR" sz="5400" dirty="0"/>
          </a:p>
          <a:p>
            <a:pPr marL="0" indent="0">
              <a:buNone/>
            </a:pPr>
            <a:r>
              <a:rPr lang="fr-FR" sz="5400" dirty="0"/>
              <a:t>Les oppositions au paiement ne sont admises que pour les motifs suivants:</a:t>
            </a:r>
          </a:p>
          <a:p>
            <a:r>
              <a:rPr lang="fr-FR" sz="5400" dirty="0" smtClean="0"/>
              <a:t>perte </a:t>
            </a:r>
            <a:r>
              <a:rPr lang="fr-FR" sz="5400" dirty="0"/>
              <a:t>ou vol de la carte</a:t>
            </a:r>
          </a:p>
          <a:p>
            <a:r>
              <a:rPr lang="fr-FR" sz="5400" dirty="0" smtClean="0"/>
              <a:t>utilisation </a:t>
            </a:r>
            <a:r>
              <a:rPr lang="fr-FR" sz="5400" dirty="0"/>
              <a:t>frauduleuse de la carte</a:t>
            </a:r>
          </a:p>
          <a:p>
            <a:r>
              <a:rPr lang="fr-FR" sz="5400" dirty="0" smtClean="0"/>
              <a:t>redressement </a:t>
            </a:r>
            <a:r>
              <a:rPr lang="fr-FR" sz="5400" dirty="0"/>
              <a:t>ou liquidation judiciaire du bénéficiaire</a:t>
            </a:r>
          </a:p>
          <a:p>
            <a:pPr marL="0" indent="0">
              <a:buNone/>
            </a:pPr>
            <a:endParaRPr lang="fr-FR" sz="5400" dirty="0"/>
          </a:p>
          <a:p>
            <a:pPr marL="0" indent="0">
              <a:buNone/>
            </a:pPr>
            <a:r>
              <a:rPr lang="fr-FR" sz="5400" dirty="0"/>
              <a:t>La responsabilité du titulaire n’est pas engagée si le paiement contesté est effectué frauduleusement</a:t>
            </a:r>
            <a:endParaRPr lang="fr-FR" sz="4000" dirty="0"/>
          </a:p>
        </p:txBody>
      </p:sp>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Produits aux particuliers</a:t>
            </a:r>
          </a:p>
        </p:txBody>
      </p:sp>
      <p:sp>
        <p:nvSpPr>
          <p:cNvPr id="8" name="ZoneTexte 7"/>
          <p:cNvSpPr txBox="1"/>
          <p:nvPr/>
        </p:nvSpPr>
        <p:spPr>
          <a:xfrm>
            <a:off x="6132888" y="52164"/>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Produits aux entreprises</a:t>
            </a:r>
          </a:p>
        </p:txBody>
      </p:sp>
      <p:sp>
        <p:nvSpPr>
          <p:cNvPr id="9" name="ZoneTexte 8"/>
          <p:cNvSpPr txBox="1"/>
          <p:nvPr/>
        </p:nvSpPr>
        <p:spPr>
          <a:xfrm>
            <a:off x="9158510" y="52164"/>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Banque et marché financier</a:t>
            </a:r>
          </a:p>
        </p:txBody>
      </p:sp>
      <p:sp>
        <p:nvSpPr>
          <p:cNvPr id="10" name="ZoneTexte 9"/>
          <p:cNvSpPr txBox="1"/>
          <p:nvPr/>
        </p:nvSpPr>
        <p:spPr>
          <a:xfrm>
            <a:off x="3107264" y="827196"/>
            <a:ext cx="9084735"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11" name="ZoneTexte 10"/>
          <p:cNvSpPr txBox="1"/>
          <p:nvPr/>
        </p:nvSpPr>
        <p:spPr>
          <a:xfrm>
            <a:off x="3268550" y="875576"/>
            <a:ext cx="2160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Types de comptes</a:t>
            </a:r>
          </a:p>
        </p:txBody>
      </p:sp>
      <p:sp>
        <p:nvSpPr>
          <p:cNvPr id="12" name="ZoneTexte 11"/>
          <p:cNvSpPr txBox="1"/>
          <p:nvPr/>
        </p:nvSpPr>
        <p:spPr>
          <a:xfrm>
            <a:off x="5495870" y="875576"/>
            <a:ext cx="2160000" cy="756000"/>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Moyens de paiement</a:t>
            </a:r>
          </a:p>
        </p:txBody>
      </p:sp>
      <p:sp>
        <p:nvSpPr>
          <p:cNvPr id="13" name="ZoneTexte 12"/>
          <p:cNvSpPr txBox="1"/>
          <p:nvPr/>
        </p:nvSpPr>
        <p:spPr>
          <a:xfrm>
            <a:off x="7723190" y="875576"/>
            <a:ext cx="2160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Produits offerts</a:t>
            </a:r>
          </a:p>
        </p:txBody>
      </p:sp>
      <p:sp>
        <p:nvSpPr>
          <p:cNvPr id="14" name="ZoneTexte 13"/>
          <p:cNvSpPr txBox="1"/>
          <p:nvPr/>
        </p:nvSpPr>
        <p:spPr>
          <a:xfrm>
            <a:off x="9950510" y="875576"/>
            <a:ext cx="2160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Services offerts</a:t>
            </a:r>
          </a:p>
        </p:txBody>
      </p:sp>
    </p:spTree>
    <p:extLst>
      <p:ext uri="{BB962C8B-B14F-4D97-AF65-F5344CB8AC3E}">
        <p14:creationId xmlns="" xmlns:p14="http://schemas.microsoft.com/office/powerpoint/2010/main" val="3183930960"/>
      </p:ext>
    </p:extLst>
  </p:cSld>
  <p:clrMapOvr>
    <a:masterClrMapping/>
  </p:clrMapOvr>
  <mc:AlternateContent xmlns:mc="http://schemas.openxmlformats.org/markup-compatibility/2006">
    <mc:Choice xmlns="" xmlns:p14="http://schemas.microsoft.com/office/powerpoint/2010/main" Requires="p14">
      <p:transition spd="slow" p14:dur="1250">
        <p14:switch dir="r"/>
      </p:transition>
    </mc:Choice>
    <mc:Fallback>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2100" y="1828800"/>
            <a:ext cx="11818410" cy="4851400"/>
          </a:xfrm>
        </p:spPr>
        <p:txBody>
          <a:bodyPr>
            <a:normAutofit/>
          </a:bodyPr>
          <a:lstStyle/>
          <a:p>
            <a:pPr marL="0" indent="0">
              <a:buNone/>
            </a:pPr>
            <a:r>
              <a:rPr lang="fr-FR" sz="2400" b="1" dirty="0"/>
              <a:t>Les fonctions de la carte bancaire:</a:t>
            </a:r>
          </a:p>
          <a:p>
            <a:pPr marL="0" indent="0">
              <a:buNone/>
            </a:pPr>
            <a:endParaRPr lang="fr-FR" sz="2400" b="1" dirty="0"/>
          </a:p>
          <a:p>
            <a:r>
              <a:rPr lang="fr-FR" sz="2000" dirty="0" smtClean="0"/>
              <a:t>La </a:t>
            </a:r>
            <a:r>
              <a:rPr lang="fr-FR" sz="2000" dirty="0"/>
              <a:t>carte nationale et sous régionale(UEMOA</a:t>
            </a:r>
            <a:r>
              <a:rPr lang="fr-FR" sz="2000" dirty="0" smtClean="0"/>
              <a:t>) : Débit </a:t>
            </a:r>
            <a:r>
              <a:rPr lang="fr-FR" sz="2000" dirty="0"/>
              <a:t>différé ou immédiat ;le retrait par période de 7 jour est limité au territoire national et à l’espace UEMOA</a:t>
            </a:r>
          </a:p>
          <a:p>
            <a:pPr marL="0" indent="0">
              <a:buNone/>
            </a:pPr>
            <a:endParaRPr lang="fr-FR" sz="2000" dirty="0"/>
          </a:p>
          <a:p>
            <a:r>
              <a:rPr lang="fr-FR" sz="2000" dirty="0" smtClean="0"/>
              <a:t>La </a:t>
            </a:r>
            <a:r>
              <a:rPr lang="fr-FR" sz="2000" dirty="0"/>
              <a:t>carte </a:t>
            </a:r>
            <a:r>
              <a:rPr lang="fr-FR" sz="2000" dirty="0" smtClean="0"/>
              <a:t>internationale : En </a:t>
            </a:r>
            <a:r>
              <a:rPr lang="fr-FR" sz="2000" dirty="0"/>
              <a:t>plus de son utilisation sur le territoire national et dans la sous-région, offre la possibilité à l’étranger de régler les achats auprès des commerçants du réseau VISA ou MASTERCARD dans plus 160 pays</a:t>
            </a:r>
          </a:p>
          <a:p>
            <a:pPr marL="0" indent="0">
              <a:buNone/>
            </a:pPr>
            <a:endParaRPr lang="fr-FR" sz="2000" dirty="0"/>
          </a:p>
          <a:p>
            <a:r>
              <a:rPr lang="fr-FR" sz="2000" dirty="0" smtClean="0"/>
              <a:t>La </a:t>
            </a:r>
            <a:r>
              <a:rPr lang="fr-FR" sz="2000" dirty="0"/>
              <a:t>carte de prestige ou Premier(VISA),Gold (MASTERCARD</a:t>
            </a:r>
            <a:r>
              <a:rPr lang="fr-FR" sz="2000" dirty="0" smtClean="0"/>
              <a:t>) : offre </a:t>
            </a:r>
            <a:r>
              <a:rPr lang="fr-FR" sz="2000" dirty="0"/>
              <a:t>des services haut de gamme(découvert automatique, assurance voyage, assurance décès, assistance à l’étranger </a:t>
            </a:r>
            <a:r>
              <a:rPr lang="fr-FR" sz="2000" dirty="0" err="1"/>
              <a:t>etc</a:t>
            </a:r>
            <a:r>
              <a:rPr lang="fr-FR" sz="2000" dirty="0"/>
              <a:t>)</a:t>
            </a:r>
          </a:p>
        </p:txBody>
      </p:sp>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Produits aux particuliers</a:t>
            </a:r>
          </a:p>
        </p:txBody>
      </p:sp>
      <p:sp>
        <p:nvSpPr>
          <p:cNvPr id="8" name="ZoneTexte 7"/>
          <p:cNvSpPr txBox="1"/>
          <p:nvPr/>
        </p:nvSpPr>
        <p:spPr>
          <a:xfrm>
            <a:off x="6132888" y="52164"/>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Produits aux entreprises</a:t>
            </a:r>
          </a:p>
        </p:txBody>
      </p:sp>
      <p:sp>
        <p:nvSpPr>
          <p:cNvPr id="9" name="ZoneTexte 8"/>
          <p:cNvSpPr txBox="1"/>
          <p:nvPr/>
        </p:nvSpPr>
        <p:spPr>
          <a:xfrm>
            <a:off x="9158510" y="52164"/>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Banque et marché financier</a:t>
            </a:r>
          </a:p>
        </p:txBody>
      </p:sp>
      <p:sp>
        <p:nvSpPr>
          <p:cNvPr id="10" name="ZoneTexte 9"/>
          <p:cNvSpPr txBox="1"/>
          <p:nvPr/>
        </p:nvSpPr>
        <p:spPr>
          <a:xfrm>
            <a:off x="3107264" y="827196"/>
            <a:ext cx="9084735"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11" name="ZoneTexte 10"/>
          <p:cNvSpPr txBox="1"/>
          <p:nvPr/>
        </p:nvSpPr>
        <p:spPr>
          <a:xfrm>
            <a:off x="3268550" y="875576"/>
            <a:ext cx="2160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Types de comptes</a:t>
            </a:r>
          </a:p>
        </p:txBody>
      </p:sp>
      <p:sp>
        <p:nvSpPr>
          <p:cNvPr id="12" name="ZoneTexte 11"/>
          <p:cNvSpPr txBox="1"/>
          <p:nvPr/>
        </p:nvSpPr>
        <p:spPr>
          <a:xfrm>
            <a:off x="5495870" y="875576"/>
            <a:ext cx="2160000" cy="756000"/>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Moyens de paiement</a:t>
            </a:r>
          </a:p>
        </p:txBody>
      </p:sp>
      <p:sp>
        <p:nvSpPr>
          <p:cNvPr id="13" name="ZoneTexte 12"/>
          <p:cNvSpPr txBox="1"/>
          <p:nvPr/>
        </p:nvSpPr>
        <p:spPr>
          <a:xfrm>
            <a:off x="7723190" y="875576"/>
            <a:ext cx="2160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Produits offerts</a:t>
            </a:r>
          </a:p>
        </p:txBody>
      </p:sp>
      <p:sp>
        <p:nvSpPr>
          <p:cNvPr id="14" name="ZoneTexte 13"/>
          <p:cNvSpPr txBox="1"/>
          <p:nvPr/>
        </p:nvSpPr>
        <p:spPr>
          <a:xfrm>
            <a:off x="9950510" y="875576"/>
            <a:ext cx="2160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Services offerts</a:t>
            </a:r>
          </a:p>
        </p:txBody>
      </p:sp>
    </p:spTree>
    <p:extLst>
      <p:ext uri="{BB962C8B-B14F-4D97-AF65-F5344CB8AC3E}">
        <p14:creationId xmlns="" xmlns:p14="http://schemas.microsoft.com/office/powerpoint/2010/main" val="4002999480"/>
      </p:ext>
    </p:extLst>
  </p:cSld>
  <p:clrMapOvr>
    <a:masterClrMapping/>
  </p:clrMapOvr>
  <mc:AlternateContent xmlns:mc="http://schemas.openxmlformats.org/markup-compatibility/2006">
    <mc:Choice xmlns="" xmlns:p14="http://schemas.microsoft.com/office/powerpoint/2010/main" Requires="p14">
      <p:transition spd="slow" p14:dur="1250">
        <p14:switch dir="r"/>
      </p:transition>
    </mc:Choice>
    <mc:Fallback>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2100" y="1828800"/>
            <a:ext cx="11818410" cy="4851400"/>
          </a:xfrm>
        </p:spPr>
        <p:txBody>
          <a:bodyPr>
            <a:normAutofit/>
          </a:bodyPr>
          <a:lstStyle/>
          <a:p>
            <a:pPr marL="0" indent="0">
              <a:buNone/>
            </a:pPr>
            <a:r>
              <a:rPr lang="fr-FR" sz="2000" dirty="0"/>
              <a:t> </a:t>
            </a:r>
            <a:r>
              <a:rPr lang="fr-FR" sz="2800" b="1" dirty="0"/>
              <a:t>Le virement</a:t>
            </a:r>
            <a:r>
              <a:rPr lang="fr-FR" sz="2000" dirty="0"/>
              <a:t>:</a:t>
            </a:r>
          </a:p>
          <a:p>
            <a:pPr marL="0" indent="0">
              <a:buNone/>
            </a:pPr>
            <a:endParaRPr lang="fr-FR" sz="2000" dirty="0"/>
          </a:p>
          <a:p>
            <a:r>
              <a:rPr lang="fr-FR" sz="2000" dirty="0"/>
              <a:t>Le virement consiste à transférer des avoirs d’un compte appartenant à un donneur d’ordre sur un autre compte,</a:t>
            </a:r>
          </a:p>
          <a:p>
            <a:r>
              <a:rPr lang="fr-FR" sz="2000" dirty="0"/>
              <a:t>Le compte du destinataire du crédit peut appartenir au donneur d’ordre lui-même ou à une tierce personne,</a:t>
            </a:r>
          </a:p>
          <a:p>
            <a:r>
              <a:rPr lang="fr-FR" sz="2000" dirty="0"/>
              <a:t> il peut être détenu dans la même agence que le compte débité, dans un autre guichet de la banque ou dans un Etablissement de crédit différent,</a:t>
            </a:r>
          </a:p>
          <a:p>
            <a:r>
              <a:rPr lang="fr-FR" sz="2000" dirty="0"/>
              <a:t>Un virement de compte à compte fonctionnera en circuit fermé, les fonds restent dans la même agence,</a:t>
            </a:r>
          </a:p>
          <a:p>
            <a:r>
              <a:rPr lang="fr-FR" sz="2000" dirty="0"/>
              <a:t>Un virement vers un autre guichet mettra en jeu des comptes de liaison,</a:t>
            </a:r>
          </a:p>
          <a:p>
            <a:r>
              <a:rPr lang="fr-FR" sz="2000" dirty="0"/>
              <a:t>Un virement vers l’extérieur transitera le plus souvent par des Systèmes de transfert automatisé et  de règlement,</a:t>
            </a:r>
          </a:p>
          <a:p>
            <a:r>
              <a:rPr lang="fr-FR" sz="2000" dirty="0"/>
              <a:t>Dans une opération de virement la banquier joue le rôle de mandataire avec tous les risques juridiques qui s attachent au contrat de mandat,</a:t>
            </a:r>
          </a:p>
        </p:txBody>
      </p:sp>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Produits aux particuliers</a:t>
            </a:r>
          </a:p>
        </p:txBody>
      </p:sp>
      <p:sp>
        <p:nvSpPr>
          <p:cNvPr id="8" name="ZoneTexte 7"/>
          <p:cNvSpPr txBox="1"/>
          <p:nvPr/>
        </p:nvSpPr>
        <p:spPr>
          <a:xfrm>
            <a:off x="6132888" y="52164"/>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Produits aux entreprises</a:t>
            </a:r>
          </a:p>
        </p:txBody>
      </p:sp>
      <p:sp>
        <p:nvSpPr>
          <p:cNvPr id="9" name="ZoneTexte 8"/>
          <p:cNvSpPr txBox="1"/>
          <p:nvPr/>
        </p:nvSpPr>
        <p:spPr>
          <a:xfrm>
            <a:off x="9158510" y="52164"/>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Banque et marché financier</a:t>
            </a:r>
          </a:p>
        </p:txBody>
      </p:sp>
      <p:sp>
        <p:nvSpPr>
          <p:cNvPr id="10" name="ZoneTexte 9"/>
          <p:cNvSpPr txBox="1"/>
          <p:nvPr/>
        </p:nvSpPr>
        <p:spPr>
          <a:xfrm>
            <a:off x="3107264" y="827196"/>
            <a:ext cx="9084735"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11" name="ZoneTexte 10"/>
          <p:cNvSpPr txBox="1"/>
          <p:nvPr/>
        </p:nvSpPr>
        <p:spPr>
          <a:xfrm>
            <a:off x="3268550" y="875576"/>
            <a:ext cx="2160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Types de comptes</a:t>
            </a:r>
          </a:p>
        </p:txBody>
      </p:sp>
      <p:sp>
        <p:nvSpPr>
          <p:cNvPr id="12" name="ZoneTexte 11"/>
          <p:cNvSpPr txBox="1"/>
          <p:nvPr/>
        </p:nvSpPr>
        <p:spPr>
          <a:xfrm>
            <a:off x="5495870" y="875576"/>
            <a:ext cx="2160000" cy="756000"/>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Moyens de paiement</a:t>
            </a:r>
          </a:p>
        </p:txBody>
      </p:sp>
      <p:sp>
        <p:nvSpPr>
          <p:cNvPr id="13" name="ZoneTexte 12"/>
          <p:cNvSpPr txBox="1"/>
          <p:nvPr/>
        </p:nvSpPr>
        <p:spPr>
          <a:xfrm>
            <a:off x="7723190" y="875576"/>
            <a:ext cx="2160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Produits offerts</a:t>
            </a:r>
          </a:p>
        </p:txBody>
      </p:sp>
      <p:sp>
        <p:nvSpPr>
          <p:cNvPr id="14" name="ZoneTexte 13"/>
          <p:cNvSpPr txBox="1"/>
          <p:nvPr/>
        </p:nvSpPr>
        <p:spPr>
          <a:xfrm>
            <a:off x="9950510" y="875576"/>
            <a:ext cx="2160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Services offerts</a:t>
            </a:r>
          </a:p>
        </p:txBody>
      </p:sp>
    </p:spTree>
    <p:extLst>
      <p:ext uri="{BB962C8B-B14F-4D97-AF65-F5344CB8AC3E}">
        <p14:creationId xmlns="" xmlns:p14="http://schemas.microsoft.com/office/powerpoint/2010/main" val="374947709"/>
      </p:ext>
    </p:extLst>
  </p:cSld>
  <p:clrMapOvr>
    <a:masterClrMapping/>
  </p:clrMapOvr>
  <mc:AlternateContent xmlns:mc="http://schemas.openxmlformats.org/markup-compatibility/2006">
    <mc:Choice xmlns="" xmlns:p14="http://schemas.microsoft.com/office/powerpoint/2010/main" Requires="p14">
      <p:transition spd="slow" p14:dur="1250">
        <p14:switch dir="r"/>
      </p:transition>
    </mc:Choice>
    <mc:Fallback>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2100" y="1828800"/>
            <a:ext cx="11818410" cy="4851400"/>
          </a:xfrm>
        </p:spPr>
        <p:txBody>
          <a:bodyPr>
            <a:normAutofit/>
          </a:bodyPr>
          <a:lstStyle/>
          <a:p>
            <a:pPr marL="0" indent="0">
              <a:buNone/>
            </a:pPr>
            <a:r>
              <a:rPr lang="fr-FR" sz="2000" dirty="0"/>
              <a:t> </a:t>
            </a:r>
            <a:r>
              <a:rPr lang="fr-FR" sz="2800" b="1" dirty="0"/>
              <a:t>La banque à </a:t>
            </a:r>
            <a:r>
              <a:rPr lang="fr-FR" sz="2800" b="1" dirty="0" smtClean="0"/>
              <a:t>distance : </a:t>
            </a:r>
            <a:r>
              <a:rPr lang="fr-FR" sz="2000" dirty="0" smtClean="0"/>
              <a:t>Les </a:t>
            </a:r>
            <a:r>
              <a:rPr lang="fr-FR" sz="2000" dirty="0"/>
              <a:t>services de la banque à distance empruntent différents canaux:</a:t>
            </a:r>
          </a:p>
          <a:p>
            <a:endParaRPr lang="fr-FR" sz="2000" dirty="0"/>
          </a:p>
          <a:p>
            <a:r>
              <a:rPr lang="fr-FR" sz="2000" dirty="0" smtClean="0"/>
              <a:t>Téléphone </a:t>
            </a:r>
            <a:r>
              <a:rPr lang="fr-FR" sz="2000" dirty="0"/>
              <a:t>portable(SMS),informations sur les opérations passées sur le compte à temps réel,</a:t>
            </a:r>
          </a:p>
          <a:p>
            <a:r>
              <a:rPr lang="fr-FR" sz="2000" dirty="0" smtClean="0"/>
              <a:t>Les </a:t>
            </a:r>
            <a:r>
              <a:rPr lang="fr-FR" sz="2000" dirty="0"/>
              <a:t>plates-formes téléphoniques ou on peut effectuer la plupart des opérations (virement, transmission d’ordre de bourse, simulation de crédit en ligne avec un chargé de clientèle)</a:t>
            </a:r>
          </a:p>
          <a:p>
            <a:r>
              <a:rPr lang="fr-FR" sz="2000" dirty="0" smtClean="0"/>
              <a:t>Internet (site </a:t>
            </a:r>
            <a:r>
              <a:rPr lang="fr-FR" sz="2000" dirty="0"/>
              <a:t>web de la banque avec toutes les informations)</a:t>
            </a:r>
            <a:endParaRPr lang="fr-FR" sz="1800" dirty="0"/>
          </a:p>
        </p:txBody>
      </p:sp>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Produits aux particuliers</a:t>
            </a:r>
          </a:p>
        </p:txBody>
      </p:sp>
      <p:sp>
        <p:nvSpPr>
          <p:cNvPr id="8" name="ZoneTexte 7"/>
          <p:cNvSpPr txBox="1"/>
          <p:nvPr/>
        </p:nvSpPr>
        <p:spPr>
          <a:xfrm>
            <a:off x="6132888" y="52164"/>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Produits aux entreprises</a:t>
            </a:r>
          </a:p>
        </p:txBody>
      </p:sp>
      <p:sp>
        <p:nvSpPr>
          <p:cNvPr id="9" name="ZoneTexte 8"/>
          <p:cNvSpPr txBox="1"/>
          <p:nvPr/>
        </p:nvSpPr>
        <p:spPr>
          <a:xfrm>
            <a:off x="9158510" y="52164"/>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Banque et marché financier</a:t>
            </a:r>
          </a:p>
        </p:txBody>
      </p:sp>
      <p:sp>
        <p:nvSpPr>
          <p:cNvPr id="10" name="ZoneTexte 9"/>
          <p:cNvSpPr txBox="1"/>
          <p:nvPr/>
        </p:nvSpPr>
        <p:spPr>
          <a:xfrm>
            <a:off x="3107264" y="827196"/>
            <a:ext cx="9084735"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11" name="ZoneTexte 10"/>
          <p:cNvSpPr txBox="1"/>
          <p:nvPr/>
        </p:nvSpPr>
        <p:spPr>
          <a:xfrm>
            <a:off x="3268550" y="875576"/>
            <a:ext cx="2160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Types de comptes</a:t>
            </a:r>
          </a:p>
        </p:txBody>
      </p:sp>
      <p:sp>
        <p:nvSpPr>
          <p:cNvPr id="12" name="ZoneTexte 11"/>
          <p:cNvSpPr txBox="1"/>
          <p:nvPr/>
        </p:nvSpPr>
        <p:spPr>
          <a:xfrm>
            <a:off x="5495870" y="875576"/>
            <a:ext cx="2160000" cy="756000"/>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Moyens de paiement</a:t>
            </a:r>
          </a:p>
        </p:txBody>
      </p:sp>
      <p:sp>
        <p:nvSpPr>
          <p:cNvPr id="13" name="ZoneTexte 12"/>
          <p:cNvSpPr txBox="1"/>
          <p:nvPr/>
        </p:nvSpPr>
        <p:spPr>
          <a:xfrm>
            <a:off x="7723190" y="875576"/>
            <a:ext cx="2160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Produits offerts</a:t>
            </a:r>
          </a:p>
        </p:txBody>
      </p:sp>
      <p:sp>
        <p:nvSpPr>
          <p:cNvPr id="14" name="ZoneTexte 13"/>
          <p:cNvSpPr txBox="1"/>
          <p:nvPr/>
        </p:nvSpPr>
        <p:spPr>
          <a:xfrm>
            <a:off x="9950510" y="875576"/>
            <a:ext cx="2160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Services offerts</a:t>
            </a:r>
          </a:p>
        </p:txBody>
      </p:sp>
    </p:spTree>
    <p:extLst>
      <p:ext uri="{BB962C8B-B14F-4D97-AF65-F5344CB8AC3E}">
        <p14:creationId xmlns="" xmlns:p14="http://schemas.microsoft.com/office/powerpoint/2010/main" val="4197890962"/>
      </p:ext>
    </p:extLst>
  </p:cSld>
  <p:clrMapOvr>
    <a:masterClrMapping/>
  </p:clrMapOvr>
  <mc:AlternateContent xmlns:mc="http://schemas.openxmlformats.org/markup-compatibility/2006">
    <mc:Choice xmlns="" xmlns:p14="http://schemas.microsoft.com/office/powerpoint/2010/main" Requires="p14">
      <p:transition spd="slow" p14:dur="1250">
        <p14:switch dir="r"/>
      </p:transition>
    </mc:Choice>
    <mc:Fallback>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2100" y="1828800"/>
            <a:ext cx="11818410" cy="4851400"/>
          </a:xfrm>
        </p:spPr>
        <p:txBody>
          <a:bodyPr>
            <a:normAutofit/>
          </a:bodyPr>
          <a:lstStyle/>
          <a:p>
            <a:pPr marL="0" indent="0">
              <a:buNone/>
            </a:pPr>
            <a:r>
              <a:rPr lang="fr-FR" sz="2000" b="1" dirty="0"/>
              <a:t> Les opérations de change:</a:t>
            </a:r>
          </a:p>
          <a:p>
            <a:pPr marL="0" indent="0">
              <a:buNone/>
            </a:pPr>
            <a:r>
              <a:rPr lang="fr-FR" sz="2000" dirty="0"/>
              <a:t>Les 2 principales interventions d’un service change ,portent sur la négociation de devises étrangères sous forme de billets de banque appelées change manuel et sur les opérations sur chèque de voyage,</a:t>
            </a:r>
          </a:p>
          <a:p>
            <a:r>
              <a:rPr lang="fr-FR" sz="2000" dirty="0" smtClean="0"/>
              <a:t>Le </a:t>
            </a:r>
            <a:r>
              <a:rPr lang="fr-FR" sz="2000" dirty="0"/>
              <a:t>change manuel:</a:t>
            </a:r>
          </a:p>
          <a:p>
            <a:pPr lvl="1"/>
            <a:r>
              <a:rPr lang="fr-FR" sz="2000" dirty="0">
                <a:latin typeface="+mj-lt"/>
              </a:rPr>
              <a:t>Il repose sur  l’achat ou la vente par la banque de billets de banques étrangers aux voyageurs amenés à effectuer un déplacement à l’étranger et à leur retour et aussi aux touristes étrangers,</a:t>
            </a:r>
          </a:p>
          <a:p>
            <a:pPr lvl="1"/>
            <a:r>
              <a:rPr lang="fr-FR" sz="2000" dirty="0">
                <a:latin typeface="+mj-lt"/>
              </a:rPr>
              <a:t>La vente de devises(division monnaie locale sur le cours de la devise +les commissions, exemple)</a:t>
            </a:r>
          </a:p>
          <a:p>
            <a:pPr lvl="1"/>
            <a:r>
              <a:rPr lang="fr-FR" sz="2000" dirty="0">
                <a:latin typeface="+mj-lt"/>
              </a:rPr>
              <a:t>L’achat de devise(devise x cours achat-les commissions ,exemple)</a:t>
            </a:r>
          </a:p>
          <a:p>
            <a:r>
              <a:rPr lang="fr-FR" sz="2000" dirty="0" smtClean="0"/>
              <a:t>Le </a:t>
            </a:r>
            <a:r>
              <a:rPr lang="fr-FR" sz="2000" dirty="0"/>
              <a:t>chèque de voyage:</a:t>
            </a:r>
          </a:p>
          <a:p>
            <a:pPr lvl="1"/>
            <a:r>
              <a:rPr lang="fr-FR" sz="2000" dirty="0">
                <a:latin typeface="+mj-lt"/>
              </a:rPr>
              <a:t>American Express et Thomas Cook(attention à la liste des oppositions)</a:t>
            </a:r>
          </a:p>
        </p:txBody>
      </p:sp>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Produits aux particuliers</a:t>
            </a:r>
          </a:p>
        </p:txBody>
      </p:sp>
      <p:sp>
        <p:nvSpPr>
          <p:cNvPr id="8" name="ZoneTexte 7"/>
          <p:cNvSpPr txBox="1"/>
          <p:nvPr/>
        </p:nvSpPr>
        <p:spPr>
          <a:xfrm>
            <a:off x="6132888" y="52164"/>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Produits aux entreprises</a:t>
            </a:r>
          </a:p>
        </p:txBody>
      </p:sp>
      <p:sp>
        <p:nvSpPr>
          <p:cNvPr id="9" name="ZoneTexte 8"/>
          <p:cNvSpPr txBox="1"/>
          <p:nvPr/>
        </p:nvSpPr>
        <p:spPr>
          <a:xfrm>
            <a:off x="9158510" y="52164"/>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Banque et marché financier</a:t>
            </a:r>
          </a:p>
        </p:txBody>
      </p:sp>
      <p:sp>
        <p:nvSpPr>
          <p:cNvPr id="10" name="ZoneTexte 9"/>
          <p:cNvSpPr txBox="1"/>
          <p:nvPr/>
        </p:nvSpPr>
        <p:spPr>
          <a:xfrm>
            <a:off x="3107264" y="827196"/>
            <a:ext cx="9084735"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11" name="ZoneTexte 10"/>
          <p:cNvSpPr txBox="1"/>
          <p:nvPr/>
        </p:nvSpPr>
        <p:spPr>
          <a:xfrm>
            <a:off x="3268550" y="875576"/>
            <a:ext cx="2160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Types de comptes</a:t>
            </a:r>
          </a:p>
        </p:txBody>
      </p:sp>
      <p:sp>
        <p:nvSpPr>
          <p:cNvPr id="12" name="ZoneTexte 11"/>
          <p:cNvSpPr txBox="1"/>
          <p:nvPr/>
        </p:nvSpPr>
        <p:spPr>
          <a:xfrm>
            <a:off x="5495870" y="875576"/>
            <a:ext cx="2160000" cy="756000"/>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Moyens de paiement</a:t>
            </a:r>
          </a:p>
        </p:txBody>
      </p:sp>
      <p:sp>
        <p:nvSpPr>
          <p:cNvPr id="13" name="ZoneTexte 12"/>
          <p:cNvSpPr txBox="1"/>
          <p:nvPr/>
        </p:nvSpPr>
        <p:spPr>
          <a:xfrm>
            <a:off x="7723190" y="875576"/>
            <a:ext cx="2160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Produits offerts</a:t>
            </a:r>
          </a:p>
        </p:txBody>
      </p:sp>
      <p:sp>
        <p:nvSpPr>
          <p:cNvPr id="14" name="ZoneTexte 13"/>
          <p:cNvSpPr txBox="1"/>
          <p:nvPr/>
        </p:nvSpPr>
        <p:spPr>
          <a:xfrm>
            <a:off x="9950510" y="875576"/>
            <a:ext cx="2160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Services offerts</a:t>
            </a:r>
          </a:p>
        </p:txBody>
      </p:sp>
    </p:spTree>
    <p:extLst>
      <p:ext uri="{BB962C8B-B14F-4D97-AF65-F5344CB8AC3E}">
        <p14:creationId xmlns="" xmlns:p14="http://schemas.microsoft.com/office/powerpoint/2010/main" val="1924122957"/>
      </p:ext>
    </p:extLst>
  </p:cSld>
  <p:clrMapOvr>
    <a:masterClrMapping/>
  </p:clrMapOvr>
  <mc:AlternateContent xmlns:mc="http://schemas.openxmlformats.org/markup-compatibility/2006">
    <mc:Choice xmlns="" xmlns:p14="http://schemas.microsoft.com/office/powerpoint/2010/main" Requires="p14">
      <p:transition spd="slow" p14:dur="1250">
        <p14:switch dir="r"/>
      </p:transition>
    </mc:Choice>
    <mc:Fallback>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2100" y="1828800"/>
            <a:ext cx="11818410" cy="4851400"/>
          </a:xfrm>
        </p:spPr>
        <p:txBody>
          <a:bodyPr>
            <a:normAutofit fontScale="85000" lnSpcReduction="20000"/>
          </a:bodyPr>
          <a:lstStyle/>
          <a:p>
            <a:pPr marL="0" indent="0">
              <a:buNone/>
            </a:pPr>
            <a:r>
              <a:rPr lang="fr-FR" sz="2800" b="1" dirty="0" smtClean="0"/>
              <a:t>La </a:t>
            </a:r>
            <a:r>
              <a:rPr lang="fr-FR" sz="2800" b="1" dirty="0"/>
              <a:t>location de coffre-fort:</a:t>
            </a:r>
          </a:p>
          <a:p>
            <a:pPr marL="0" indent="0">
              <a:buNone/>
            </a:pPr>
            <a:r>
              <a:rPr lang="fr-FR" sz="2000" dirty="0"/>
              <a:t>La notion fondamentale à retenir dans la mise à disposition d’un coffre-fort est qu’il s’agit d’une location donc un contrat de bail et non plus de contrat de mandat ,position habituelle de la banque, le banquier va recevoir dans ses locaux des valeurs dont il n’a pas à connaitre l’existence,</a:t>
            </a:r>
          </a:p>
          <a:p>
            <a:pPr marL="0" indent="0">
              <a:buNone/>
            </a:pPr>
            <a:r>
              <a:rPr lang="fr-FR" sz="2000" dirty="0"/>
              <a:t>D’où signature du contrat énonçant les obligations des parties:</a:t>
            </a:r>
          </a:p>
          <a:p>
            <a:pPr marL="0" indent="0">
              <a:buNone/>
            </a:pPr>
            <a:endParaRPr lang="fr-FR" sz="2400" b="1" dirty="0" smtClean="0"/>
          </a:p>
          <a:p>
            <a:pPr marL="0" indent="0">
              <a:buNone/>
            </a:pPr>
            <a:r>
              <a:rPr lang="fr-FR" sz="2400" b="1" dirty="0" smtClean="0"/>
              <a:t>Pour </a:t>
            </a:r>
            <a:r>
              <a:rPr lang="fr-FR" sz="2400" b="1" dirty="0"/>
              <a:t>le bailleur</a:t>
            </a:r>
            <a:r>
              <a:rPr lang="fr-FR" sz="2000" dirty="0"/>
              <a:t>:</a:t>
            </a:r>
          </a:p>
          <a:p>
            <a:r>
              <a:rPr lang="fr-FR" sz="2000" dirty="0" smtClean="0"/>
              <a:t>Service </a:t>
            </a:r>
            <a:r>
              <a:rPr lang="fr-FR" sz="2000" dirty="0"/>
              <a:t>assuré pour permettre au locataire d’accéder à son compartiment</a:t>
            </a:r>
          </a:p>
          <a:p>
            <a:r>
              <a:rPr lang="fr-FR" sz="2000" dirty="0" smtClean="0"/>
              <a:t>Mise </a:t>
            </a:r>
            <a:r>
              <a:rPr lang="fr-FR" sz="2000" dirty="0"/>
              <a:t>en œuvre de moyens de sécurité adaptés à la conservation des valeurs</a:t>
            </a:r>
          </a:p>
          <a:p>
            <a:pPr marL="0" indent="0">
              <a:buNone/>
            </a:pPr>
            <a:r>
              <a:rPr lang="fr-FR" sz="2000" dirty="0"/>
              <a:t>   </a:t>
            </a:r>
            <a:endParaRPr lang="fr-FR" sz="2000" dirty="0" smtClean="0"/>
          </a:p>
          <a:p>
            <a:pPr marL="0" indent="0">
              <a:buNone/>
            </a:pPr>
            <a:r>
              <a:rPr lang="fr-FR" sz="2400" b="1" dirty="0" smtClean="0"/>
              <a:t>Pour </a:t>
            </a:r>
            <a:r>
              <a:rPr lang="fr-FR" sz="2400" b="1" dirty="0"/>
              <a:t>le locataire:</a:t>
            </a:r>
          </a:p>
          <a:p>
            <a:r>
              <a:rPr lang="fr-FR" sz="2000" dirty="0" smtClean="0"/>
              <a:t>Respect </a:t>
            </a:r>
            <a:r>
              <a:rPr lang="fr-FR" sz="2000" dirty="0"/>
              <a:t>des conditions générales(interdiction de déposer des matières toxiques ou dangereuses pour la sécurité de la clientèle et des biens</a:t>
            </a:r>
          </a:p>
          <a:p>
            <a:r>
              <a:rPr lang="fr-FR" sz="2000" dirty="0" smtClean="0"/>
              <a:t>Paiement </a:t>
            </a:r>
            <a:r>
              <a:rPr lang="fr-FR" sz="2000" dirty="0"/>
              <a:t>d’avance du loyer</a:t>
            </a:r>
          </a:p>
          <a:p>
            <a:r>
              <a:rPr lang="fr-FR" sz="2000" dirty="0" smtClean="0"/>
              <a:t>Constitution </a:t>
            </a:r>
            <a:r>
              <a:rPr lang="fr-FR" sz="2000" dirty="0"/>
              <a:t>de dépôt de garantie pour couvrir éventuellement les frais d’effraction du coffre en cas de besoin et signature à chaque visite d’une fiche de visite avec date et heure,</a:t>
            </a:r>
          </a:p>
          <a:p>
            <a:pPr marL="0" indent="0">
              <a:buNone/>
            </a:pPr>
            <a:endParaRPr lang="fr-FR" sz="2000" dirty="0" smtClean="0"/>
          </a:p>
          <a:p>
            <a:pPr marL="0" indent="0">
              <a:buNone/>
            </a:pPr>
            <a:r>
              <a:rPr lang="fr-FR" sz="2000" dirty="0" smtClean="0"/>
              <a:t>Pour </a:t>
            </a:r>
            <a:r>
              <a:rPr lang="fr-FR" sz="2000" dirty="0"/>
              <a:t>permettre l’ouverture du coffre deux clefs sont indispensables: la première ,dite de contrôle est détenue par la banque pour débloquer le loquet ou le cache selon les systèmes pour libère la serrure qui recevra la seconde clef détenue par le client exclusivement,</a:t>
            </a:r>
            <a:endParaRPr lang="fr-FR" sz="2000" dirty="0">
              <a:latin typeface="+mj-lt"/>
            </a:endParaRPr>
          </a:p>
        </p:txBody>
      </p:sp>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Produits aux particuliers</a:t>
            </a:r>
          </a:p>
        </p:txBody>
      </p:sp>
      <p:sp>
        <p:nvSpPr>
          <p:cNvPr id="8" name="ZoneTexte 7"/>
          <p:cNvSpPr txBox="1"/>
          <p:nvPr/>
        </p:nvSpPr>
        <p:spPr>
          <a:xfrm>
            <a:off x="6132888" y="52164"/>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Produits aux entreprises</a:t>
            </a:r>
          </a:p>
        </p:txBody>
      </p:sp>
      <p:sp>
        <p:nvSpPr>
          <p:cNvPr id="9" name="ZoneTexte 8"/>
          <p:cNvSpPr txBox="1"/>
          <p:nvPr/>
        </p:nvSpPr>
        <p:spPr>
          <a:xfrm>
            <a:off x="9158510" y="52164"/>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Banque et marché financier</a:t>
            </a:r>
          </a:p>
        </p:txBody>
      </p:sp>
      <p:sp>
        <p:nvSpPr>
          <p:cNvPr id="10" name="ZoneTexte 9"/>
          <p:cNvSpPr txBox="1"/>
          <p:nvPr/>
        </p:nvSpPr>
        <p:spPr>
          <a:xfrm>
            <a:off x="3107264" y="827196"/>
            <a:ext cx="9084735"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11" name="ZoneTexte 10"/>
          <p:cNvSpPr txBox="1"/>
          <p:nvPr/>
        </p:nvSpPr>
        <p:spPr>
          <a:xfrm>
            <a:off x="3268550" y="875576"/>
            <a:ext cx="2160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Types de comptes</a:t>
            </a:r>
          </a:p>
        </p:txBody>
      </p:sp>
      <p:sp>
        <p:nvSpPr>
          <p:cNvPr id="12" name="ZoneTexte 11"/>
          <p:cNvSpPr txBox="1"/>
          <p:nvPr/>
        </p:nvSpPr>
        <p:spPr>
          <a:xfrm>
            <a:off x="5495870" y="875576"/>
            <a:ext cx="2160000" cy="756000"/>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Moyens de paiement</a:t>
            </a:r>
          </a:p>
        </p:txBody>
      </p:sp>
      <p:sp>
        <p:nvSpPr>
          <p:cNvPr id="13" name="ZoneTexte 12"/>
          <p:cNvSpPr txBox="1"/>
          <p:nvPr/>
        </p:nvSpPr>
        <p:spPr>
          <a:xfrm>
            <a:off x="7723190" y="875576"/>
            <a:ext cx="2160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Produits offerts</a:t>
            </a:r>
          </a:p>
        </p:txBody>
      </p:sp>
      <p:sp>
        <p:nvSpPr>
          <p:cNvPr id="14" name="ZoneTexte 13"/>
          <p:cNvSpPr txBox="1"/>
          <p:nvPr/>
        </p:nvSpPr>
        <p:spPr>
          <a:xfrm>
            <a:off x="9950510" y="875576"/>
            <a:ext cx="2160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Services offerts</a:t>
            </a:r>
          </a:p>
        </p:txBody>
      </p:sp>
    </p:spTree>
    <p:extLst>
      <p:ext uri="{BB962C8B-B14F-4D97-AF65-F5344CB8AC3E}">
        <p14:creationId xmlns="" xmlns:p14="http://schemas.microsoft.com/office/powerpoint/2010/main" val="3723761320"/>
      </p:ext>
    </p:extLst>
  </p:cSld>
  <p:clrMapOvr>
    <a:masterClrMapping/>
  </p:clrMapOvr>
  <mc:AlternateContent xmlns:mc="http://schemas.openxmlformats.org/markup-compatibility/2006">
    <mc:Choice xmlns="" xmlns:p14="http://schemas.microsoft.com/office/powerpoint/2010/main" Requires="p14">
      <p:transition spd="slow" p14:dur="1250">
        <p14:switch dir="r"/>
      </p:transition>
    </mc:Choice>
    <mc:Fallback>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a:t>BANQUE ET PARTICULIERS</a:t>
            </a:r>
          </a:p>
        </p:txBody>
      </p:sp>
      <p:sp>
        <p:nvSpPr>
          <p:cNvPr id="3" name="Content Placeholder 2"/>
          <p:cNvSpPr>
            <a:spLocks noGrp="1"/>
          </p:cNvSpPr>
          <p:nvPr>
            <p:ph idx="1"/>
          </p:nvPr>
        </p:nvSpPr>
        <p:spPr>
          <a:xfrm>
            <a:off x="1981200" y="1600200"/>
            <a:ext cx="8229600" cy="4925144"/>
          </a:xfrm>
        </p:spPr>
        <p:txBody>
          <a:bodyPr>
            <a:normAutofit/>
          </a:bodyPr>
          <a:lstStyle/>
          <a:p>
            <a:pPr marL="0" indent="0">
              <a:buNone/>
            </a:pPr>
            <a:r>
              <a:rPr lang="fr-FR" b="1" dirty="0" smtClean="0"/>
              <a:t>                    </a:t>
            </a:r>
          </a:p>
          <a:p>
            <a:pPr marL="0" indent="0">
              <a:buNone/>
            </a:pPr>
            <a:endParaRPr lang="fr-FR" b="1" dirty="0"/>
          </a:p>
          <a:p>
            <a:pPr marL="0" indent="0" algn="ctr">
              <a:buNone/>
            </a:pPr>
            <a:r>
              <a:rPr lang="fr-FR" b="1" dirty="0" smtClean="0"/>
              <a:t>LES PRODUITS  OFFERTS</a:t>
            </a:r>
            <a:endParaRPr lang="fr-FR" sz="1600" dirty="0"/>
          </a:p>
        </p:txBody>
      </p:sp>
    </p:spTree>
    <p:extLst>
      <p:ext uri="{BB962C8B-B14F-4D97-AF65-F5344CB8AC3E}">
        <p14:creationId xmlns="" xmlns:p14="http://schemas.microsoft.com/office/powerpoint/2010/main" val="24675514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Introduction</a:t>
            </a:r>
            <a:endParaRPr lang="fr-FR" dirty="0"/>
          </a:p>
        </p:txBody>
      </p:sp>
    </p:spTree>
    <p:extLst>
      <p:ext uri="{BB962C8B-B14F-4D97-AF65-F5344CB8AC3E}">
        <p14:creationId xmlns="" xmlns:p14="http://schemas.microsoft.com/office/powerpoint/2010/main" val="3550697797"/>
      </p:ext>
    </p:extLst>
  </p:cSld>
  <p:clrMapOvr>
    <a:masterClrMapping/>
  </p:clrMapOvr>
  <p:transition spd="slow">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2100" y="1828800"/>
            <a:ext cx="11818410" cy="4851400"/>
          </a:xfrm>
        </p:spPr>
        <p:txBody>
          <a:bodyPr>
            <a:noAutofit/>
          </a:bodyPr>
          <a:lstStyle/>
          <a:p>
            <a:pPr marL="0" indent="0">
              <a:buNone/>
            </a:pPr>
            <a:r>
              <a:rPr lang="fr-FR" sz="1600" b="1" dirty="0"/>
              <a:t> LES </a:t>
            </a:r>
            <a:r>
              <a:rPr lang="fr-FR" sz="1600" b="1" dirty="0" smtClean="0"/>
              <a:t>PLACEMENTS : </a:t>
            </a:r>
            <a:r>
              <a:rPr lang="fr-FR" sz="1600" dirty="0" smtClean="0"/>
              <a:t>L’épargne </a:t>
            </a:r>
            <a:r>
              <a:rPr lang="fr-FR" sz="1600" dirty="0"/>
              <a:t>est la fraction du revenu non consommée et conservée en vue d’un autre emploi d’où un budget excédentaire,</a:t>
            </a:r>
          </a:p>
          <a:p>
            <a:pPr marL="0" indent="0">
              <a:buNone/>
            </a:pPr>
            <a:r>
              <a:rPr lang="fr-FR" sz="1600" dirty="0"/>
              <a:t>Motivation</a:t>
            </a:r>
            <a:r>
              <a:rPr lang="fr-FR" sz="1600" dirty="0" smtClean="0"/>
              <a:t>: la </a:t>
            </a:r>
            <a:r>
              <a:rPr lang="fr-FR" sz="1600" dirty="0"/>
              <a:t>liquidité, la sécurité, la rentabilité et la fiscalité,</a:t>
            </a:r>
          </a:p>
          <a:p>
            <a:pPr marL="0" indent="0">
              <a:buNone/>
            </a:pPr>
            <a:r>
              <a:rPr lang="fr-FR" sz="1600" dirty="0"/>
              <a:t> Les différents produits de placement :</a:t>
            </a:r>
          </a:p>
          <a:p>
            <a:r>
              <a:rPr lang="fr-FR" sz="1600" b="1" dirty="0" smtClean="0"/>
              <a:t>les </a:t>
            </a:r>
            <a:r>
              <a:rPr lang="fr-FR" sz="1600" b="1" dirty="0"/>
              <a:t>placements à vue</a:t>
            </a:r>
            <a:r>
              <a:rPr lang="fr-FR" sz="1600" dirty="0"/>
              <a:t>: disponibilité quasi immédiate</a:t>
            </a:r>
          </a:p>
          <a:p>
            <a:r>
              <a:rPr lang="fr-FR" sz="1600" dirty="0" smtClean="0"/>
              <a:t>Le </a:t>
            </a:r>
            <a:r>
              <a:rPr lang="fr-FR" sz="1600" dirty="0"/>
              <a:t>compte d’ épargne ou compte sur livret </a:t>
            </a:r>
          </a:p>
          <a:p>
            <a:pPr marL="0" indent="0">
              <a:buNone/>
            </a:pPr>
            <a:r>
              <a:rPr lang="fr-FR" sz="1600" dirty="0" smtClean="0"/>
              <a:t>C’est </a:t>
            </a:r>
            <a:r>
              <a:rPr lang="fr-FR" sz="1600" dirty="0"/>
              <a:t>un compte  d’épargne à vue qui permet à toute personne physique de se constituer une « </a:t>
            </a:r>
            <a:r>
              <a:rPr lang="fr-FR" sz="1600" dirty="0" smtClean="0"/>
              <a:t>réserve »</a:t>
            </a:r>
            <a:r>
              <a:rPr lang="fr-FR" sz="1600" dirty="0"/>
              <a:t>  </a:t>
            </a:r>
            <a:r>
              <a:rPr lang="fr-FR" sz="1600" dirty="0" smtClean="0"/>
              <a:t>disponible ( </a:t>
            </a:r>
            <a:r>
              <a:rPr lang="fr-FR" sz="1600" dirty="0"/>
              <a:t>particularité, mode de fonctionnement et d’ arrêté du compte, montant et min exigé</a:t>
            </a:r>
            <a:r>
              <a:rPr lang="fr-FR" sz="1600" dirty="0" smtClean="0"/>
              <a:t>)</a:t>
            </a:r>
          </a:p>
          <a:p>
            <a:pPr marL="0" indent="0">
              <a:buNone/>
            </a:pPr>
            <a:r>
              <a:rPr lang="fr-FR" sz="1600" b="1" dirty="0"/>
              <a:t> les placements à terme</a:t>
            </a:r>
            <a:r>
              <a:rPr lang="fr-FR" sz="1600" dirty="0"/>
              <a:t>: disponibilité au terme fixé</a:t>
            </a:r>
          </a:p>
          <a:p>
            <a:pPr marL="0" indent="0">
              <a:buNone/>
            </a:pPr>
            <a:r>
              <a:rPr lang="fr-FR" sz="1600" b="1" dirty="0" smtClean="0"/>
              <a:t>Compte </a:t>
            </a:r>
            <a:r>
              <a:rPr lang="fr-FR" sz="1600" b="1" dirty="0"/>
              <a:t>à terme</a:t>
            </a:r>
            <a:r>
              <a:rPr lang="fr-FR" sz="1600" dirty="0"/>
              <a:t>:</a:t>
            </a:r>
          </a:p>
          <a:p>
            <a:pPr marL="0" indent="0">
              <a:buNone/>
            </a:pPr>
            <a:r>
              <a:rPr lang="fr-FR" sz="1600" dirty="0"/>
              <a:t>compte rémunéré, ouvert pour une durée déterminée pendant la quelle le client s’engage à laisser à disposition de la banque un capital contre une rémunération convenue d’avance,</a:t>
            </a:r>
          </a:p>
          <a:p>
            <a:pPr marL="0" indent="0">
              <a:buNone/>
            </a:pPr>
            <a:r>
              <a:rPr lang="fr-FR" sz="1600" b="1" dirty="0" smtClean="0"/>
              <a:t>Bon </a:t>
            </a:r>
            <a:r>
              <a:rPr lang="fr-FR" sz="1600" b="1" dirty="0"/>
              <a:t>de caisse </a:t>
            </a:r>
            <a:r>
              <a:rPr lang="fr-FR" sz="1600" dirty="0"/>
              <a:t>,</a:t>
            </a:r>
          </a:p>
          <a:p>
            <a:pPr marL="0" indent="0">
              <a:buNone/>
            </a:pPr>
            <a:r>
              <a:rPr lang="fr-FR" sz="1600" dirty="0"/>
              <a:t>C’est une reconnaissance de dette de la banque envers un client ou non client matérialisé par la remise d’un titre(au porteur ou nominatif),C’est une formule d’épargne à terme, sur une durée donnée pendant laquelle le souscripteur s’engage à laisser à la disposition du banquier une somme déterminée contre une rémunération convenue d’avance,</a:t>
            </a:r>
          </a:p>
          <a:p>
            <a:pPr marL="0" indent="0">
              <a:buNone/>
            </a:pPr>
            <a:r>
              <a:rPr lang="fr-FR" sz="1600" dirty="0"/>
              <a:t>La prescription:</a:t>
            </a:r>
          </a:p>
          <a:p>
            <a:r>
              <a:rPr lang="fr-FR" sz="1600" dirty="0" smtClean="0"/>
              <a:t>les </a:t>
            </a:r>
            <a:r>
              <a:rPr lang="fr-FR" sz="1600" dirty="0"/>
              <a:t>intérêts se prescrivent par 5 </a:t>
            </a:r>
            <a:r>
              <a:rPr lang="fr-FR" sz="1600" dirty="0" smtClean="0"/>
              <a:t>ans, le </a:t>
            </a:r>
            <a:r>
              <a:rPr lang="fr-FR" sz="1600" dirty="0"/>
              <a:t>capital se prescrit par 10 </a:t>
            </a:r>
            <a:r>
              <a:rPr lang="fr-FR" sz="1600" dirty="0" smtClean="0"/>
              <a:t>ans, En </a:t>
            </a:r>
            <a:r>
              <a:rPr lang="fr-FR" sz="1600" dirty="0"/>
              <a:t>cas de perte quand c’ est anonyme le porteur ne pourra récupérer ses fonds </a:t>
            </a:r>
            <a:r>
              <a:rPr lang="fr-FR" sz="1600" dirty="0" err="1"/>
              <a:t>qu</a:t>
            </a:r>
            <a:r>
              <a:rPr lang="fr-FR" sz="1600" dirty="0"/>
              <a:t> à l’issue d’un délai de 5 ans à compter de l’échéance,</a:t>
            </a:r>
          </a:p>
          <a:p>
            <a:pPr marL="0" indent="0">
              <a:buNone/>
            </a:pPr>
            <a:endParaRPr lang="fr-FR" sz="1600" dirty="0"/>
          </a:p>
        </p:txBody>
      </p:sp>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Produits aux particuliers</a:t>
            </a:r>
          </a:p>
        </p:txBody>
      </p:sp>
      <p:sp>
        <p:nvSpPr>
          <p:cNvPr id="8" name="ZoneTexte 7"/>
          <p:cNvSpPr txBox="1"/>
          <p:nvPr/>
        </p:nvSpPr>
        <p:spPr>
          <a:xfrm>
            <a:off x="6132888" y="52164"/>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Produits aux entreprises</a:t>
            </a:r>
          </a:p>
        </p:txBody>
      </p:sp>
      <p:sp>
        <p:nvSpPr>
          <p:cNvPr id="9" name="ZoneTexte 8"/>
          <p:cNvSpPr txBox="1"/>
          <p:nvPr/>
        </p:nvSpPr>
        <p:spPr>
          <a:xfrm>
            <a:off x="9158510" y="52164"/>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Banque et marché financier</a:t>
            </a:r>
          </a:p>
        </p:txBody>
      </p:sp>
      <p:sp>
        <p:nvSpPr>
          <p:cNvPr id="10" name="ZoneTexte 9"/>
          <p:cNvSpPr txBox="1"/>
          <p:nvPr/>
        </p:nvSpPr>
        <p:spPr>
          <a:xfrm>
            <a:off x="3107264" y="827196"/>
            <a:ext cx="9084735"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11" name="ZoneTexte 10"/>
          <p:cNvSpPr txBox="1"/>
          <p:nvPr/>
        </p:nvSpPr>
        <p:spPr>
          <a:xfrm>
            <a:off x="3268550" y="875576"/>
            <a:ext cx="2160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Types de comptes</a:t>
            </a:r>
          </a:p>
        </p:txBody>
      </p:sp>
      <p:sp>
        <p:nvSpPr>
          <p:cNvPr id="12" name="ZoneTexte 11"/>
          <p:cNvSpPr txBox="1"/>
          <p:nvPr/>
        </p:nvSpPr>
        <p:spPr>
          <a:xfrm>
            <a:off x="5495870" y="856544"/>
            <a:ext cx="2160000" cy="794064"/>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Moyens de paiement</a:t>
            </a:r>
          </a:p>
        </p:txBody>
      </p:sp>
      <p:sp>
        <p:nvSpPr>
          <p:cNvPr id="13" name="ZoneTexte 12"/>
          <p:cNvSpPr txBox="1"/>
          <p:nvPr/>
        </p:nvSpPr>
        <p:spPr>
          <a:xfrm>
            <a:off x="7723190" y="879592"/>
            <a:ext cx="2160000" cy="756000"/>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Produits offerts</a:t>
            </a:r>
          </a:p>
        </p:txBody>
      </p:sp>
      <p:sp>
        <p:nvSpPr>
          <p:cNvPr id="14" name="ZoneTexte 13"/>
          <p:cNvSpPr txBox="1"/>
          <p:nvPr/>
        </p:nvSpPr>
        <p:spPr>
          <a:xfrm>
            <a:off x="9950510" y="875576"/>
            <a:ext cx="2160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Services offerts</a:t>
            </a:r>
          </a:p>
        </p:txBody>
      </p:sp>
    </p:spTree>
    <p:extLst>
      <p:ext uri="{BB962C8B-B14F-4D97-AF65-F5344CB8AC3E}">
        <p14:creationId xmlns="" xmlns:p14="http://schemas.microsoft.com/office/powerpoint/2010/main" val="1042766483"/>
      </p:ext>
    </p:extLst>
  </p:cSld>
  <p:clrMapOvr>
    <a:masterClrMapping/>
  </p:clrMapOvr>
  <mc:AlternateContent xmlns:mc="http://schemas.openxmlformats.org/markup-compatibility/2006">
    <mc:Choice xmlns=""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2100" y="1828800"/>
            <a:ext cx="11818410" cy="4851400"/>
          </a:xfrm>
        </p:spPr>
        <p:txBody>
          <a:bodyPr>
            <a:noAutofit/>
          </a:bodyPr>
          <a:lstStyle/>
          <a:p>
            <a:r>
              <a:rPr lang="fr-FR" sz="2400" dirty="0" smtClean="0"/>
              <a:t>Plan </a:t>
            </a:r>
            <a:r>
              <a:rPr lang="fr-FR" sz="2400" dirty="0"/>
              <a:t>épargne </a:t>
            </a:r>
            <a:r>
              <a:rPr lang="fr-FR" sz="2400" dirty="0" smtClean="0"/>
              <a:t>logement</a:t>
            </a:r>
            <a:endParaRPr lang="fr-FR" sz="2400" dirty="0"/>
          </a:p>
          <a:p>
            <a:r>
              <a:rPr lang="fr-FR" sz="1600" dirty="0" smtClean="0"/>
              <a:t>	Le </a:t>
            </a:r>
            <a:r>
              <a:rPr lang="fr-FR" sz="1600" dirty="0"/>
              <a:t>PEL est une forme particulière de crédit qui prend la forme d’un placement à terme contractuel d’une durée minimale </a:t>
            </a:r>
            <a:r>
              <a:rPr lang="fr-FR" sz="1600" dirty="0" smtClean="0"/>
              <a:t>	fixée </a:t>
            </a:r>
            <a:r>
              <a:rPr lang="fr-FR" sz="1600" dirty="0"/>
              <a:t>à l’avance avec constitution d’une épargne qui donnera à l’échéance le droit d’obtenir un prêt à des conditions </a:t>
            </a:r>
            <a:r>
              <a:rPr lang="fr-FR" sz="1600" dirty="0" smtClean="0"/>
              <a:t>	préalablement </a:t>
            </a:r>
            <a:r>
              <a:rPr lang="fr-FR" sz="1600" dirty="0"/>
              <a:t>définies (mode de fonctionnement)</a:t>
            </a:r>
          </a:p>
          <a:p>
            <a:pPr marL="0" indent="0">
              <a:buNone/>
            </a:pPr>
            <a:endParaRPr lang="fr-FR" sz="1600" dirty="0"/>
          </a:p>
          <a:p>
            <a:r>
              <a:rPr lang="fr-FR" sz="2400" dirty="0" smtClean="0"/>
              <a:t>Bon </a:t>
            </a:r>
            <a:r>
              <a:rPr lang="fr-FR" sz="2400" dirty="0"/>
              <a:t>du Trésor</a:t>
            </a:r>
          </a:p>
          <a:p>
            <a:r>
              <a:rPr lang="fr-FR" sz="1600" dirty="0" smtClean="0"/>
              <a:t>C’est </a:t>
            </a:r>
            <a:r>
              <a:rPr lang="fr-FR" sz="1600" dirty="0"/>
              <a:t>un titre de créance émis par le Trésor et garanti par l’Etat,</a:t>
            </a:r>
          </a:p>
          <a:p>
            <a:r>
              <a:rPr lang="fr-FR" sz="1600" dirty="0" smtClean="0"/>
              <a:t>Souscription </a:t>
            </a:r>
            <a:r>
              <a:rPr lang="fr-FR" sz="1600" dirty="0"/>
              <a:t>minimum de 10 000 frs</a:t>
            </a:r>
          </a:p>
          <a:p>
            <a:r>
              <a:rPr lang="fr-FR" sz="1600" dirty="0" smtClean="0"/>
              <a:t>La </a:t>
            </a:r>
            <a:r>
              <a:rPr lang="fr-FR" sz="1600" dirty="0"/>
              <a:t>forme est dématérialisée avec obligation de respecter des souscriptions par multiple de 10 000 frs</a:t>
            </a:r>
          </a:p>
          <a:p>
            <a:r>
              <a:rPr lang="fr-FR" sz="1600" dirty="0" smtClean="0"/>
              <a:t>Valeurs </a:t>
            </a:r>
            <a:r>
              <a:rPr lang="fr-FR" sz="1600" dirty="0"/>
              <a:t>mobilières( Action, Obligation….)</a:t>
            </a:r>
          </a:p>
        </p:txBody>
      </p:sp>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Produits aux particuliers</a:t>
            </a:r>
          </a:p>
        </p:txBody>
      </p:sp>
      <p:sp>
        <p:nvSpPr>
          <p:cNvPr id="8" name="ZoneTexte 7"/>
          <p:cNvSpPr txBox="1"/>
          <p:nvPr/>
        </p:nvSpPr>
        <p:spPr>
          <a:xfrm>
            <a:off x="6132888" y="52164"/>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Produits aux entreprises</a:t>
            </a:r>
          </a:p>
        </p:txBody>
      </p:sp>
      <p:sp>
        <p:nvSpPr>
          <p:cNvPr id="9" name="ZoneTexte 8"/>
          <p:cNvSpPr txBox="1"/>
          <p:nvPr/>
        </p:nvSpPr>
        <p:spPr>
          <a:xfrm>
            <a:off x="9158510" y="52164"/>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Banque et marché financier</a:t>
            </a:r>
          </a:p>
        </p:txBody>
      </p:sp>
      <p:sp>
        <p:nvSpPr>
          <p:cNvPr id="10" name="ZoneTexte 9"/>
          <p:cNvSpPr txBox="1"/>
          <p:nvPr/>
        </p:nvSpPr>
        <p:spPr>
          <a:xfrm>
            <a:off x="3107264" y="827196"/>
            <a:ext cx="9084735"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11" name="ZoneTexte 10"/>
          <p:cNvSpPr txBox="1"/>
          <p:nvPr/>
        </p:nvSpPr>
        <p:spPr>
          <a:xfrm>
            <a:off x="3268550" y="875576"/>
            <a:ext cx="2160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Types de comptes</a:t>
            </a:r>
          </a:p>
        </p:txBody>
      </p:sp>
      <p:sp>
        <p:nvSpPr>
          <p:cNvPr id="12" name="ZoneTexte 11"/>
          <p:cNvSpPr txBox="1"/>
          <p:nvPr/>
        </p:nvSpPr>
        <p:spPr>
          <a:xfrm>
            <a:off x="5495870" y="856544"/>
            <a:ext cx="2160000" cy="794064"/>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Moyens de paiement</a:t>
            </a:r>
          </a:p>
        </p:txBody>
      </p:sp>
      <p:sp>
        <p:nvSpPr>
          <p:cNvPr id="13" name="ZoneTexte 12"/>
          <p:cNvSpPr txBox="1"/>
          <p:nvPr/>
        </p:nvSpPr>
        <p:spPr>
          <a:xfrm>
            <a:off x="7723190" y="879592"/>
            <a:ext cx="2160000" cy="756000"/>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Produits offerts</a:t>
            </a:r>
          </a:p>
        </p:txBody>
      </p:sp>
      <p:sp>
        <p:nvSpPr>
          <p:cNvPr id="14" name="ZoneTexte 13"/>
          <p:cNvSpPr txBox="1"/>
          <p:nvPr/>
        </p:nvSpPr>
        <p:spPr>
          <a:xfrm>
            <a:off x="9950510" y="875576"/>
            <a:ext cx="2160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Services offerts</a:t>
            </a:r>
          </a:p>
        </p:txBody>
      </p:sp>
    </p:spTree>
    <p:extLst>
      <p:ext uri="{BB962C8B-B14F-4D97-AF65-F5344CB8AC3E}">
        <p14:creationId xmlns="" xmlns:p14="http://schemas.microsoft.com/office/powerpoint/2010/main" val="1346836700"/>
      </p:ext>
    </p:extLst>
  </p:cSld>
  <p:clrMapOvr>
    <a:masterClrMapping/>
  </p:clrMapOvr>
  <mc:AlternateContent xmlns:mc="http://schemas.openxmlformats.org/markup-compatibility/2006">
    <mc:Choice xmlns=""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a:t>BANQUE ET PARTICULIERS</a:t>
            </a:r>
          </a:p>
        </p:txBody>
      </p:sp>
      <p:sp>
        <p:nvSpPr>
          <p:cNvPr id="3" name="Content Placeholder 2"/>
          <p:cNvSpPr>
            <a:spLocks noGrp="1"/>
          </p:cNvSpPr>
          <p:nvPr>
            <p:ph idx="1"/>
          </p:nvPr>
        </p:nvSpPr>
        <p:spPr>
          <a:xfrm>
            <a:off x="1981200" y="1600200"/>
            <a:ext cx="8229600" cy="4925144"/>
          </a:xfrm>
        </p:spPr>
        <p:txBody>
          <a:bodyPr>
            <a:normAutofit/>
          </a:bodyPr>
          <a:lstStyle/>
          <a:p>
            <a:pPr marL="0" indent="0">
              <a:buNone/>
            </a:pPr>
            <a:r>
              <a:rPr lang="fr-FR" b="1" dirty="0" smtClean="0"/>
              <a:t>                    </a:t>
            </a:r>
          </a:p>
          <a:p>
            <a:pPr marL="0" indent="0">
              <a:buNone/>
            </a:pPr>
            <a:endParaRPr lang="fr-FR" b="1" dirty="0"/>
          </a:p>
          <a:p>
            <a:pPr marL="0" indent="0" algn="ctr">
              <a:buNone/>
            </a:pPr>
            <a:r>
              <a:rPr lang="fr-FR" b="1" dirty="0" smtClean="0"/>
              <a:t>LES SERVICES OFFERTS</a:t>
            </a:r>
            <a:endParaRPr lang="fr-FR" sz="1600" dirty="0"/>
          </a:p>
        </p:txBody>
      </p:sp>
    </p:spTree>
    <p:extLst>
      <p:ext uri="{BB962C8B-B14F-4D97-AF65-F5344CB8AC3E}">
        <p14:creationId xmlns="" xmlns:p14="http://schemas.microsoft.com/office/powerpoint/2010/main" val="344897694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2100" y="1828800"/>
            <a:ext cx="11818410" cy="4851400"/>
          </a:xfrm>
        </p:spPr>
        <p:txBody>
          <a:bodyPr>
            <a:noAutofit/>
          </a:bodyPr>
          <a:lstStyle/>
          <a:p>
            <a:pPr marL="0" indent="0">
              <a:buNone/>
            </a:pPr>
            <a:r>
              <a:rPr lang="fr-FR" sz="1800" b="1" dirty="0"/>
              <a:t> LES  CREDITS AUX PARTICULIERS</a:t>
            </a:r>
            <a:r>
              <a:rPr lang="fr-FR" sz="1800" dirty="0"/>
              <a:t>:</a:t>
            </a:r>
          </a:p>
          <a:p>
            <a:pPr marL="0" indent="0">
              <a:buNone/>
            </a:pPr>
            <a:r>
              <a:rPr lang="fr-FR" sz="2800" dirty="0" smtClean="0"/>
              <a:t>Les </a:t>
            </a:r>
            <a:r>
              <a:rPr lang="fr-FR" sz="2800" dirty="0"/>
              <a:t>besoins des particuliers sont classiquement répertoriés en fonction de leur cause, Globalement on peut les classer en trois situations de </a:t>
            </a:r>
            <a:r>
              <a:rPr lang="fr-FR" sz="2800" dirty="0" smtClean="0"/>
              <a:t>base :</a:t>
            </a:r>
          </a:p>
          <a:p>
            <a:pPr marL="0" indent="0">
              <a:buNone/>
            </a:pPr>
            <a:endParaRPr lang="fr-FR" sz="2800" dirty="0"/>
          </a:p>
          <a:p>
            <a:pPr marL="0" indent="0">
              <a:buNone/>
            </a:pPr>
            <a:r>
              <a:rPr lang="fr-FR" sz="2800" dirty="0" smtClean="0"/>
              <a:t>-  </a:t>
            </a:r>
            <a:r>
              <a:rPr lang="fr-FR" sz="3600" dirty="0"/>
              <a:t>Le besoin passager qui sera résolu par des </a:t>
            </a:r>
            <a:r>
              <a:rPr lang="fr-FR" sz="3600" b="1" dirty="0"/>
              <a:t>crédits de trésorerie</a:t>
            </a:r>
            <a:r>
              <a:rPr lang="fr-FR" sz="3600" dirty="0"/>
              <a:t>,</a:t>
            </a:r>
          </a:p>
          <a:p>
            <a:pPr marL="0" indent="0">
              <a:buNone/>
            </a:pPr>
            <a:r>
              <a:rPr lang="fr-FR" sz="3600" dirty="0" smtClean="0"/>
              <a:t>-  </a:t>
            </a:r>
            <a:r>
              <a:rPr lang="fr-FR" sz="3600" dirty="0"/>
              <a:t>Le besoin exceptionnel qui sera résolu par des </a:t>
            </a:r>
            <a:r>
              <a:rPr lang="fr-FR" sz="3600" b="1" dirty="0"/>
              <a:t>crédits à la consommation,</a:t>
            </a:r>
          </a:p>
          <a:p>
            <a:pPr marL="0" indent="0">
              <a:buNone/>
            </a:pPr>
            <a:r>
              <a:rPr lang="fr-FR" sz="3600" dirty="0" smtClean="0"/>
              <a:t> </a:t>
            </a:r>
            <a:r>
              <a:rPr lang="fr-FR" sz="3600" dirty="0"/>
              <a:t>- Le besoin lié à un investissement immobilier qui sera résolu par les </a:t>
            </a:r>
            <a:r>
              <a:rPr lang="fr-FR" sz="3600" b="1" dirty="0"/>
              <a:t>crédits </a:t>
            </a:r>
            <a:r>
              <a:rPr lang="fr-FR" sz="3600" b="1" dirty="0" smtClean="0"/>
              <a:t>immobiliers</a:t>
            </a:r>
          </a:p>
          <a:p>
            <a:pPr marL="0" indent="0">
              <a:buNone/>
            </a:pPr>
            <a:endParaRPr lang="fr-FR" sz="1800" b="1" dirty="0"/>
          </a:p>
          <a:p>
            <a:pPr marL="0" indent="0">
              <a:buNone/>
            </a:pPr>
            <a:r>
              <a:rPr lang="fr-FR" sz="1800" dirty="0"/>
              <a:t>  </a:t>
            </a:r>
          </a:p>
        </p:txBody>
      </p:sp>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Produits aux particuliers</a:t>
            </a:r>
          </a:p>
        </p:txBody>
      </p:sp>
      <p:sp>
        <p:nvSpPr>
          <p:cNvPr id="8" name="ZoneTexte 7"/>
          <p:cNvSpPr txBox="1"/>
          <p:nvPr/>
        </p:nvSpPr>
        <p:spPr>
          <a:xfrm>
            <a:off x="6132888" y="52164"/>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Produits aux entreprises</a:t>
            </a:r>
          </a:p>
        </p:txBody>
      </p:sp>
      <p:sp>
        <p:nvSpPr>
          <p:cNvPr id="9" name="ZoneTexte 8"/>
          <p:cNvSpPr txBox="1"/>
          <p:nvPr/>
        </p:nvSpPr>
        <p:spPr>
          <a:xfrm>
            <a:off x="9158510" y="52164"/>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Banque et marché financier</a:t>
            </a:r>
          </a:p>
        </p:txBody>
      </p:sp>
      <p:sp>
        <p:nvSpPr>
          <p:cNvPr id="10" name="ZoneTexte 9"/>
          <p:cNvSpPr txBox="1"/>
          <p:nvPr/>
        </p:nvSpPr>
        <p:spPr>
          <a:xfrm>
            <a:off x="3107264" y="827196"/>
            <a:ext cx="9084735"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11" name="ZoneTexte 10"/>
          <p:cNvSpPr txBox="1"/>
          <p:nvPr/>
        </p:nvSpPr>
        <p:spPr>
          <a:xfrm>
            <a:off x="3268550" y="873032"/>
            <a:ext cx="2160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Types de comptes</a:t>
            </a:r>
          </a:p>
        </p:txBody>
      </p:sp>
      <p:sp>
        <p:nvSpPr>
          <p:cNvPr id="12" name="ZoneTexte 11"/>
          <p:cNvSpPr txBox="1"/>
          <p:nvPr/>
        </p:nvSpPr>
        <p:spPr>
          <a:xfrm>
            <a:off x="5495870" y="854000"/>
            <a:ext cx="2160000" cy="794064"/>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Moyens de paiement</a:t>
            </a:r>
          </a:p>
        </p:txBody>
      </p:sp>
      <p:sp>
        <p:nvSpPr>
          <p:cNvPr id="13" name="ZoneTexte 12"/>
          <p:cNvSpPr txBox="1"/>
          <p:nvPr/>
        </p:nvSpPr>
        <p:spPr>
          <a:xfrm>
            <a:off x="7723190" y="873032"/>
            <a:ext cx="2160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Produits offerts</a:t>
            </a:r>
          </a:p>
        </p:txBody>
      </p:sp>
      <p:sp>
        <p:nvSpPr>
          <p:cNvPr id="14" name="ZoneTexte 13"/>
          <p:cNvSpPr txBox="1"/>
          <p:nvPr/>
        </p:nvSpPr>
        <p:spPr>
          <a:xfrm>
            <a:off x="9950510" y="873032"/>
            <a:ext cx="2160000" cy="756000"/>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Services offerts</a:t>
            </a:r>
          </a:p>
        </p:txBody>
      </p:sp>
    </p:spTree>
    <p:extLst>
      <p:ext uri="{BB962C8B-B14F-4D97-AF65-F5344CB8AC3E}">
        <p14:creationId xmlns="" xmlns:p14="http://schemas.microsoft.com/office/powerpoint/2010/main" val="1052602287"/>
      </p:ext>
    </p:extLst>
  </p:cSld>
  <p:clrMapOvr>
    <a:masterClrMapping/>
  </p:clrMapOvr>
  <mc:AlternateContent xmlns:mc="http://schemas.openxmlformats.org/markup-compatibility/2006">
    <mc:Choice xmlns=""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2100" y="1828800"/>
            <a:ext cx="11818410" cy="4851400"/>
          </a:xfrm>
        </p:spPr>
        <p:txBody>
          <a:bodyPr>
            <a:noAutofit/>
          </a:bodyPr>
          <a:lstStyle/>
          <a:p>
            <a:pPr marL="0" indent="0">
              <a:buNone/>
            </a:pPr>
            <a:r>
              <a:rPr lang="fr-FR" sz="1800" b="1" dirty="0"/>
              <a:t> LES  CREDITS AUX PARTICULIERS</a:t>
            </a:r>
            <a:r>
              <a:rPr lang="fr-FR" sz="1800" dirty="0"/>
              <a:t>:</a:t>
            </a:r>
          </a:p>
          <a:p>
            <a:pPr marL="0" indent="0">
              <a:buNone/>
            </a:pPr>
            <a:r>
              <a:rPr lang="fr-FR" sz="2800" dirty="0" smtClean="0"/>
              <a:t>Quand </a:t>
            </a:r>
            <a:r>
              <a:rPr lang="fr-FR" sz="2800" dirty="0"/>
              <a:t>une banque réalise des opérations de crédit, elle ne doit pas oublier qu’elle utilise les ressources collectées auprès de sa clientèle et quoi qu’il advienne des sommes prêtées, elle devra rembourser ses déposants,</a:t>
            </a:r>
          </a:p>
          <a:p>
            <a:pPr marL="0" indent="0">
              <a:buNone/>
            </a:pPr>
            <a:r>
              <a:rPr lang="fr-FR" sz="2800" dirty="0" smtClean="0"/>
              <a:t>D’ ou la maitrise obligatoire de 2 risques et la détermination de la capacité de remboursement du client:</a:t>
            </a:r>
          </a:p>
          <a:p>
            <a:r>
              <a:rPr lang="fr-FR" sz="2800" b="1" dirty="0" smtClean="0"/>
              <a:t>Le </a:t>
            </a:r>
            <a:r>
              <a:rPr lang="fr-FR" sz="2800" b="1" dirty="0"/>
              <a:t>risque d’immobilisation </a:t>
            </a:r>
            <a:r>
              <a:rPr lang="fr-FR" sz="2800" dirty="0"/>
              <a:t>( non paiement d’une ou plusieurs échéances),</a:t>
            </a:r>
          </a:p>
          <a:p>
            <a:r>
              <a:rPr lang="fr-FR" sz="2800" b="1" dirty="0" smtClean="0"/>
              <a:t>Le </a:t>
            </a:r>
            <a:r>
              <a:rPr lang="fr-FR" sz="2800" b="1" dirty="0"/>
              <a:t>risque de non-remboursement </a:t>
            </a:r>
            <a:r>
              <a:rPr lang="fr-FR" sz="2800" dirty="0"/>
              <a:t>( la récupération du capital restant du s’ avère compromise)</a:t>
            </a:r>
          </a:p>
          <a:p>
            <a:pPr marL="0" indent="0">
              <a:buNone/>
            </a:pPr>
            <a:endParaRPr lang="fr-FR" sz="1800" b="1" dirty="0"/>
          </a:p>
          <a:p>
            <a:pPr marL="0" indent="0">
              <a:buNone/>
            </a:pPr>
            <a:r>
              <a:rPr lang="fr-FR" sz="1800" dirty="0"/>
              <a:t>  </a:t>
            </a:r>
          </a:p>
        </p:txBody>
      </p:sp>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Produits aux particuliers</a:t>
            </a:r>
          </a:p>
        </p:txBody>
      </p:sp>
      <p:sp>
        <p:nvSpPr>
          <p:cNvPr id="8" name="ZoneTexte 7"/>
          <p:cNvSpPr txBox="1"/>
          <p:nvPr/>
        </p:nvSpPr>
        <p:spPr>
          <a:xfrm>
            <a:off x="6132888" y="52164"/>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Produits aux entreprises</a:t>
            </a:r>
          </a:p>
        </p:txBody>
      </p:sp>
      <p:sp>
        <p:nvSpPr>
          <p:cNvPr id="9" name="ZoneTexte 8"/>
          <p:cNvSpPr txBox="1"/>
          <p:nvPr/>
        </p:nvSpPr>
        <p:spPr>
          <a:xfrm>
            <a:off x="9158510" y="52164"/>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Banque et marché financier</a:t>
            </a:r>
          </a:p>
        </p:txBody>
      </p:sp>
      <p:sp>
        <p:nvSpPr>
          <p:cNvPr id="10" name="ZoneTexte 9"/>
          <p:cNvSpPr txBox="1"/>
          <p:nvPr/>
        </p:nvSpPr>
        <p:spPr>
          <a:xfrm>
            <a:off x="3107264" y="827196"/>
            <a:ext cx="9084735"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11" name="ZoneTexte 10"/>
          <p:cNvSpPr txBox="1"/>
          <p:nvPr/>
        </p:nvSpPr>
        <p:spPr>
          <a:xfrm>
            <a:off x="3268550" y="873032"/>
            <a:ext cx="2160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Types de comptes</a:t>
            </a:r>
          </a:p>
        </p:txBody>
      </p:sp>
      <p:sp>
        <p:nvSpPr>
          <p:cNvPr id="12" name="ZoneTexte 11"/>
          <p:cNvSpPr txBox="1"/>
          <p:nvPr/>
        </p:nvSpPr>
        <p:spPr>
          <a:xfrm>
            <a:off x="5495870" y="854000"/>
            <a:ext cx="2160000" cy="794064"/>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Moyens de paiement</a:t>
            </a:r>
          </a:p>
        </p:txBody>
      </p:sp>
      <p:sp>
        <p:nvSpPr>
          <p:cNvPr id="13" name="ZoneTexte 12"/>
          <p:cNvSpPr txBox="1"/>
          <p:nvPr/>
        </p:nvSpPr>
        <p:spPr>
          <a:xfrm>
            <a:off x="7723190" y="873032"/>
            <a:ext cx="2160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Produits offerts</a:t>
            </a:r>
          </a:p>
        </p:txBody>
      </p:sp>
      <p:sp>
        <p:nvSpPr>
          <p:cNvPr id="14" name="ZoneTexte 13"/>
          <p:cNvSpPr txBox="1"/>
          <p:nvPr/>
        </p:nvSpPr>
        <p:spPr>
          <a:xfrm>
            <a:off x="9950510" y="873032"/>
            <a:ext cx="2160000" cy="756000"/>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Services offerts</a:t>
            </a:r>
          </a:p>
        </p:txBody>
      </p:sp>
    </p:spTree>
    <p:extLst>
      <p:ext uri="{BB962C8B-B14F-4D97-AF65-F5344CB8AC3E}">
        <p14:creationId xmlns="" xmlns:p14="http://schemas.microsoft.com/office/powerpoint/2010/main" val="743050839"/>
      </p:ext>
    </p:extLst>
  </p:cSld>
  <p:clrMapOvr>
    <a:masterClrMapping/>
  </p:clrMapOvr>
  <mc:AlternateContent xmlns:mc="http://schemas.openxmlformats.org/markup-compatibility/2006">
    <mc:Choice xmlns=""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2100" y="1828800"/>
            <a:ext cx="11818410" cy="4851400"/>
          </a:xfrm>
        </p:spPr>
        <p:txBody>
          <a:bodyPr>
            <a:noAutofit/>
          </a:bodyPr>
          <a:lstStyle/>
          <a:p>
            <a:pPr marL="0" indent="0">
              <a:buNone/>
            </a:pPr>
            <a:r>
              <a:rPr lang="fr-FR" sz="1800" b="1" dirty="0"/>
              <a:t> LES  CREDITS AUX PARTICULIERS</a:t>
            </a:r>
            <a:r>
              <a:rPr lang="fr-FR" sz="1800" dirty="0"/>
              <a:t>:</a:t>
            </a:r>
          </a:p>
          <a:p>
            <a:pPr marL="0" indent="0">
              <a:buNone/>
            </a:pPr>
            <a:r>
              <a:rPr lang="fr-FR" sz="2800" dirty="0" smtClean="0"/>
              <a:t>La </a:t>
            </a:r>
            <a:r>
              <a:rPr lang="fr-FR" sz="2800" dirty="0"/>
              <a:t>conduite de l’analyse de toute demande de crédit doit reposer sur la maitrise du risque qui s’obtient par la réponse à 2 questions fondamentales:</a:t>
            </a:r>
          </a:p>
          <a:p>
            <a:r>
              <a:rPr lang="fr-FR" sz="2800" dirty="0" smtClean="0"/>
              <a:t>Comment le client pourra t’il  rembourser son crédit ?</a:t>
            </a:r>
          </a:p>
          <a:p>
            <a:r>
              <a:rPr lang="fr-FR" sz="2800" dirty="0" smtClean="0"/>
              <a:t>Si un évènement imprévu empêche de rembourser comment récupérer les sommes prêtées ?</a:t>
            </a:r>
          </a:p>
          <a:p>
            <a:pPr marL="0" indent="0">
              <a:buNone/>
            </a:pPr>
            <a:endParaRPr lang="fr-FR" sz="2800" b="1" dirty="0" smtClean="0"/>
          </a:p>
          <a:p>
            <a:pPr marL="0" indent="0">
              <a:buNone/>
            </a:pPr>
            <a:r>
              <a:rPr lang="fr-FR" sz="2800" b="1" dirty="0" smtClean="0"/>
              <a:t>La capacité de remboursement </a:t>
            </a:r>
            <a:r>
              <a:rPr lang="fr-FR" sz="2800" dirty="0" smtClean="0"/>
              <a:t>( prise en compte des charges et des revenus afin de fixer un taux d’endettement supportable)</a:t>
            </a:r>
          </a:p>
          <a:p>
            <a:pPr marL="0" indent="0">
              <a:buNone/>
            </a:pPr>
            <a:endParaRPr lang="fr-FR" sz="1800" b="1" dirty="0"/>
          </a:p>
          <a:p>
            <a:pPr marL="0" indent="0">
              <a:buNone/>
            </a:pPr>
            <a:r>
              <a:rPr lang="fr-FR" sz="1800" dirty="0"/>
              <a:t>  </a:t>
            </a:r>
          </a:p>
        </p:txBody>
      </p:sp>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Produits aux particuliers</a:t>
            </a:r>
          </a:p>
        </p:txBody>
      </p:sp>
      <p:sp>
        <p:nvSpPr>
          <p:cNvPr id="8" name="ZoneTexte 7"/>
          <p:cNvSpPr txBox="1"/>
          <p:nvPr/>
        </p:nvSpPr>
        <p:spPr>
          <a:xfrm>
            <a:off x="6132888" y="52164"/>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Produits aux entreprises</a:t>
            </a:r>
          </a:p>
        </p:txBody>
      </p:sp>
      <p:sp>
        <p:nvSpPr>
          <p:cNvPr id="9" name="ZoneTexte 8"/>
          <p:cNvSpPr txBox="1"/>
          <p:nvPr/>
        </p:nvSpPr>
        <p:spPr>
          <a:xfrm>
            <a:off x="9158510" y="52164"/>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Banque et marché financier</a:t>
            </a:r>
          </a:p>
        </p:txBody>
      </p:sp>
      <p:sp>
        <p:nvSpPr>
          <p:cNvPr id="10" name="ZoneTexte 9"/>
          <p:cNvSpPr txBox="1"/>
          <p:nvPr/>
        </p:nvSpPr>
        <p:spPr>
          <a:xfrm>
            <a:off x="3107264" y="827196"/>
            <a:ext cx="9084735"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11" name="ZoneTexte 10"/>
          <p:cNvSpPr txBox="1"/>
          <p:nvPr/>
        </p:nvSpPr>
        <p:spPr>
          <a:xfrm>
            <a:off x="3268550" y="873032"/>
            <a:ext cx="2160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Types de comptes</a:t>
            </a:r>
          </a:p>
        </p:txBody>
      </p:sp>
      <p:sp>
        <p:nvSpPr>
          <p:cNvPr id="12" name="ZoneTexte 11"/>
          <p:cNvSpPr txBox="1"/>
          <p:nvPr/>
        </p:nvSpPr>
        <p:spPr>
          <a:xfrm>
            <a:off x="5495870" y="854000"/>
            <a:ext cx="2160000" cy="794064"/>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Moyens de paiement</a:t>
            </a:r>
          </a:p>
        </p:txBody>
      </p:sp>
      <p:sp>
        <p:nvSpPr>
          <p:cNvPr id="13" name="ZoneTexte 12"/>
          <p:cNvSpPr txBox="1"/>
          <p:nvPr/>
        </p:nvSpPr>
        <p:spPr>
          <a:xfrm>
            <a:off x="7723190" y="873032"/>
            <a:ext cx="2160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Produits offerts</a:t>
            </a:r>
          </a:p>
        </p:txBody>
      </p:sp>
      <p:sp>
        <p:nvSpPr>
          <p:cNvPr id="14" name="ZoneTexte 13"/>
          <p:cNvSpPr txBox="1"/>
          <p:nvPr/>
        </p:nvSpPr>
        <p:spPr>
          <a:xfrm>
            <a:off x="9950510" y="873032"/>
            <a:ext cx="2160000" cy="756000"/>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Services offerts</a:t>
            </a:r>
          </a:p>
        </p:txBody>
      </p:sp>
    </p:spTree>
    <p:extLst>
      <p:ext uri="{BB962C8B-B14F-4D97-AF65-F5344CB8AC3E}">
        <p14:creationId xmlns="" xmlns:p14="http://schemas.microsoft.com/office/powerpoint/2010/main" val="4215115529"/>
      </p:ext>
    </p:extLst>
  </p:cSld>
  <p:clrMapOvr>
    <a:masterClrMapping/>
  </p:clrMapOvr>
  <mc:AlternateContent xmlns:mc="http://schemas.openxmlformats.org/markup-compatibility/2006">
    <mc:Choice xmlns=""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2100" y="1828800"/>
            <a:ext cx="11818410" cy="4851400"/>
          </a:xfrm>
        </p:spPr>
        <p:txBody>
          <a:bodyPr>
            <a:noAutofit/>
          </a:bodyPr>
          <a:lstStyle/>
          <a:p>
            <a:r>
              <a:rPr lang="fr-FR" sz="2800" b="1" dirty="0"/>
              <a:t> LES CREDITS DE TRESORERIE:</a:t>
            </a:r>
          </a:p>
          <a:p>
            <a:endParaRPr lang="fr-FR" sz="1800" dirty="0"/>
          </a:p>
          <a:p>
            <a:r>
              <a:rPr lang="fr-FR" sz="2000" b="1" dirty="0"/>
              <a:t>La facilité de caisse:</a:t>
            </a:r>
          </a:p>
          <a:p>
            <a:pPr marL="0" indent="0">
              <a:buNone/>
            </a:pPr>
            <a:r>
              <a:rPr lang="fr-FR" sz="1800" dirty="0"/>
              <a:t>        - Tolérance de solde débiteur sur le compte, sur de très courtes durées (domiciliation des revenus, demande verbale ou écrite, formalisme réduit , montant limité au salaire)</a:t>
            </a:r>
          </a:p>
          <a:p>
            <a:pPr marL="0" indent="0">
              <a:buNone/>
            </a:pPr>
            <a:endParaRPr lang="fr-FR" sz="1800" dirty="0"/>
          </a:p>
          <a:p>
            <a:r>
              <a:rPr lang="fr-FR" sz="2000" b="1" dirty="0"/>
              <a:t>Le découvert autorisé:</a:t>
            </a:r>
          </a:p>
          <a:p>
            <a:pPr marL="0" indent="0">
              <a:buNone/>
            </a:pPr>
            <a:r>
              <a:rPr lang="fr-FR" sz="1800" dirty="0"/>
              <a:t>          -mêmes caractéristiques que la FC sauf que la  durée est plus longue ,</a:t>
            </a:r>
          </a:p>
          <a:p>
            <a:pPr marL="0" indent="0">
              <a:buNone/>
            </a:pPr>
            <a:endParaRPr lang="fr-FR" sz="1800" dirty="0"/>
          </a:p>
          <a:p>
            <a:r>
              <a:rPr lang="fr-FR" sz="2800" b="1" dirty="0" smtClean="0"/>
              <a:t>LES </a:t>
            </a:r>
            <a:r>
              <a:rPr lang="fr-FR" sz="2800" b="1" dirty="0"/>
              <a:t>CREDITS A LA CONSOMMATION</a:t>
            </a:r>
          </a:p>
          <a:p>
            <a:pPr marL="0" indent="0">
              <a:buNone/>
            </a:pPr>
            <a:endParaRPr lang="fr-FR" sz="1800" dirty="0"/>
          </a:p>
          <a:p>
            <a:pPr marL="0" indent="0">
              <a:buNone/>
            </a:pPr>
            <a:r>
              <a:rPr lang="fr-FR" sz="2000" b="1" dirty="0"/>
              <a:t>  Le prêt personnel </a:t>
            </a:r>
            <a:endParaRPr lang="fr-FR" sz="1800" dirty="0"/>
          </a:p>
          <a:p>
            <a:r>
              <a:rPr lang="fr-FR" sz="1800" dirty="0" smtClean="0"/>
              <a:t>remboursement </a:t>
            </a:r>
            <a:r>
              <a:rPr lang="fr-FR" sz="1800" dirty="0"/>
              <a:t>échelonné généralement mensuel pour le financement de l’ achat d’un bien d’équipement ou de la fourniture d’ une prestation, durée plus longue jusqu’à 60 mois, taux d’endettement limite aux environs de 33% des revenus, domiciliation des revenus, assurance vie, souvent garantie réelle)</a:t>
            </a:r>
          </a:p>
        </p:txBody>
      </p:sp>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Produits aux particuliers</a:t>
            </a:r>
          </a:p>
        </p:txBody>
      </p:sp>
      <p:sp>
        <p:nvSpPr>
          <p:cNvPr id="8" name="ZoneTexte 7"/>
          <p:cNvSpPr txBox="1"/>
          <p:nvPr/>
        </p:nvSpPr>
        <p:spPr>
          <a:xfrm>
            <a:off x="6132888" y="52164"/>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Produits aux entreprises</a:t>
            </a:r>
          </a:p>
        </p:txBody>
      </p:sp>
      <p:sp>
        <p:nvSpPr>
          <p:cNvPr id="9" name="ZoneTexte 8"/>
          <p:cNvSpPr txBox="1"/>
          <p:nvPr/>
        </p:nvSpPr>
        <p:spPr>
          <a:xfrm>
            <a:off x="9158510" y="52164"/>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Banque et marché financier</a:t>
            </a:r>
          </a:p>
        </p:txBody>
      </p:sp>
      <p:sp>
        <p:nvSpPr>
          <p:cNvPr id="10" name="ZoneTexte 9"/>
          <p:cNvSpPr txBox="1"/>
          <p:nvPr/>
        </p:nvSpPr>
        <p:spPr>
          <a:xfrm>
            <a:off x="3107264" y="827196"/>
            <a:ext cx="9084735"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11" name="ZoneTexte 10"/>
          <p:cNvSpPr txBox="1"/>
          <p:nvPr/>
        </p:nvSpPr>
        <p:spPr>
          <a:xfrm>
            <a:off x="3268550" y="873032"/>
            <a:ext cx="2160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Types de comptes</a:t>
            </a:r>
          </a:p>
        </p:txBody>
      </p:sp>
      <p:sp>
        <p:nvSpPr>
          <p:cNvPr id="12" name="ZoneTexte 11"/>
          <p:cNvSpPr txBox="1"/>
          <p:nvPr/>
        </p:nvSpPr>
        <p:spPr>
          <a:xfrm>
            <a:off x="5495870" y="854000"/>
            <a:ext cx="2160000" cy="794064"/>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Moyens de paiement</a:t>
            </a:r>
          </a:p>
        </p:txBody>
      </p:sp>
      <p:sp>
        <p:nvSpPr>
          <p:cNvPr id="13" name="ZoneTexte 12"/>
          <p:cNvSpPr txBox="1"/>
          <p:nvPr/>
        </p:nvSpPr>
        <p:spPr>
          <a:xfrm>
            <a:off x="7723190" y="873032"/>
            <a:ext cx="2160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Produits offerts</a:t>
            </a:r>
          </a:p>
        </p:txBody>
      </p:sp>
      <p:sp>
        <p:nvSpPr>
          <p:cNvPr id="14" name="ZoneTexte 13"/>
          <p:cNvSpPr txBox="1"/>
          <p:nvPr/>
        </p:nvSpPr>
        <p:spPr>
          <a:xfrm>
            <a:off x="9950510" y="873032"/>
            <a:ext cx="2160000" cy="756000"/>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Services offerts</a:t>
            </a:r>
          </a:p>
        </p:txBody>
      </p:sp>
    </p:spTree>
    <p:extLst>
      <p:ext uri="{BB962C8B-B14F-4D97-AF65-F5344CB8AC3E}">
        <p14:creationId xmlns="" xmlns:p14="http://schemas.microsoft.com/office/powerpoint/2010/main" val="820588685"/>
      </p:ext>
    </p:extLst>
  </p:cSld>
  <p:clrMapOvr>
    <a:masterClrMapping/>
  </p:clrMapOvr>
  <mc:AlternateContent xmlns:mc="http://schemas.openxmlformats.org/markup-compatibility/2006">
    <mc:Choice xmlns=""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Espace réservé du contenu 1"/>
          <p:cNvGraphicFramePr>
            <a:graphicFrameLocks noGrp="1"/>
          </p:cNvGraphicFramePr>
          <p:nvPr>
            <p:ph idx="1"/>
            <p:extLst>
              <p:ext uri="{D42A27DB-BD31-4B8C-83A1-F6EECF244321}">
                <p14:modId xmlns="" xmlns:p14="http://schemas.microsoft.com/office/powerpoint/2010/main" val="2596318741"/>
              </p:ext>
            </p:extLst>
          </p:nvPr>
        </p:nvGraphicFramePr>
        <p:xfrm>
          <a:off x="292100" y="2115405"/>
          <a:ext cx="11818938" cy="4851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Produits aux particuliers</a:t>
            </a:r>
          </a:p>
        </p:txBody>
      </p:sp>
      <p:sp>
        <p:nvSpPr>
          <p:cNvPr id="8" name="ZoneTexte 7"/>
          <p:cNvSpPr txBox="1"/>
          <p:nvPr/>
        </p:nvSpPr>
        <p:spPr>
          <a:xfrm>
            <a:off x="6132888" y="52164"/>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Produits aux entreprises</a:t>
            </a:r>
          </a:p>
        </p:txBody>
      </p:sp>
      <p:sp>
        <p:nvSpPr>
          <p:cNvPr id="9" name="ZoneTexte 8"/>
          <p:cNvSpPr txBox="1"/>
          <p:nvPr/>
        </p:nvSpPr>
        <p:spPr>
          <a:xfrm>
            <a:off x="9158510" y="52164"/>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Banque et marché financier</a:t>
            </a:r>
          </a:p>
        </p:txBody>
      </p:sp>
      <p:sp>
        <p:nvSpPr>
          <p:cNvPr id="10" name="ZoneTexte 9"/>
          <p:cNvSpPr txBox="1"/>
          <p:nvPr/>
        </p:nvSpPr>
        <p:spPr>
          <a:xfrm>
            <a:off x="3107264" y="827196"/>
            <a:ext cx="9084735"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11" name="ZoneTexte 10"/>
          <p:cNvSpPr txBox="1"/>
          <p:nvPr/>
        </p:nvSpPr>
        <p:spPr>
          <a:xfrm>
            <a:off x="3268550" y="873032"/>
            <a:ext cx="2160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Types de comptes</a:t>
            </a:r>
          </a:p>
        </p:txBody>
      </p:sp>
      <p:sp>
        <p:nvSpPr>
          <p:cNvPr id="12" name="ZoneTexte 11"/>
          <p:cNvSpPr txBox="1"/>
          <p:nvPr/>
        </p:nvSpPr>
        <p:spPr>
          <a:xfrm>
            <a:off x="5495870" y="854000"/>
            <a:ext cx="2160000" cy="794064"/>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Moyens de paiement</a:t>
            </a:r>
          </a:p>
        </p:txBody>
      </p:sp>
      <p:sp>
        <p:nvSpPr>
          <p:cNvPr id="13" name="ZoneTexte 12"/>
          <p:cNvSpPr txBox="1"/>
          <p:nvPr/>
        </p:nvSpPr>
        <p:spPr>
          <a:xfrm>
            <a:off x="7723190" y="873032"/>
            <a:ext cx="2160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Produits offerts</a:t>
            </a:r>
          </a:p>
        </p:txBody>
      </p:sp>
      <p:sp>
        <p:nvSpPr>
          <p:cNvPr id="14" name="ZoneTexte 13"/>
          <p:cNvSpPr txBox="1"/>
          <p:nvPr/>
        </p:nvSpPr>
        <p:spPr>
          <a:xfrm>
            <a:off x="9950510" y="873032"/>
            <a:ext cx="2160000" cy="756000"/>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Services offerts</a:t>
            </a:r>
          </a:p>
        </p:txBody>
      </p:sp>
      <p:sp>
        <p:nvSpPr>
          <p:cNvPr id="4" name="ZoneTexte 3"/>
          <p:cNvSpPr txBox="1"/>
          <p:nvPr/>
        </p:nvSpPr>
        <p:spPr>
          <a:xfrm>
            <a:off x="573207" y="1733264"/>
            <a:ext cx="11218460" cy="627864"/>
          </a:xfrm>
          <a:prstGeom prst="rect">
            <a:avLst/>
          </a:prstGeom>
          <a:noFill/>
        </p:spPr>
        <p:txBody>
          <a:bodyPr wrap="square" lIns="182880" tIns="146304" rIns="182880" bIns="146304" rtlCol="0">
            <a:spAutoFit/>
          </a:bodyPr>
          <a:lstStyle/>
          <a:p>
            <a:pPr lvl="0" algn="ctr">
              <a:lnSpc>
                <a:spcPct val="90000"/>
              </a:lnSpc>
              <a:spcAft>
                <a:spcPts val="600"/>
              </a:spcAft>
            </a:pPr>
            <a:r>
              <a:rPr lang="fr-FR" sz="2400" b="1" dirty="0" smtClean="0"/>
              <a:t>LES CREDITS IMMOBILIERS</a:t>
            </a:r>
            <a:endParaRPr lang="fr-FR" sz="2400" dirty="0" smtClean="0"/>
          </a:p>
        </p:txBody>
      </p:sp>
    </p:spTree>
    <p:extLst>
      <p:ext uri="{BB962C8B-B14F-4D97-AF65-F5344CB8AC3E}">
        <p14:creationId xmlns="" xmlns:p14="http://schemas.microsoft.com/office/powerpoint/2010/main" val="357994740"/>
      </p:ext>
    </p:extLst>
  </p:cSld>
  <p:clrMapOvr>
    <a:masterClrMapping/>
  </p:clrMapOvr>
  <mc:AlternateContent xmlns:mc="http://schemas.openxmlformats.org/markup-compatibility/2006">
    <mc:Choice xmlns=""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Espace réservé du contenu 1"/>
          <p:cNvGraphicFramePr>
            <a:graphicFrameLocks noGrp="1"/>
          </p:cNvGraphicFramePr>
          <p:nvPr>
            <p:ph idx="1"/>
            <p:extLst>
              <p:ext uri="{D42A27DB-BD31-4B8C-83A1-F6EECF244321}">
                <p14:modId xmlns="" xmlns:p14="http://schemas.microsoft.com/office/powerpoint/2010/main" val="3077141743"/>
              </p:ext>
            </p:extLst>
          </p:nvPr>
        </p:nvGraphicFramePr>
        <p:xfrm>
          <a:off x="292100" y="2115405"/>
          <a:ext cx="11818938" cy="4851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Produits aux particuliers</a:t>
            </a:r>
          </a:p>
        </p:txBody>
      </p:sp>
      <p:sp>
        <p:nvSpPr>
          <p:cNvPr id="8" name="ZoneTexte 7"/>
          <p:cNvSpPr txBox="1"/>
          <p:nvPr/>
        </p:nvSpPr>
        <p:spPr>
          <a:xfrm>
            <a:off x="6132888" y="52164"/>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Produits aux entreprises</a:t>
            </a:r>
          </a:p>
        </p:txBody>
      </p:sp>
      <p:sp>
        <p:nvSpPr>
          <p:cNvPr id="9" name="ZoneTexte 8"/>
          <p:cNvSpPr txBox="1"/>
          <p:nvPr/>
        </p:nvSpPr>
        <p:spPr>
          <a:xfrm>
            <a:off x="9158510" y="52164"/>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Banque et marché financier</a:t>
            </a:r>
          </a:p>
        </p:txBody>
      </p:sp>
      <p:sp>
        <p:nvSpPr>
          <p:cNvPr id="10" name="ZoneTexte 9"/>
          <p:cNvSpPr txBox="1"/>
          <p:nvPr/>
        </p:nvSpPr>
        <p:spPr>
          <a:xfrm>
            <a:off x="3107264" y="827196"/>
            <a:ext cx="9084735"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11" name="ZoneTexte 10"/>
          <p:cNvSpPr txBox="1"/>
          <p:nvPr/>
        </p:nvSpPr>
        <p:spPr>
          <a:xfrm>
            <a:off x="3268550" y="873032"/>
            <a:ext cx="2160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Types de comptes</a:t>
            </a:r>
          </a:p>
        </p:txBody>
      </p:sp>
      <p:sp>
        <p:nvSpPr>
          <p:cNvPr id="12" name="ZoneTexte 11"/>
          <p:cNvSpPr txBox="1"/>
          <p:nvPr/>
        </p:nvSpPr>
        <p:spPr>
          <a:xfrm>
            <a:off x="5495870" y="854000"/>
            <a:ext cx="2160000" cy="794064"/>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Moyens de paiement</a:t>
            </a:r>
          </a:p>
        </p:txBody>
      </p:sp>
      <p:sp>
        <p:nvSpPr>
          <p:cNvPr id="13" name="ZoneTexte 12"/>
          <p:cNvSpPr txBox="1"/>
          <p:nvPr/>
        </p:nvSpPr>
        <p:spPr>
          <a:xfrm>
            <a:off x="7723190" y="873032"/>
            <a:ext cx="2160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Produits offerts</a:t>
            </a:r>
          </a:p>
        </p:txBody>
      </p:sp>
      <p:sp>
        <p:nvSpPr>
          <p:cNvPr id="14" name="ZoneTexte 13"/>
          <p:cNvSpPr txBox="1"/>
          <p:nvPr/>
        </p:nvSpPr>
        <p:spPr>
          <a:xfrm>
            <a:off x="9950510" y="873032"/>
            <a:ext cx="2160000" cy="756000"/>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Services offerts</a:t>
            </a:r>
          </a:p>
        </p:txBody>
      </p:sp>
      <p:sp>
        <p:nvSpPr>
          <p:cNvPr id="4" name="ZoneTexte 3"/>
          <p:cNvSpPr txBox="1"/>
          <p:nvPr/>
        </p:nvSpPr>
        <p:spPr>
          <a:xfrm>
            <a:off x="573207" y="1733264"/>
            <a:ext cx="11218460" cy="627864"/>
          </a:xfrm>
          <a:prstGeom prst="rect">
            <a:avLst/>
          </a:prstGeom>
          <a:noFill/>
        </p:spPr>
        <p:txBody>
          <a:bodyPr wrap="square" lIns="182880" tIns="146304" rIns="182880" bIns="146304" rtlCol="0">
            <a:spAutoFit/>
          </a:bodyPr>
          <a:lstStyle/>
          <a:p>
            <a:pPr lvl="0" algn="ctr">
              <a:lnSpc>
                <a:spcPct val="90000"/>
              </a:lnSpc>
              <a:spcAft>
                <a:spcPts val="600"/>
              </a:spcAft>
            </a:pPr>
            <a:r>
              <a:rPr lang="fr-FR" sz="2400" b="1" dirty="0" smtClean="0"/>
              <a:t>LES CREDITS IMMOBILIERS</a:t>
            </a:r>
            <a:endParaRPr lang="fr-FR" sz="2400" dirty="0" smtClean="0"/>
          </a:p>
        </p:txBody>
      </p:sp>
    </p:spTree>
    <p:extLst>
      <p:ext uri="{BB962C8B-B14F-4D97-AF65-F5344CB8AC3E}">
        <p14:creationId xmlns="" xmlns:p14="http://schemas.microsoft.com/office/powerpoint/2010/main" val="3260679665"/>
      </p:ext>
    </p:extLst>
  </p:cSld>
  <p:clrMapOvr>
    <a:masterClrMapping/>
  </p:clrMapOvr>
  <mc:AlternateContent xmlns:mc="http://schemas.openxmlformats.org/markup-compatibility/2006">
    <mc:Choice xmlns=""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69242" y="1189178"/>
            <a:ext cx="11653521" cy="727571"/>
          </a:xfrm>
        </p:spPr>
        <p:txBody>
          <a:bodyPr/>
          <a:lstStyle/>
          <a:p>
            <a:r>
              <a:rPr lang="en-US" dirty="0"/>
              <a:t>LE PRELEVEMENT</a:t>
            </a:r>
          </a:p>
        </p:txBody>
      </p:sp>
    </p:spTree>
    <p:extLst>
      <p:ext uri="{BB962C8B-B14F-4D97-AF65-F5344CB8AC3E}">
        <p14:creationId xmlns="" xmlns:p14="http://schemas.microsoft.com/office/powerpoint/2010/main" val="35706068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5" name="ZoneTexte 4"/>
          <p:cNvSpPr txBox="1"/>
          <p:nvPr/>
        </p:nvSpPr>
        <p:spPr>
          <a:xfrm>
            <a:off x="81642" y="57844"/>
            <a:ext cx="2952000" cy="756000"/>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Introduction</a:t>
            </a:r>
          </a:p>
        </p:txBody>
      </p:sp>
      <p:sp>
        <p:nvSpPr>
          <p:cNvPr id="6" name="ZoneTexte 5"/>
          <p:cNvSpPr txBox="1"/>
          <p:nvPr/>
        </p:nvSpPr>
        <p:spPr>
          <a:xfrm>
            <a:off x="3107265" y="52164"/>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Produits aux particuliers</a:t>
            </a:r>
          </a:p>
        </p:txBody>
      </p:sp>
      <p:sp>
        <p:nvSpPr>
          <p:cNvPr id="7" name="ZoneTexte 6"/>
          <p:cNvSpPr txBox="1"/>
          <p:nvPr/>
        </p:nvSpPr>
        <p:spPr>
          <a:xfrm>
            <a:off x="6132888" y="52164"/>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Produits aux entreprises</a:t>
            </a:r>
          </a:p>
        </p:txBody>
      </p:sp>
      <p:sp>
        <p:nvSpPr>
          <p:cNvPr id="8" name="ZoneTexte 7"/>
          <p:cNvSpPr txBox="1"/>
          <p:nvPr/>
        </p:nvSpPr>
        <p:spPr>
          <a:xfrm>
            <a:off x="9158510" y="52164"/>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Banque et marché financier</a:t>
            </a:r>
          </a:p>
        </p:txBody>
      </p:sp>
      <p:sp>
        <p:nvSpPr>
          <p:cNvPr id="9" name="Content Placeholder 2"/>
          <p:cNvSpPr txBox="1">
            <a:spLocks/>
          </p:cNvSpPr>
          <p:nvPr/>
        </p:nvSpPr>
        <p:spPr>
          <a:xfrm>
            <a:off x="317500" y="1133501"/>
            <a:ext cx="11582400" cy="4525963"/>
          </a:xfrm>
          <a:prstGeom prst="rect">
            <a:avLst/>
          </a:prstGeom>
        </p:spPr>
        <p:txBody>
          <a:bodyPr>
            <a:normAutofit/>
          </a:bodyPr>
          <a:lstStyle>
            <a:lvl1pPr marL="336080" marR="0" indent="-336080" algn="l" defTabSz="914192" rtl="0" eaLnBrk="1" fontAlgn="auto" latinLnBrk="0" hangingPunct="1">
              <a:lnSpc>
                <a:spcPct val="90000"/>
              </a:lnSpc>
              <a:spcBef>
                <a:spcPct val="20000"/>
              </a:spcBef>
              <a:spcAft>
                <a:spcPts val="0"/>
              </a:spcAft>
              <a:buClr>
                <a:schemeClr val="tx1"/>
              </a:buClr>
              <a:buSzPct val="90000"/>
              <a:buFont typeface="Wingdings" panose="05000000000000000000" pitchFamily="2" charset="2"/>
              <a:buChar char="§"/>
              <a:tabLst/>
              <a:defRPr sz="3920" kern="1200" spc="0" baseline="0">
                <a:gradFill>
                  <a:gsLst>
                    <a:gs pos="1250">
                      <a:schemeClr val="tx1"/>
                    </a:gs>
                    <a:gs pos="100000">
                      <a:schemeClr val="tx1"/>
                    </a:gs>
                  </a:gsLst>
                  <a:lin ang="5400000" scaled="0"/>
                </a:gradFill>
                <a:latin typeface="+mj-lt"/>
                <a:ea typeface="+mn-ea"/>
                <a:cs typeface="+mn-cs"/>
              </a:defRPr>
            </a:lvl1pPr>
            <a:lvl2pPr marL="572581" marR="0" indent="-236500" algn="l" defTabSz="914192" rtl="0" eaLnBrk="1" fontAlgn="auto" latinLnBrk="0" hangingPunct="1">
              <a:lnSpc>
                <a:spcPct val="90000"/>
              </a:lnSpc>
              <a:spcBef>
                <a:spcPct val="20000"/>
              </a:spcBef>
              <a:spcAft>
                <a:spcPts val="0"/>
              </a:spcAft>
              <a:buClr>
                <a:schemeClr val="tx1"/>
              </a:buClr>
              <a:buSzPct val="90000"/>
              <a:buFont typeface="Wingdings" panose="05000000000000000000" pitchFamily="2" charset="2"/>
              <a:buChar char="§"/>
              <a:tabLst/>
              <a:defRPr sz="2353" kern="1200" spc="0" baseline="0">
                <a:gradFill>
                  <a:gsLst>
                    <a:gs pos="1250">
                      <a:schemeClr val="tx1"/>
                    </a:gs>
                    <a:gs pos="100000">
                      <a:schemeClr val="tx1"/>
                    </a:gs>
                  </a:gsLst>
                  <a:lin ang="5400000" scaled="0"/>
                </a:gradFill>
                <a:latin typeface="+mn-lt"/>
                <a:ea typeface="+mn-ea"/>
                <a:cs typeface="+mn-cs"/>
              </a:defRPr>
            </a:lvl2pPr>
            <a:lvl3pPr marL="784187" marR="0" indent="-224054" algn="l" defTabSz="914192" rtl="0" eaLnBrk="1" fontAlgn="auto" latinLnBrk="0" hangingPunct="1">
              <a:lnSpc>
                <a:spcPct val="90000"/>
              </a:lnSpc>
              <a:spcBef>
                <a:spcPct val="20000"/>
              </a:spcBef>
              <a:spcAft>
                <a:spcPts val="0"/>
              </a:spcAft>
              <a:buClr>
                <a:schemeClr val="tx1"/>
              </a:buClr>
              <a:buSzPct val="90000"/>
              <a:buFont typeface="Wingdings" panose="05000000000000000000" pitchFamily="2" charset="2"/>
              <a:buChar char="§"/>
              <a:tabLst/>
              <a:defRPr sz="2353" kern="1200" spc="0" baseline="0">
                <a:gradFill>
                  <a:gsLst>
                    <a:gs pos="1250">
                      <a:schemeClr val="tx1"/>
                    </a:gs>
                    <a:gs pos="100000">
                      <a:schemeClr val="tx1"/>
                    </a:gs>
                  </a:gsLst>
                  <a:lin ang="5400000" scaled="0"/>
                </a:gradFill>
                <a:latin typeface="+mn-lt"/>
                <a:ea typeface="+mn-ea"/>
                <a:cs typeface="+mn-cs"/>
              </a:defRPr>
            </a:lvl3pPr>
            <a:lvl4pPr marL="1008241" marR="0" indent="-224054" algn="l" defTabSz="914192" rtl="0" eaLnBrk="1" fontAlgn="auto" latinLnBrk="0" hangingPunct="1">
              <a:lnSpc>
                <a:spcPct val="90000"/>
              </a:lnSpc>
              <a:spcBef>
                <a:spcPct val="20000"/>
              </a:spcBef>
              <a:spcAft>
                <a:spcPts val="0"/>
              </a:spcAft>
              <a:buClr>
                <a:schemeClr val="tx1"/>
              </a:buClr>
              <a:buSzPct val="90000"/>
              <a:buFont typeface="Wingdings" panose="05000000000000000000" pitchFamily="2" charset="2"/>
              <a:buChar char="§"/>
              <a:tabLst/>
              <a:defRPr sz="1961" kern="1200" spc="0" baseline="0">
                <a:gradFill>
                  <a:gsLst>
                    <a:gs pos="1250">
                      <a:schemeClr val="tx1"/>
                    </a:gs>
                    <a:gs pos="100000">
                      <a:schemeClr val="tx1"/>
                    </a:gs>
                  </a:gsLst>
                  <a:lin ang="5400000" scaled="0"/>
                </a:gradFill>
                <a:latin typeface="+mn-lt"/>
                <a:ea typeface="+mn-ea"/>
                <a:cs typeface="+mn-cs"/>
              </a:defRPr>
            </a:lvl4pPr>
            <a:lvl5pPr marL="1232294" marR="0" indent="-224054" algn="l" defTabSz="914192" rtl="0" eaLnBrk="1" fontAlgn="auto" latinLnBrk="0" hangingPunct="1">
              <a:lnSpc>
                <a:spcPct val="90000"/>
              </a:lnSpc>
              <a:spcBef>
                <a:spcPct val="20000"/>
              </a:spcBef>
              <a:spcAft>
                <a:spcPts val="0"/>
              </a:spcAft>
              <a:buClr>
                <a:schemeClr val="tx1"/>
              </a:buClr>
              <a:buSzPct val="90000"/>
              <a:buFont typeface="Wingdings" panose="05000000000000000000" pitchFamily="2" charset="2"/>
              <a:buChar char="§"/>
              <a:tabLst/>
              <a:defRPr sz="1961" kern="1200" spc="0" baseline="0">
                <a:gradFill>
                  <a:gsLst>
                    <a:gs pos="1250">
                      <a:schemeClr val="tx1"/>
                    </a:gs>
                    <a:gs pos="100000">
                      <a:schemeClr val="tx1"/>
                    </a:gs>
                  </a:gsLst>
                  <a:lin ang="5400000" scaled="0"/>
                </a:gradFill>
                <a:latin typeface="+mn-lt"/>
                <a:ea typeface="+mn-ea"/>
                <a:cs typeface="+mn-cs"/>
              </a:defRPr>
            </a:lvl5pPr>
            <a:lvl6pPr marL="2514026" indent="-228548" algn="l" defTabSz="914192" rtl="0" eaLnBrk="1" latinLnBrk="0" hangingPunct="1">
              <a:spcBef>
                <a:spcPct val="20000"/>
              </a:spcBef>
              <a:buFont typeface="Arial" pitchFamily="34" charset="0"/>
              <a:buChar char="•"/>
              <a:defRPr sz="1961" kern="1200">
                <a:solidFill>
                  <a:schemeClr val="tx1"/>
                </a:solidFill>
                <a:latin typeface="+mn-lt"/>
                <a:ea typeface="+mn-ea"/>
                <a:cs typeface="+mn-cs"/>
              </a:defRPr>
            </a:lvl6pPr>
            <a:lvl7pPr marL="2971123" indent="-228548" algn="l" defTabSz="914192" rtl="0" eaLnBrk="1" latinLnBrk="0" hangingPunct="1">
              <a:spcBef>
                <a:spcPct val="20000"/>
              </a:spcBef>
              <a:buFont typeface="Arial" pitchFamily="34" charset="0"/>
              <a:buChar char="•"/>
              <a:defRPr sz="1961" kern="1200">
                <a:solidFill>
                  <a:schemeClr val="tx1"/>
                </a:solidFill>
                <a:latin typeface="+mn-lt"/>
                <a:ea typeface="+mn-ea"/>
                <a:cs typeface="+mn-cs"/>
              </a:defRPr>
            </a:lvl7pPr>
            <a:lvl8pPr marL="3428219" indent="-228548" algn="l" defTabSz="914192" rtl="0" eaLnBrk="1" latinLnBrk="0" hangingPunct="1">
              <a:spcBef>
                <a:spcPct val="20000"/>
              </a:spcBef>
              <a:buFont typeface="Arial" pitchFamily="34" charset="0"/>
              <a:buChar char="•"/>
              <a:defRPr sz="1961" kern="1200">
                <a:solidFill>
                  <a:schemeClr val="tx1"/>
                </a:solidFill>
                <a:latin typeface="+mn-lt"/>
                <a:ea typeface="+mn-ea"/>
                <a:cs typeface="+mn-cs"/>
              </a:defRPr>
            </a:lvl8pPr>
            <a:lvl9pPr marL="3885315" indent="-228548" algn="l" defTabSz="914192" rtl="0" eaLnBrk="1" latinLnBrk="0" hangingPunct="1">
              <a:spcBef>
                <a:spcPct val="20000"/>
              </a:spcBef>
              <a:buFont typeface="Arial" pitchFamily="34" charset="0"/>
              <a:buChar char="•"/>
              <a:defRPr sz="1961" kern="1200">
                <a:solidFill>
                  <a:schemeClr val="tx1"/>
                </a:solidFill>
                <a:latin typeface="+mn-lt"/>
                <a:ea typeface="+mn-ea"/>
                <a:cs typeface="+mn-cs"/>
              </a:defRPr>
            </a:lvl9pPr>
          </a:lstStyle>
          <a:p>
            <a:pPr marL="0" indent="0">
              <a:buFont typeface="Wingdings" panose="05000000000000000000" pitchFamily="2" charset="2"/>
              <a:buNone/>
            </a:pPr>
            <a:r>
              <a:rPr lang="fr-FR" b="1" dirty="0" smtClean="0"/>
              <a:t> </a:t>
            </a:r>
          </a:p>
          <a:p>
            <a:pPr marL="514350" indent="-514350" algn="just">
              <a:buFont typeface="+mj-lt"/>
              <a:buAutoNum type="arabicPeriod"/>
            </a:pPr>
            <a:r>
              <a:rPr lang="fr-FR" sz="2800" dirty="0" smtClean="0"/>
              <a:t>Produits et services offerts aux particuliers</a:t>
            </a:r>
          </a:p>
          <a:p>
            <a:pPr marL="514350" indent="-514350" algn="just">
              <a:buFont typeface="+mj-lt"/>
              <a:buAutoNum type="arabicPeriod"/>
            </a:pPr>
            <a:r>
              <a:rPr lang="fr-FR" sz="2800" dirty="0" smtClean="0"/>
              <a:t>Produits et services offerts aux entreprises</a:t>
            </a:r>
          </a:p>
          <a:p>
            <a:pPr marL="514350" indent="-514350" algn="just">
              <a:buFont typeface="+mj-lt"/>
              <a:buAutoNum type="arabicPeriod"/>
            </a:pPr>
            <a:r>
              <a:rPr lang="fr-FR" sz="2800" dirty="0" smtClean="0"/>
              <a:t>Banque et Marché financier</a:t>
            </a:r>
          </a:p>
          <a:p>
            <a:pPr marL="0" indent="0">
              <a:buFont typeface="Wingdings" panose="05000000000000000000" pitchFamily="2" charset="2"/>
              <a:buNone/>
            </a:pPr>
            <a:endParaRPr lang="fr-FR" sz="1600" dirty="0"/>
          </a:p>
        </p:txBody>
      </p:sp>
    </p:spTree>
    <p:extLst>
      <p:ext uri="{BB962C8B-B14F-4D97-AF65-F5344CB8AC3E}">
        <p14:creationId xmlns="" xmlns:p14="http://schemas.microsoft.com/office/powerpoint/2010/main" val="49107329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anim calcmode="lin" valueType="num">
                                      <p:cBhvr additive="base">
                                        <p:cTn id="7" dur="500" fill="hold"/>
                                        <p:tgtEl>
                                          <p:spTgt spid="9">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9">
                                            <p:txEl>
                                              <p:pRg st="1" end="1"/>
                                            </p:txEl>
                                          </p:spTgt>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nodeType="afterEffect">
                                  <p:stCondLst>
                                    <p:cond delay="0"/>
                                  </p:stCondLst>
                                  <p:childTnLst>
                                    <p:set>
                                      <p:cBhvr>
                                        <p:cTn id="11" dur="1" fill="hold">
                                          <p:stCondLst>
                                            <p:cond delay="0"/>
                                          </p:stCondLst>
                                        </p:cTn>
                                        <p:tgtEl>
                                          <p:spTgt spid="9">
                                            <p:txEl>
                                              <p:pRg st="2" end="2"/>
                                            </p:txEl>
                                          </p:spTgt>
                                        </p:tgtEl>
                                        <p:attrNameLst>
                                          <p:attrName>style.visibility</p:attrName>
                                        </p:attrNameLst>
                                      </p:cBhvr>
                                      <p:to>
                                        <p:strVal val="visible"/>
                                      </p:to>
                                    </p:set>
                                    <p:anim calcmode="lin" valueType="num">
                                      <p:cBhvr additive="base">
                                        <p:cTn id="12" dur="500" fill="hold"/>
                                        <p:tgtEl>
                                          <p:spTgt spid="9">
                                            <p:txEl>
                                              <p:pRg st="2" end="2"/>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9">
                                            <p:txEl>
                                              <p:pRg st="2" end="2"/>
                                            </p:txEl>
                                          </p:spTgt>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8" fill="hold" nodeType="afterEffect">
                                  <p:stCondLst>
                                    <p:cond delay="0"/>
                                  </p:stCondLst>
                                  <p:childTnLst>
                                    <p:set>
                                      <p:cBhvr>
                                        <p:cTn id="16" dur="1" fill="hold">
                                          <p:stCondLst>
                                            <p:cond delay="0"/>
                                          </p:stCondLst>
                                        </p:cTn>
                                        <p:tgtEl>
                                          <p:spTgt spid="9">
                                            <p:txEl>
                                              <p:pRg st="3" end="3"/>
                                            </p:txEl>
                                          </p:spTgt>
                                        </p:tgtEl>
                                        <p:attrNameLst>
                                          <p:attrName>style.visibility</p:attrName>
                                        </p:attrNameLst>
                                      </p:cBhvr>
                                      <p:to>
                                        <p:strVal val="visible"/>
                                      </p:to>
                                    </p:set>
                                    <p:anim calcmode="lin" valueType="num">
                                      <p:cBhvr additive="base">
                                        <p:cTn id="17" dur="500" fill="hold"/>
                                        <p:tgtEl>
                                          <p:spTgt spid="9">
                                            <p:txEl>
                                              <p:pRg st="3" end="3"/>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9">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69242" y="1189178"/>
            <a:ext cx="11653521" cy="2745367"/>
          </a:xfrm>
        </p:spPr>
        <p:txBody>
          <a:bodyPr/>
          <a:lstStyle/>
          <a:p>
            <a:r>
              <a:rPr lang="fr-FR" sz="1600" dirty="0"/>
              <a:t> ASPECTS JURIDIQUES ET TECHNIQUES:</a:t>
            </a:r>
          </a:p>
          <a:p>
            <a:endParaRPr lang="fr-FR" sz="1600" dirty="0"/>
          </a:p>
          <a:p>
            <a:r>
              <a:rPr lang="fr-FR" sz="1600" dirty="0"/>
              <a:t>Contrairement aux chèques et virements  et factures de carte qui sont des moyens de paiement ,le prélèvement est plutôt un mode de recouvrement établi par le débiteur,</a:t>
            </a:r>
          </a:p>
          <a:p>
            <a:endParaRPr lang="fr-FR" sz="1600" dirty="0"/>
          </a:p>
          <a:p>
            <a:r>
              <a:rPr lang="fr-FR" sz="1600" dirty="0"/>
              <a:t>                              Conditions de son émission</a:t>
            </a:r>
          </a:p>
          <a:p>
            <a:endParaRPr lang="fr-FR" sz="1600" dirty="0"/>
          </a:p>
          <a:p>
            <a:r>
              <a:rPr lang="fr-FR" sz="1600" dirty="0"/>
              <a:t>Le client doit donner au préalable son accord pour ce mode de règlement en signant une demande de prélèvement destiné au créancier et une autorisation  donnant mandat à son banquier de payer les prélèvements,</a:t>
            </a:r>
          </a:p>
          <a:p>
            <a:r>
              <a:rPr lang="fr-FR" sz="1600" dirty="0"/>
              <a:t>L’existence de provision avant tout prélèvement</a:t>
            </a:r>
            <a:endParaRPr lang="en-US" sz="1600" dirty="0"/>
          </a:p>
        </p:txBody>
      </p:sp>
    </p:spTree>
    <p:extLst>
      <p:ext uri="{BB962C8B-B14F-4D97-AF65-F5344CB8AC3E}">
        <p14:creationId xmlns="" xmlns:p14="http://schemas.microsoft.com/office/powerpoint/2010/main" val="98141588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a:t>BANQUE ET </a:t>
            </a:r>
            <a:r>
              <a:rPr lang="fr-FR" dirty="0" smtClean="0"/>
              <a:t>ENTREPRISES</a:t>
            </a:r>
            <a:endParaRPr lang="fr-FR" dirty="0"/>
          </a:p>
        </p:txBody>
      </p:sp>
      <p:sp>
        <p:nvSpPr>
          <p:cNvPr id="3" name="Content Placeholder 2"/>
          <p:cNvSpPr>
            <a:spLocks noGrp="1"/>
          </p:cNvSpPr>
          <p:nvPr>
            <p:ph idx="1"/>
          </p:nvPr>
        </p:nvSpPr>
        <p:spPr>
          <a:xfrm>
            <a:off x="480060" y="1600200"/>
            <a:ext cx="9730740" cy="4925144"/>
          </a:xfrm>
        </p:spPr>
        <p:txBody>
          <a:bodyPr>
            <a:normAutofit/>
          </a:bodyPr>
          <a:lstStyle/>
          <a:p>
            <a:pPr marL="0" indent="0">
              <a:buNone/>
            </a:pPr>
            <a:r>
              <a:rPr lang="fr-FR" b="1" dirty="0" smtClean="0"/>
              <a:t>                    </a:t>
            </a:r>
          </a:p>
          <a:p>
            <a:pPr marL="0" indent="0">
              <a:buNone/>
            </a:pPr>
            <a:endParaRPr lang="fr-FR" b="1" dirty="0"/>
          </a:p>
          <a:p>
            <a:pPr marL="0" indent="0" algn="ctr">
              <a:buNone/>
            </a:pPr>
            <a:r>
              <a:rPr lang="fr-FR" b="1" dirty="0"/>
              <a:t>Produits et services offerts aux </a:t>
            </a:r>
            <a:r>
              <a:rPr lang="fr-FR" b="1" dirty="0" smtClean="0"/>
              <a:t>entreprises</a:t>
            </a:r>
            <a:endParaRPr lang="fr-FR" b="1" dirty="0"/>
          </a:p>
        </p:txBody>
      </p:sp>
    </p:spTree>
    <p:extLst>
      <p:ext uri="{BB962C8B-B14F-4D97-AF65-F5344CB8AC3E}">
        <p14:creationId xmlns="" xmlns:p14="http://schemas.microsoft.com/office/powerpoint/2010/main" val="54117665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94064"/>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Produits aux particuliers</a:t>
            </a:r>
          </a:p>
        </p:txBody>
      </p:sp>
      <p:sp>
        <p:nvSpPr>
          <p:cNvPr id="8" name="ZoneTexte 7"/>
          <p:cNvSpPr txBox="1"/>
          <p:nvPr/>
        </p:nvSpPr>
        <p:spPr>
          <a:xfrm>
            <a:off x="6132888"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Produits aux entreprises</a:t>
            </a:r>
          </a:p>
        </p:txBody>
      </p:sp>
      <p:sp>
        <p:nvSpPr>
          <p:cNvPr id="9" name="ZoneTexte 8"/>
          <p:cNvSpPr txBox="1"/>
          <p:nvPr/>
        </p:nvSpPr>
        <p:spPr>
          <a:xfrm>
            <a:off x="9158510" y="52164"/>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Banque et marché financier</a:t>
            </a:r>
          </a:p>
        </p:txBody>
      </p:sp>
      <p:sp>
        <p:nvSpPr>
          <p:cNvPr id="10" name="Content Placeholder 2"/>
          <p:cNvSpPr txBox="1">
            <a:spLocks/>
          </p:cNvSpPr>
          <p:nvPr/>
        </p:nvSpPr>
        <p:spPr>
          <a:xfrm>
            <a:off x="292100" y="1487606"/>
            <a:ext cx="11818410" cy="4851400"/>
          </a:xfrm>
          <a:prstGeom prst="rect">
            <a:avLst/>
          </a:prstGeom>
        </p:spPr>
        <p:txBody>
          <a:bodyPr vert="horz" wrap="square" lIns="146304" tIns="91440" rIns="146304" bIns="91440" rtlCol="0">
            <a:noAutofit/>
          </a:bodyPr>
          <a:lstStyle>
            <a:lvl1pPr marL="336080" marR="0" indent="-336080" algn="l" defTabSz="914192" rtl="0" eaLnBrk="1" fontAlgn="auto" latinLnBrk="0" hangingPunct="1">
              <a:lnSpc>
                <a:spcPct val="90000"/>
              </a:lnSpc>
              <a:spcBef>
                <a:spcPct val="20000"/>
              </a:spcBef>
              <a:spcAft>
                <a:spcPts val="0"/>
              </a:spcAft>
              <a:buClr>
                <a:schemeClr val="tx1"/>
              </a:buClr>
              <a:buSzPct val="90000"/>
              <a:buFont typeface="Wingdings" panose="05000000000000000000" pitchFamily="2" charset="2"/>
              <a:buChar char="§"/>
              <a:tabLst/>
              <a:defRPr sz="3920" kern="1200" spc="0" baseline="0">
                <a:gradFill>
                  <a:gsLst>
                    <a:gs pos="1250">
                      <a:schemeClr val="tx1"/>
                    </a:gs>
                    <a:gs pos="100000">
                      <a:schemeClr val="tx1"/>
                    </a:gs>
                  </a:gsLst>
                  <a:lin ang="5400000" scaled="0"/>
                </a:gradFill>
                <a:latin typeface="+mj-lt"/>
                <a:ea typeface="+mn-ea"/>
                <a:cs typeface="+mn-cs"/>
              </a:defRPr>
            </a:lvl1pPr>
            <a:lvl2pPr marL="572581" marR="0" indent="-236500" algn="l" defTabSz="914192" rtl="0" eaLnBrk="1" fontAlgn="auto" latinLnBrk="0" hangingPunct="1">
              <a:lnSpc>
                <a:spcPct val="90000"/>
              </a:lnSpc>
              <a:spcBef>
                <a:spcPct val="20000"/>
              </a:spcBef>
              <a:spcAft>
                <a:spcPts val="0"/>
              </a:spcAft>
              <a:buClr>
                <a:schemeClr val="tx1"/>
              </a:buClr>
              <a:buSzPct val="90000"/>
              <a:buFont typeface="Wingdings" panose="05000000000000000000" pitchFamily="2" charset="2"/>
              <a:buChar char="§"/>
              <a:tabLst/>
              <a:defRPr sz="2353" kern="1200" spc="0" baseline="0">
                <a:gradFill>
                  <a:gsLst>
                    <a:gs pos="1250">
                      <a:schemeClr val="tx1"/>
                    </a:gs>
                    <a:gs pos="100000">
                      <a:schemeClr val="tx1"/>
                    </a:gs>
                  </a:gsLst>
                  <a:lin ang="5400000" scaled="0"/>
                </a:gradFill>
                <a:latin typeface="+mn-lt"/>
                <a:ea typeface="+mn-ea"/>
                <a:cs typeface="+mn-cs"/>
              </a:defRPr>
            </a:lvl2pPr>
            <a:lvl3pPr marL="784187" marR="0" indent="-224054" algn="l" defTabSz="914192" rtl="0" eaLnBrk="1" fontAlgn="auto" latinLnBrk="0" hangingPunct="1">
              <a:lnSpc>
                <a:spcPct val="90000"/>
              </a:lnSpc>
              <a:spcBef>
                <a:spcPct val="20000"/>
              </a:spcBef>
              <a:spcAft>
                <a:spcPts val="0"/>
              </a:spcAft>
              <a:buClr>
                <a:schemeClr val="tx1"/>
              </a:buClr>
              <a:buSzPct val="90000"/>
              <a:buFont typeface="Wingdings" panose="05000000000000000000" pitchFamily="2" charset="2"/>
              <a:buChar char="§"/>
              <a:tabLst/>
              <a:defRPr sz="2353" kern="1200" spc="0" baseline="0">
                <a:gradFill>
                  <a:gsLst>
                    <a:gs pos="1250">
                      <a:schemeClr val="tx1"/>
                    </a:gs>
                    <a:gs pos="100000">
                      <a:schemeClr val="tx1"/>
                    </a:gs>
                  </a:gsLst>
                  <a:lin ang="5400000" scaled="0"/>
                </a:gradFill>
                <a:latin typeface="+mn-lt"/>
                <a:ea typeface="+mn-ea"/>
                <a:cs typeface="+mn-cs"/>
              </a:defRPr>
            </a:lvl3pPr>
            <a:lvl4pPr marL="1008241" marR="0" indent="-224054" algn="l" defTabSz="914192" rtl="0" eaLnBrk="1" fontAlgn="auto" latinLnBrk="0" hangingPunct="1">
              <a:lnSpc>
                <a:spcPct val="90000"/>
              </a:lnSpc>
              <a:spcBef>
                <a:spcPct val="20000"/>
              </a:spcBef>
              <a:spcAft>
                <a:spcPts val="0"/>
              </a:spcAft>
              <a:buClr>
                <a:schemeClr val="tx1"/>
              </a:buClr>
              <a:buSzPct val="90000"/>
              <a:buFont typeface="Wingdings" panose="05000000000000000000" pitchFamily="2" charset="2"/>
              <a:buChar char="§"/>
              <a:tabLst/>
              <a:defRPr sz="1961" kern="1200" spc="0" baseline="0">
                <a:gradFill>
                  <a:gsLst>
                    <a:gs pos="1250">
                      <a:schemeClr val="tx1"/>
                    </a:gs>
                    <a:gs pos="100000">
                      <a:schemeClr val="tx1"/>
                    </a:gs>
                  </a:gsLst>
                  <a:lin ang="5400000" scaled="0"/>
                </a:gradFill>
                <a:latin typeface="+mn-lt"/>
                <a:ea typeface="+mn-ea"/>
                <a:cs typeface="+mn-cs"/>
              </a:defRPr>
            </a:lvl4pPr>
            <a:lvl5pPr marL="1232294" marR="0" indent="-224054" algn="l" defTabSz="914192" rtl="0" eaLnBrk="1" fontAlgn="auto" latinLnBrk="0" hangingPunct="1">
              <a:lnSpc>
                <a:spcPct val="90000"/>
              </a:lnSpc>
              <a:spcBef>
                <a:spcPct val="20000"/>
              </a:spcBef>
              <a:spcAft>
                <a:spcPts val="0"/>
              </a:spcAft>
              <a:buClr>
                <a:schemeClr val="tx1"/>
              </a:buClr>
              <a:buSzPct val="90000"/>
              <a:buFont typeface="Wingdings" panose="05000000000000000000" pitchFamily="2" charset="2"/>
              <a:buChar char="§"/>
              <a:tabLst/>
              <a:defRPr sz="1961" kern="1200" spc="0" baseline="0">
                <a:gradFill>
                  <a:gsLst>
                    <a:gs pos="1250">
                      <a:schemeClr val="tx1"/>
                    </a:gs>
                    <a:gs pos="100000">
                      <a:schemeClr val="tx1"/>
                    </a:gs>
                  </a:gsLst>
                  <a:lin ang="5400000" scaled="0"/>
                </a:gradFill>
                <a:latin typeface="+mn-lt"/>
                <a:ea typeface="+mn-ea"/>
                <a:cs typeface="+mn-cs"/>
              </a:defRPr>
            </a:lvl5pPr>
            <a:lvl6pPr marL="2514026" indent="-228548" algn="l" defTabSz="914192" rtl="0" eaLnBrk="1" latinLnBrk="0" hangingPunct="1">
              <a:spcBef>
                <a:spcPct val="20000"/>
              </a:spcBef>
              <a:buFont typeface="Arial" pitchFamily="34" charset="0"/>
              <a:buChar char="•"/>
              <a:defRPr sz="1961" kern="1200">
                <a:solidFill>
                  <a:schemeClr val="tx1"/>
                </a:solidFill>
                <a:latin typeface="+mn-lt"/>
                <a:ea typeface="+mn-ea"/>
                <a:cs typeface="+mn-cs"/>
              </a:defRPr>
            </a:lvl6pPr>
            <a:lvl7pPr marL="2971123" indent="-228548" algn="l" defTabSz="914192" rtl="0" eaLnBrk="1" latinLnBrk="0" hangingPunct="1">
              <a:spcBef>
                <a:spcPct val="20000"/>
              </a:spcBef>
              <a:buFont typeface="Arial" pitchFamily="34" charset="0"/>
              <a:buChar char="•"/>
              <a:defRPr sz="1961" kern="1200">
                <a:solidFill>
                  <a:schemeClr val="tx1"/>
                </a:solidFill>
                <a:latin typeface="+mn-lt"/>
                <a:ea typeface="+mn-ea"/>
                <a:cs typeface="+mn-cs"/>
              </a:defRPr>
            </a:lvl7pPr>
            <a:lvl8pPr marL="3428219" indent="-228548" algn="l" defTabSz="914192" rtl="0" eaLnBrk="1" latinLnBrk="0" hangingPunct="1">
              <a:spcBef>
                <a:spcPct val="20000"/>
              </a:spcBef>
              <a:buFont typeface="Arial" pitchFamily="34" charset="0"/>
              <a:buChar char="•"/>
              <a:defRPr sz="1961" kern="1200">
                <a:solidFill>
                  <a:schemeClr val="tx1"/>
                </a:solidFill>
                <a:latin typeface="+mn-lt"/>
                <a:ea typeface="+mn-ea"/>
                <a:cs typeface="+mn-cs"/>
              </a:defRPr>
            </a:lvl8pPr>
            <a:lvl9pPr marL="3885315" indent="-228548" algn="l" defTabSz="914192" rtl="0" eaLnBrk="1" latinLnBrk="0" hangingPunct="1">
              <a:spcBef>
                <a:spcPct val="20000"/>
              </a:spcBef>
              <a:buFont typeface="Arial" pitchFamily="34" charset="0"/>
              <a:buChar char="•"/>
              <a:defRPr sz="1961" kern="1200">
                <a:solidFill>
                  <a:schemeClr val="tx1"/>
                </a:solidFill>
                <a:latin typeface="+mn-lt"/>
                <a:ea typeface="+mn-ea"/>
                <a:cs typeface="+mn-cs"/>
              </a:defRPr>
            </a:lvl9pPr>
          </a:lstStyle>
          <a:p>
            <a:pPr marL="0" indent="0">
              <a:buNone/>
            </a:pPr>
            <a:r>
              <a:rPr lang="fr-FR" sz="2000" dirty="0"/>
              <a:t>L’Entreprise est 1 entité juridique:</a:t>
            </a:r>
          </a:p>
          <a:p>
            <a:r>
              <a:rPr lang="fr-FR" sz="2000" dirty="0" smtClean="0"/>
              <a:t>forme </a:t>
            </a:r>
            <a:r>
              <a:rPr lang="fr-FR" sz="2000" dirty="0"/>
              <a:t>individuelle</a:t>
            </a:r>
          </a:p>
          <a:p>
            <a:r>
              <a:rPr lang="fr-FR" sz="2000" dirty="0" smtClean="0"/>
              <a:t>forme </a:t>
            </a:r>
            <a:r>
              <a:rPr lang="fr-FR" sz="2000" dirty="0"/>
              <a:t>sociétaire(commerciale ou civile)</a:t>
            </a:r>
          </a:p>
          <a:p>
            <a:endParaRPr lang="fr-FR" sz="2000" dirty="0"/>
          </a:p>
          <a:p>
            <a:pPr marL="0" indent="0">
              <a:buNone/>
            </a:pPr>
            <a:r>
              <a:rPr lang="fr-FR" sz="2000" dirty="0"/>
              <a:t>C’est est 1 entité économique:</a:t>
            </a:r>
          </a:p>
          <a:p>
            <a:r>
              <a:rPr lang="fr-FR" sz="2000" dirty="0" smtClean="0"/>
              <a:t>secteur </a:t>
            </a:r>
            <a:r>
              <a:rPr lang="fr-FR" sz="2000" dirty="0"/>
              <a:t>primaire</a:t>
            </a:r>
          </a:p>
          <a:p>
            <a:r>
              <a:rPr lang="fr-FR" sz="2000" dirty="0" smtClean="0"/>
              <a:t>secteur </a:t>
            </a:r>
            <a:r>
              <a:rPr lang="fr-FR" sz="2000" dirty="0"/>
              <a:t>secondaire</a:t>
            </a:r>
          </a:p>
          <a:p>
            <a:r>
              <a:rPr lang="fr-FR" sz="2000" dirty="0" smtClean="0"/>
              <a:t>secteur </a:t>
            </a:r>
            <a:r>
              <a:rPr lang="fr-FR" sz="2000" dirty="0"/>
              <a:t>tertiaire</a:t>
            </a:r>
          </a:p>
          <a:p>
            <a:pPr marL="0" indent="0">
              <a:buNone/>
            </a:pPr>
            <a:endParaRPr lang="fr-FR" sz="2000" dirty="0" smtClean="0"/>
          </a:p>
          <a:p>
            <a:pPr marL="0" indent="0">
              <a:buNone/>
            </a:pPr>
            <a:r>
              <a:rPr lang="fr-FR" sz="2000" dirty="0" smtClean="0"/>
              <a:t>Qui </a:t>
            </a:r>
            <a:r>
              <a:rPr lang="fr-FR" sz="2000" dirty="0"/>
              <a:t>combine des moyens humains, matériels et financiers</a:t>
            </a:r>
          </a:p>
          <a:p>
            <a:pPr marL="0" indent="0">
              <a:buNone/>
            </a:pPr>
            <a:r>
              <a:rPr lang="fr-FR" sz="2000" dirty="0" smtClean="0"/>
              <a:t>En </a:t>
            </a:r>
            <a:r>
              <a:rPr lang="fr-FR" sz="2000" dirty="0"/>
              <a:t>vue de produire ,transformer, vendre 1 ou des biens ou rendre 1 service d’1 certaine durée de vie</a:t>
            </a:r>
          </a:p>
          <a:p>
            <a:pPr marL="0" indent="0">
              <a:buNone/>
            </a:pPr>
            <a:r>
              <a:rPr lang="fr-FR" sz="2000" dirty="0"/>
              <a:t>Répondant à des besoins sur 1 marché local ou export</a:t>
            </a:r>
          </a:p>
          <a:p>
            <a:pPr marL="0" indent="0">
              <a:buNone/>
            </a:pPr>
            <a:r>
              <a:rPr lang="fr-FR" sz="2000" dirty="0"/>
              <a:t>Avec pour objectif final de créer une richesse à partager entre les associés, le personnel et l’Etat</a:t>
            </a:r>
          </a:p>
        </p:txBody>
      </p:sp>
    </p:spTree>
    <p:extLst>
      <p:ext uri="{BB962C8B-B14F-4D97-AF65-F5344CB8AC3E}">
        <p14:creationId xmlns="" xmlns:p14="http://schemas.microsoft.com/office/powerpoint/2010/main" val="554103672"/>
      </p:ext>
    </p:extLst>
  </p:cSld>
  <p:clrMapOvr>
    <a:masterClrMapping/>
  </p:clrMapOvr>
  <mc:AlternateContent xmlns:mc="http://schemas.openxmlformats.org/markup-compatibility/2006">
    <mc:Choice xmlns=""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94064"/>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Produits aux particuliers</a:t>
            </a:r>
          </a:p>
        </p:txBody>
      </p:sp>
      <p:sp>
        <p:nvSpPr>
          <p:cNvPr id="8" name="ZoneTexte 7"/>
          <p:cNvSpPr txBox="1"/>
          <p:nvPr/>
        </p:nvSpPr>
        <p:spPr>
          <a:xfrm>
            <a:off x="6132888"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Produits aux entreprises</a:t>
            </a:r>
          </a:p>
        </p:txBody>
      </p:sp>
      <p:sp>
        <p:nvSpPr>
          <p:cNvPr id="9" name="ZoneTexte 8"/>
          <p:cNvSpPr txBox="1"/>
          <p:nvPr/>
        </p:nvSpPr>
        <p:spPr>
          <a:xfrm>
            <a:off x="9158510" y="52164"/>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Banque et marché financier</a:t>
            </a:r>
          </a:p>
        </p:txBody>
      </p:sp>
      <p:sp>
        <p:nvSpPr>
          <p:cNvPr id="10" name="Content Placeholder 2"/>
          <p:cNvSpPr txBox="1">
            <a:spLocks/>
          </p:cNvSpPr>
          <p:nvPr/>
        </p:nvSpPr>
        <p:spPr>
          <a:xfrm>
            <a:off x="292100" y="1255594"/>
            <a:ext cx="11818410" cy="4851400"/>
          </a:xfrm>
          <a:prstGeom prst="rect">
            <a:avLst/>
          </a:prstGeom>
        </p:spPr>
        <p:txBody>
          <a:bodyPr vert="horz" wrap="square" lIns="146304" tIns="91440" rIns="146304" bIns="91440" rtlCol="0">
            <a:noAutofit/>
          </a:bodyPr>
          <a:lstStyle>
            <a:lvl1pPr marL="336080" marR="0" indent="-336080" algn="l" defTabSz="914192" rtl="0" eaLnBrk="1" fontAlgn="auto" latinLnBrk="0" hangingPunct="1">
              <a:lnSpc>
                <a:spcPct val="90000"/>
              </a:lnSpc>
              <a:spcBef>
                <a:spcPct val="20000"/>
              </a:spcBef>
              <a:spcAft>
                <a:spcPts val="0"/>
              </a:spcAft>
              <a:buClr>
                <a:schemeClr val="tx1"/>
              </a:buClr>
              <a:buSzPct val="90000"/>
              <a:buFont typeface="Wingdings" panose="05000000000000000000" pitchFamily="2" charset="2"/>
              <a:buChar char="§"/>
              <a:tabLst/>
              <a:defRPr sz="3920" kern="1200" spc="0" baseline="0">
                <a:gradFill>
                  <a:gsLst>
                    <a:gs pos="1250">
                      <a:schemeClr val="tx1"/>
                    </a:gs>
                    <a:gs pos="100000">
                      <a:schemeClr val="tx1"/>
                    </a:gs>
                  </a:gsLst>
                  <a:lin ang="5400000" scaled="0"/>
                </a:gradFill>
                <a:latin typeface="+mj-lt"/>
                <a:ea typeface="+mn-ea"/>
                <a:cs typeface="+mn-cs"/>
              </a:defRPr>
            </a:lvl1pPr>
            <a:lvl2pPr marL="572581" marR="0" indent="-236500" algn="l" defTabSz="914192" rtl="0" eaLnBrk="1" fontAlgn="auto" latinLnBrk="0" hangingPunct="1">
              <a:lnSpc>
                <a:spcPct val="90000"/>
              </a:lnSpc>
              <a:spcBef>
                <a:spcPct val="20000"/>
              </a:spcBef>
              <a:spcAft>
                <a:spcPts val="0"/>
              </a:spcAft>
              <a:buClr>
                <a:schemeClr val="tx1"/>
              </a:buClr>
              <a:buSzPct val="90000"/>
              <a:buFont typeface="Wingdings" panose="05000000000000000000" pitchFamily="2" charset="2"/>
              <a:buChar char="§"/>
              <a:tabLst/>
              <a:defRPr sz="2353" kern="1200" spc="0" baseline="0">
                <a:gradFill>
                  <a:gsLst>
                    <a:gs pos="1250">
                      <a:schemeClr val="tx1"/>
                    </a:gs>
                    <a:gs pos="100000">
                      <a:schemeClr val="tx1"/>
                    </a:gs>
                  </a:gsLst>
                  <a:lin ang="5400000" scaled="0"/>
                </a:gradFill>
                <a:latin typeface="+mn-lt"/>
                <a:ea typeface="+mn-ea"/>
                <a:cs typeface="+mn-cs"/>
              </a:defRPr>
            </a:lvl2pPr>
            <a:lvl3pPr marL="784187" marR="0" indent="-224054" algn="l" defTabSz="914192" rtl="0" eaLnBrk="1" fontAlgn="auto" latinLnBrk="0" hangingPunct="1">
              <a:lnSpc>
                <a:spcPct val="90000"/>
              </a:lnSpc>
              <a:spcBef>
                <a:spcPct val="20000"/>
              </a:spcBef>
              <a:spcAft>
                <a:spcPts val="0"/>
              </a:spcAft>
              <a:buClr>
                <a:schemeClr val="tx1"/>
              </a:buClr>
              <a:buSzPct val="90000"/>
              <a:buFont typeface="Wingdings" panose="05000000000000000000" pitchFamily="2" charset="2"/>
              <a:buChar char="§"/>
              <a:tabLst/>
              <a:defRPr sz="2353" kern="1200" spc="0" baseline="0">
                <a:gradFill>
                  <a:gsLst>
                    <a:gs pos="1250">
                      <a:schemeClr val="tx1"/>
                    </a:gs>
                    <a:gs pos="100000">
                      <a:schemeClr val="tx1"/>
                    </a:gs>
                  </a:gsLst>
                  <a:lin ang="5400000" scaled="0"/>
                </a:gradFill>
                <a:latin typeface="+mn-lt"/>
                <a:ea typeface="+mn-ea"/>
                <a:cs typeface="+mn-cs"/>
              </a:defRPr>
            </a:lvl3pPr>
            <a:lvl4pPr marL="1008241" marR="0" indent="-224054" algn="l" defTabSz="914192" rtl="0" eaLnBrk="1" fontAlgn="auto" latinLnBrk="0" hangingPunct="1">
              <a:lnSpc>
                <a:spcPct val="90000"/>
              </a:lnSpc>
              <a:spcBef>
                <a:spcPct val="20000"/>
              </a:spcBef>
              <a:spcAft>
                <a:spcPts val="0"/>
              </a:spcAft>
              <a:buClr>
                <a:schemeClr val="tx1"/>
              </a:buClr>
              <a:buSzPct val="90000"/>
              <a:buFont typeface="Wingdings" panose="05000000000000000000" pitchFamily="2" charset="2"/>
              <a:buChar char="§"/>
              <a:tabLst/>
              <a:defRPr sz="1961" kern="1200" spc="0" baseline="0">
                <a:gradFill>
                  <a:gsLst>
                    <a:gs pos="1250">
                      <a:schemeClr val="tx1"/>
                    </a:gs>
                    <a:gs pos="100000">
                      <a:schemeClr val="tx1"/>
                    </a:gs>
                  </a:gsLst>
                  <a:lin ang="5400000" scaled="0"/>
                </a:gradFill>
                <a:latin typeface="+mn-lt"/>
                <a:ea typeface="+mn-ea"/>
                <a:cs typeface="+mn-cs"/>
              </a:defRPr>
            </a:lvl4pPr>
            <a:lvl5pPr marL="1232294" marR="0" indent="-224054" algn="l" defTabSz="914192" rtl="0" eaLnBrk="1" fontAlgn="auto" latinLnBrk="0" hangingPunct="1">
              <a:lnSpc>
                <a:spcPct val="90000"/>
              </a:lnSpc>
              <a:spcBef>
                <a:spcPct val="20000"/>
              </a:spcBef>
              <a:spcAft>
                <a:spcPts val="0"/>
              </a:spcAft>
              <a:buClr>
                <a:schemeClr val="tx1"/>
              </a:buClr>
              <a:buSzPct val="90000"/>
              <a:buFont typeface="Wingdings" panose="05000000000000000000" pitchFamily="2" charset="2"/>
              <a:buChar char="§"/>
              <a:tabLst/>
              <a:defRPr sz="1961" kern="1200" spc="0" baseline="0">
                <a:gradFill>
                  <a:gsLst>
                    <a:gs pos="1250">
                      <a:schemeClr val="tx1"/>
                    </a:gs>
                    <a:gs pos="100000">
                      <a:schemeClr val="tx1"/>
                    </a:gs>
                  </a:gsLst>
                  <a:lin ang="5400000" scaled="0"/>
                </a:gradFill>
                <a:latin typeface="+mn-lt"/>
                <a:ea typeface="+mn-ea"/>
                <a:cs typeface="+mn-cs"/>
              </a:defRPr>
            </a:lvl5pPr>
            <a:lvl6pPr marL="2514026" indent="-228548" algn="l" defTabSz="914192" rtl="0" eaLnBrk="1" latinLnBrk="0" hangingPunct="1">
              <a:spcBef>
                <a:spcPct val="20000"/>
              </a:spcBef>
              <a:buFont typeface="Arial" pitchFamily="34" charset="0"/>
              <a:buChar char="•"/>
              <a:defRPr sz="1961" kern="1200">
                <a:solidFill>
                  <a:schemeClr val="tx1"/>
                </a:solidFill>
                <a:latin typeface="+mn-lt"/>
                <a:ea typeface="+mn-ea"/>
                <a:cs typeface="+mn-cs"/>
              </a:defRPr>
            </a:lvl6pPr>
            <a:lvl7pPr marL="2971123" indent="-228548" algn="l" defTabSz="914192" rtl="0" eaLnBrk="1" latinLnBrk="0" hangingPunct="1">
              <a:spcBef>
                <a:spcPct val="20000"/>
              </a:spcBef>
              <a:buFont typeface="Arial" pitchFamily="34" charset="0"/>
              <a:buChar char="•"/>
              <a:defRPr sz="1961" kern="1200">
                <a:solidFill>
                  <a:schemeClr val="tx1"/>
                </a:solidFill>
                <a:latin typeface="+mn-lt"/>
                <a:ea typeface="+mn-ea"/>
                <a:cs typeface="+mn-cs"/>
              </a:defRPr>
            </a:lvl7pPr>
            <a:lvl8pPr marL="3428219" indent="-228548" algn="l" defTabSz="914192" rtl="0" eaLnBrk="1" latinLnBrk="0" hangingPunct="1">
              <a:spcBef>
                <a:spcPct val="20000"/>
              </a:spcBef>
              <a:buFont typeface="Arial" pitchFamily="34" charset="0"/>
              <a:buChar char="•"/>
              <a:defRPr sz="1961" kern="1200">
                <a:solidFill>
                  <a:schemeClr val="tx1"/>
                </a:solidFill>
                <a:latin typeface="+mn-lt"/>
                <a:ea typeface="+mn-ea"/>
                <a:cs typeface="+mn-cs"/>
              </a:defRPr>
            </a:lvl8pPr>
            <a:lvl9pPr marL="3885315" indent="-228548" algn="l" defTabSz="914192" rtl="0" eaLnBrk="1" latinLnBrk="0" hangingPunct="1">
              <a:spcBef>
                <a:spcPct val="20000"/>
              </a:spcBef>
              <a:buFont typeface="Arial" pitchFamily="34" charset="0"/>
              <a:buChar char="•"/>
              <a:defRPr sz="1961" kern="1200">
                <a:solidFill>
                  <a:schemeClr val="tx1"/>
                </a:solidFill>
                <a:latin typeface="+mn-lt"/>
                <a:ea typeface="+mn-ea"/>
                <a:cs typeface="+mn-cs"/>
              </a:defRPr>
            </a:lvl9pPr>
          </a:lstStyle>
          <a:p>
            <a:pPr marL="0" indent="0">
              <a:buNone/>
            </a:pPr>
            <a:r>
              <a:rPr lang="fr-FR" sz="2800" dirty="0"/>
              <a:t> </a:t>
            </a:r>
            <a:r>
              <a:rPr lang="fr-FR" sz="2800" b="1" dirty="0"/>
              <a:t>LE COMPTE COURANT:</a:t>
            </a:r>
          </a:p>
          <a:p>
            <a:pPr marL="0" indent="0">
              <a:buNone/>
            </a:pPr>
            <a:r>
              <a:rPr lang="fr-FR" sz="2000" dirty="0" smtClean="0"/>
              <a:t>C’est </a:t>
            </a:r>
            <a:r>
              <a:rPr lang="fr-FR" sz="2000" dirty="0"/>
              <a:t>1 acte juridique générateur d’obligations, la convention de cc réalise donc 1 contrat; la banque accepte de recevoir, de garder et de rendre à vue ,les dépôts monétaires versés par le client et disponible sur le compte, donc contrat également de dépôt bancaire, mais en plus, les parties conviennent que les droits réciproques nés ou à naitre ne donnent pas lieu à exécution séparée ,mais à dénouement fusionné,</a:t>
            </a:r>
          </a:p>
          <a:p>
            <a:pPr marL="0" indent="0">
              <a:buNone/>
            </a:pPr>
            <a:endParaRPr lang="fr-FR" sz="2000" dirty="0"/>
          </a:p>
          <a:p>
            <a:pPr marL="0" indent="0">
              <a:buNone/>
            </a:pPr>
            <a:r>
              <a:rPr lang="fr-FR" sz="2400" b="1" dirty="0"/>
              <a:t>Effets juridiques:</a:t>
            </a:r>
          </a:p>
          <a:p>
            <a:pPr marL="514350" indent="-514350">
              <a:buFont typeface="+mj-lt"/>
              <a:buAutoNum type="arabicPeriod"/>
            </a:pPr>
            <a:r>
              <a:rPr lang="fr-FR" sz="2000" dirty="0" smtClean="0"/>
              <a:t>report </a:t>
            </a:r>
            <a:r>
              <a:rPr lang="fr-FR" sz="2000" dirty="0"/>
              <a:t>de l’exigibilité du solde à la clôture du compte</a:t>
            </a:r>
          </a:p>
          <a:p>
            <a:pPr marL="457200" indent="-457200">
              <a:buFont typeface="+mj-lt"/>
              <a:buAutoNum type="arabicPeriod"/>
            </a:pPr>
            <a:r>
              <a:rPr lang="fr-FR" sz="2000" dirty="0" smtClean="0"/>
              <a:t>effet </a:t>
            </a:r>
            <a:r>
              <a:rPr lang="fr-FR" sz="2000" dirty="0"/>
              <a:t>novatoire: les créances sont dépouillées de leurs caractères juridiques initiaux et sont remplacées par 1 autre réalité juridique propres( il y a novation quand 1 obligation est éteinte et remplacée immédiatement par 1 autre)</a:t>
            </a:r>
          </a:p>
          <a:p>
            <a:pPr marL="457200" indent="-457200">
              <a:buFont typeface="+mj-lt"/>
              <a:buAutoNum type="arabicPeriod"/>
            </a:pPr>
            <a:r>
              <a:rPr lang="fr-FR" sz="2000" dirty="0" smtClean="0"/>
              <a:t>effet </a:t>
            </a:r>
            <a:r>
              <a:rPr lang="fr-FR" sz="2000" dirty="0"/>
              <a:t>d’indivisibilité; toute écriture passée au compte doit aussitôt être arithmétiquement combinée au solde des écritures antérieures de sorte à faire apparaitre 1 nouveau solde qui traduise la fusion avec les autres articles précédents et à venir,</a:t>
            </a:r>
          </a:p>
          <a:p>
            <a:pPr marL="457200" indent="-457200">
              <a:buFont typeface="+mj-lt"/>
              <a:buAutoNum type="arabicPeriod"/>
            </a:pPr>
            <a:r>
              <a:rPr lang="fr-FR" sz="2000" dirty="0" smtClean="0"/>
              <a:t>Productivité </a:t>
            </a:r>
            <a:r>
              <a:rPr lang="fr-FR" sz="2000" dirty="0"/>
              <a:t>d’intérêt,</a:t>
            </a:r>
          </a:p>
        </p:txBody>
      </p:sp>
    </p:spTree>
    <p:extLst>
      <p:ext uri="{BB962C8B-B14F-4D97-AF65-F5344CB8AC3E}">
        <p14:creationId xmlns="" xmlns:p14="http://schemas.microsoft.com/office/powerpoint/2010/main" val="2585045056"/>
      </p:ext>
    </p:extLst>
  </p:cSld>
  <p:clrMapOvr>
    <a:masterClrMapping/>
  </p:clrMapOvr>
  <mc:AlternateContent xmlns:mc="http://schemas.openxmlformats.org/markup-compatibility/2006">
    <mc:Choice xmlns=""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94064"/>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Produits aux particuliers</a:t>
            </a:r>
          </a:p>
        </p:txBody>
      </p:sp>
      <p:sp>
        <p:nvSpPr>
          <p:cNvPr id="8" name="ZoneTexte 7"/>
          <p:cNvSpPr txBox="1"/>
          <p:nvPr/>
        </p:nvSpPr>
        <p:spPr>
          <a:xfrm>
            <a:off x="6132888"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Produits aux entreprises</a:t>
            </a:r>
          </a:p>
        </p:txBody>
      </p:sp>
      <p:sp>
        <p:nvSpPr>
          <p:cNvPr id="9" name="ZoneTexte 8"/>
          <p:cNvSpPr txBox="1"/>
          <p:nvPr/>
        </p:nvSpPr>
        <p:spPr>
          <a:xfrm>
            <a:off x="9158510" y="52164"/>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Banque et marché financier</a:t>
            </a:r>
          </a:p>
        </p:txBody>
      </p:sp>
      <p:sp>
        <p:nvSpPr>
          <p:cNvPr id="10" name="Content Placeholder 2"/>
          <p:cNvSpPr txBox="1">
            <a:spLocks/>
          </p:cNvSpPr>
          <p:nvPr/>
        </p:nvSpPr>
        <p:spPr>
          <a:xfrm>
            <a:off x="292100" y="1132764"/>
            <a:ext cx="11818410" cy="4851400"/>
          </a:xfrm>
          <a:prstGeom prst="rect">
            <a:avLst/>
          </a:prstGeom>
        </p:spPr>
        <p:txBody>
          <a:bodyPr vert="horz" wrap="square" lIns="146304" tIns="91440" rIns="146304" bIns="91440" rtlCol="0">
            <a:noAutofit/>
          </a:bodyPr>
          <a:lstStyle>
            <a:lvl1pPr marL="336080" marR="0" indent="-336080" algn="l" defTabSz="914192" rtl="0" eaLnBrk="1" fontAlgn="auto" latinLnBrk="0" hangingPunct="1">
              <a:lnSpc>
                <a:spcPct val="90000"/>
              </a:lnSpc>
              <a:spcBef>
                <a:spcPct val="20000"/>
              </a:spcBef>
              <a:spcAft>
                <a:spcPts val="0"/>
              </a:spcAft>
              <a:buClr>
                <a:schemeClr val="tx1"/>
              </a:buClr>
              <a:buSzPct val="90000"/>
              <a:buFont typeface="Wingdings" panose="05000000000000000000" pitchFamily="2" charset="2"/>
              <a:buChar char="§"/>
              <a:tabLst/>
              <a:defRPr sz="3920" kern="1200" spc="0" baseline="0">
                <a:gradFill>
                  <a:gsLst>
                    <a:gs pos="1250">
                      <a:schemeClr val="tx1"/>
                    </a:gs>
                    <a:gs pos="100000">
                      <a:schemeClr val="tx1"/>
                    </a:gs>
                  </a:gsLst>
                  <a:lin ang="5400000" scaled="0"/>
                </a:gradFill>
                <a:latin typeface="+mj-lt"/>
                <a:ea typeface="+mn-ea"/>
                <a:cs typeface="+mn-cs"/>
              </a:defRPr>
            </a:lvl1pPr>
            <a:lvl2pPr marL="572581" marR="0" indent="-236500" algn="l" defTabSz="914192" rtl="0" eaLnBrk="1" fontAlgn="auto" latinLnBrk="0" hangingPunct="1">
              <a:lnSpc>
                <a:spcPct val="90000"/>
              </a:lnSpc>
              <a:spcBef>
                <a:spcPct val="20000"/>
              </a:spcBef>
              <a:spcAft>
                <a:spcPts val="0"/>
              </a:spcAft>
              <a:buClr>
                <a:schemeClr val="tx1"/>
              </a:buClr>
              <a:buSzPct val="90000"/>
              <a:buFont typeface="Wingdings" panose="05000000000000000000" pitchFamily="2" charset="2"/>
              <a:buChar char="§"/>
              <a:tabLst/>
              <a:defRPr sz="2353" kern="1200" spc="0" baseline="0">
                <a:gradFill>
                  <a:gsLst>
                    <a:gs pos="1250">
                      <a:schemeClr val="tx1"/>
                    </a:gs>
                    <a:gs pos="100000">
                      <a:schemeClr val="tx1"/>
                    </a:gs>
                  </a:gsLst>
                  <a:lin ang="5400000" scaled="0"/>
                </a:gradFill>
                <a:latin typeface="+mn-lt"/>
                <a:ea typeface="+mn-ea"/>
                <a:cs typeface="+mn-cs"/>
              </a:defRPr>
            </a:lvl2pPr>
            <a:lvl3pPr marL="784187" marR="0" indent="-224054" algn="l" defTabSz="914192" rtl="0" eaLnBrk="1" fontAlgn="auto" latinLnBrk="0" hangingPunct="1">
              <a:lnSpc>
                <a:spcPct val="90000"/>
              </a:lnSpc>
              <a:spcBef>
                <a:spcPct val="20000"/>
              </a:spcBef>
              <a:spcAft>
                <a:spcPts val="0"/>
              </a:spcAft>
              <a:buClr>
                <a:schemeClr val="tx1"/>
              </a:buClr>
              <a:buSzPct val="90000"/>
              <a:buFont typeface="Wingdings" panose="05000000000000000000" pitchFamily="2" charset="2"/>
              <a:buChar char="§"/>
              <a:tabLst/>
              <a:defRPr sz="2353" kern="1200" spc="0" baseline="0">
                <a:gradFill>
                  <a:gsLst>
                    <a:gs pos="1250">
                      <a:schemeClr val="tx1"/>
                    </a:gs>
                    <a:gs pos="100000">
                      <a:schemeClr val="tx1"/>
                    </a:gs>
                  </a:gsLst>
                  <a:lin ang="5400000" scaled="0"/>
                </a:gradFill>
                <a:latin typeface="+mn-lt"/>
                <a:ea typeface="+mn-ea"/>
                <a:cs typeface="+mn-cs"/>
              </a:defRPr>
            </a:lvl3pPr>
            <a:lvl4pPr marL="1008241" marR="0" indent="-224054" algn="l" defTabSz="914192" rtl="0" eaLnBrk="1" fontAlgn="auto" latinLnBrk="0" hangingPunct="1">
              <a:lnSpc>
                <a:spcPct val="90000"/>
              </a:lnSpc>
              <a:spcBef>
                <a:spcPct val="20000"/>
              </a:spcBef>
              <a:spcAft>
                <a:spcPts val="0"/>
              </a:spcAft>
              <a:buClr>
                <a:schemeClr val="tx1"/>
              </a:buClr>
              <a:buSzPct val="90000"/>
              <a:buFont typeface="Wingdings" panose="05000000000000000000" pitchFamily="2" charset="2"/>
              <a:buChar char="§"/>
              <a:tabLst/>
              <a:defRPr sz="1961" kern="1200" spc="0" baseline="0">
                <a:gradFill>
                  <a:gsLst>
                    <a:gs pos="1250">
                      <a:schemeClr val="tx1"/>
                    </a:gs>
                    <a:gs pos="100000">
                      <a:schemeClr val="tx1"/>
                    </a:gs>
                  </a:gsLst>
                  <a:lin ang="5400000" scaled="0"/>
                </a:gradFill>
                <a:latin typeface="+mn-lt"/>
                <a:ea typeface="+mn-ea"/>
                <a:cs typeface="+mn-cs"/>
              </a:defRPr>
            </a:lvl4pPr>
            <a:lvl5pPr marL="1232294" marR="0" indent="-224054" algn="l" defTabSz="914192" rtl="0" eaLnBrk="1" fontAlgn="auto" latinLnBrk="0" hangingPunct="1">
              <a:lnSpc>
                <a:spcPct val="90000"/>
              </a:lnSpc>
              <a:spcBef>
                <a:spcPct val="20000"/>
              </a:spcBef>
              <a:spcAft>
                <a:spcPts val="0"/>
              </a:spcAft>
              <a:buClr>
                <a:schemeClr val="tx1"/>
              </a:buClr>
              <a:buSzPct val="90000"/>
              <a:buFont typeface="Wingdings" panose="05000000000000000000" pitchFamily="2" charset="2"/>
              <a:buChar char="§"/>
              <a:tabLst/>
              <a:defRPr sz="1961" kern="1200" spc="0" baseline="0">
                <a:gradFill>
                  <a:gsLst>
                    <a:gs pos="1250">
                      <a:schemeClr val="tx1"/>
                    </a:gs>
                    <a:gs pos="100000">
                      <a:schemeClr val="tx1"/>
                    </a:gs>
                  </a:gsLst>
                  <a:lin ang="5400000" scaled="0"/>
                </a:gradFill>
                <a:latin typeface="+mn-lt"/>
                <a:ea typeface="+mn-ea"/>
                <a:cs typeface="+mn-cs"/>
              </a:defRPr>
            </a:lvl5pPr>
            <a:lvl6pPr marL="2514026" indent="-228548" algn="l" defTabSz="914192" rtl="0" eaLnBrk="1" latinLnBrk="0" hangingPunct="1">
              <a:spcBef>
                <a:spcPct val="20000"/>
              </a:spcBef>
              <a:buFont typeface="Arial" pitchFamily="34" charset="0"/>
              <a:buChar char="•"/>
              <a:defRPr sz="1961" kern="1200">
                <a:solidFill>
                  <a:schemeClr val="tx1"/>
                </a:solidFill>
                <a:latin typeface="+mn-lt"/>
                <a:ea typeface="+mn-ea"/>
                <a:cs typeface="+mn-cs"/>
              </a:defRPr>
            </a:lvl6pPr>
            <a:lvl7pPr marL="2971123" indent="-228548" algn="l" defTabSz="914192" rtl="0" eaLnBrk="1" latinLnBrk="0" hangingPunct="1">
              <a:spcBef>
                <a:spcPct val="20000"/>
              </a:spcBef>
              <a:buFont typeface="Arial" pitchFamily="34" charset="0"/>
              <a:buChar char="•"/>
              <a:defRPr sz="1961" kern="1200">
                <a:solidFill>
                  <a:schemeClr val="tx1"/>
                </a:solidFill>
                <a:latin typeface="+mn-lt"/>
                <a:ea typeface="+mn-ea"/>
                <a:cs typeface="+mn-cs"/>
              </a:defRPr>
            </a:lvl7pPr>
            <a:lvl8pPr marL="3428219" indent="-228548" algn="l" defTabSz="914192" rtl="0" eaLnBrk="1" latinLnBrk="0" hangingPunct="1">
              <a:spcBef>
                <a:spcPct val="20000"/>
              </a:spcBef>
              <a:buFont typeface="Arial" pitchFamily="34" charset="0"/>
              <a:buChar char="•"/>
              <a:defRPr sz="1961" kern="1200">
                <a:solidFill>
                  <a:schemeClr val="tx1"/>
                </a:solidFill>
                <a:latin typeface="+mn-lt"/>
                <a:ea typeface="+mn-ea"/>
                <a:cs typeface="+mn-cs"/>
              </a:defRPr>
            </a:lvl8pPr>
            <a:lvl9pPr marL="3885315" indent="-228548" algn="l" defTabSz="914192" rtl="0" eaLnBrk="1" latinLnBrk="0" hangingPunct="1">
              <a:spcBef>
                <a:spcPct val="20000"/>
              </a:spcBef>
              <a:buFont typeface="Arial" pitchFamily="34" charset="0"/>
              <a:buChar char="•"/>
              <a:defRPr sz="1961" kern="1200">
                <a:solidFill>
                  <a:schemeClr val="tx1"/>
                </a:solidFill>
                <a:latin typeface="+mn-lt"/>
                <a:ea typeface="+mn-ea"/>
                <a:cs typeface="+mn-cs"/>
              </a:defRPr>
            </a:lvl9pPr>
          </a:lstStyle>
          <a:p>
            <a:pPr marL="0" indent="0">
              <a:buNone/>
            </a:pPr>
            <a:r>
              <a:rPr lang="fr-FR" sz="2000" b="1" dirty="0" smtClean="0"/>
              <a:t>A/Les </a:t>
            </a:r>
            <a:r>
              <a:rPr lang="fr-FR" sz="2000" b="1" dirty="0"/>
              <a:t>solutions aux besoins nés de l’activité des entreprises:</a:t>
            </a:r>
          </a:p>
          <a:p>
            <a:pPr marL="0" indent="0">
              <a:buNone/>
            </a:pPr>
            <a:endParaRPr lang="fr-FR" sz="2000" b="1" dirty="0"/>
          </a:p>
          <a:p>
            <a:pPr marL="0" indent="0">
              <a:buNone/>
            </a:pPr>
            <a:r>
              <a:rPr lang="fr-FR" sz="2000" dirty="0"/>
              <a:t>           1/  Étude des supports:</a:t>
            </a:r>
          </a:p>
          <a:p>
            <a:pPr marL="0" indent="0">
              <a:buNone/>
            </a:pPr>
            <a:endParaRPr lang="fr-FR" sz="2000" dirty="0"/>
          </a:p>
          <a:p>
            <a:pPr marL="0" indent="0">
              <a:buNone/>
            </a:pPr>
            <a:r>
              <a:rPr lang="fr-FR" sz="2000" dirty="0"/>
              <a:t>          </a:t>
            </a:r>
            <a:r>
              <a:rPr lang="fr-FR" sz="2000" dirty="0" smtClean="0"/>
              <a:t>	a</a:t>
            </a:r>
            <a:r>
              <a:rPr lang="fr-FR" sz="2000" dirty="0"/>
              <a:t>/-La lettre de </a:t>
            </a:r>
            <a:r>
              <a:rPr lang="fr-FR" sz="2000" dirty="0" smtClean="0"/>
              <a:t>change : Définition</a:t>
            </a:r>
            <a:r>
              <a:rPr lang="fr-FR" sz="2000" dirty="0"/>
              <a:t>, Forme</a:t>
            </a:r>
            <a:r>
              <a:rPr lang="fr-FR" sz="2000" dirty="0" smtClean="0"/>
              <a:t>, Description, Provision, Acceptation, Endossement, 	Paiement </a:t>
            </a:r>
            <a:r>
              <a:rPr lang="fr-FR" sz="2000" dirty="0"/>
              <a:t>,Recours</a:t>
            </a:r>
          </a:p>
          <a:p>
            <a:pPr marL="0" indent="0">
              <a:buNone/>
            </a:pPr>
            <a:endParaRPr lang="fr-FR" sz="2000" dirty="0"/>
          </a:p>
          <a:p>
            <a:pPr marL="0" indent="0">
              <a:buNone/>
            </a:pPr>
            <a:r>
              <a:rPr lang="fr-FR" sz="2000" dirty="0"/>
              <a:t>       </a:t>
            </a:r>
            <a:r>
              <a:rPr lang="fr-FR" sz="2000" dirty="0" smtClean="0"/>
              <a:t>	 </a:t>
            </a:r>
            <a:r>
              <a:rPr lang="fr-FR" sz="2000" dirty="0"/>
              <a:t>b/-le billet à ordre </a:t>
            </a:r>
            <a:r>
              <a:rPr lang="fr-FR" sz="2000" dirty="0" smtClean="0"/>
              <a:t>: Définition</a:t>
            </a:r>
            <a:r>
              <a:rPr lang="fr-FR" sz="2000" dirty="0"/>
              <a:t>, Mécanisme</a:t>
            </a:r>
            <a:r>
              <a:rPr lang="fr-FR" sz="2000" dirty="0" smtClean="0"/>
              <a:t>, description</a:t>
            </a:r>
            <a:r>
              <a:rPr lang="fr-FR" sz="2000" dirty="0"/>
              <a:t>…</a:t>
            </a:r>
          </a:p>
          <a:p>
            <a:endParaRPr lang="fr-FR" sz="2000" dirty="0"/>
          </a:p>
          <a:p>
            <a:pPr marL="0" indent="0">
              <a:buNone/>
            </a:pPr>
            <a:r>
              <a:rPr lang="fr-FR" sz="2000" dirty="0"/>
              <a:t>          2/Services  proposés:</a:t>
            </a:r>
          </a:p>
          <a:p>
            <a:endParaRPr lang="fr-FR" sz="2000" dirty="0"/>
          </a:p>
          <a:p>
            <a:pPr marL="0" indent="0">
              <a:buNone/>
            </a:pPr>
            <a:r>
              <a:rPr lang="fr-FR" sz="2000" dirty="0" smtClean="0"/>
              <a:t>	- </a:t>
            </a:r>
            <a:r>
              <a:rPr lang="fr-FR" sz="2000" dirty="0"/>
              <a:t>Les crédits d’exploitation,  Les crédits d’ investissement, ,et Les crédits par signature.</a:t>
            </a:r>
          </a:p>
        </p:txBody>
      </p:sp>
    </p:spTree>
    <p:extLst>
      <p:ext uri="{BB962C8B-B14F-4D97-AF65-F5344CB8AC3E}">
        <p14:creationId xmlns="" xmlns:p14="http://schemas.microsoft.com/office/powerpoint/2010/main" val="1062009846"/>
      </p:ext>
    </p:extLst>
  </p:cSld>
  <p:clrMapOvr>
    <a:masterClrMapping/>
  </p:clrMapOvr>
  <mc:AlternateContent xmlns:mc="http://schemas.openxmlformats.org/markup-compatibility/2006">
    <mc:Choice xmlns=""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Content Placeholder 2"/>
          <p:cNvSpPr>
            <a:spLocks noGrp="1"/>
          </p:cNvSpPr>
          <p:nvPr>
            <p:ph idx="1"/>
          </p:nvPr>
        </p:nvSpPr>
        <p:spPr>
          <a:xfrm>
            <a:off x="269242" y="1189177"/>
            <a:ext cx="11653521" cy="4604337"/>
          </a:xfrm>
        </p:spPr>
        <p:txBody>
          <a:bodyPr/>
          <a:lstStyle/>
          <a:p>
            <a:r>
              <a:rPr lang="fr-FR" altLang="en-US" sz="3200" b="1" dirty="0" smtClean="0"/>
              <a:t>Définition de la Lettre de change</a:t>
            </a:r>
          </a:p>
          <a:p>
            <a:endParaRPr lang="fr-FR" altLang="en-US" sz="3200" b="1" dirty="0"/>
          </a:p>
          <a:p>
            <a:endParaRPr lang="fr-FR" altLang="en-US" sz="3200" b="1" dirty="0" smtClean="0"/>
          </a:p>
          <a:p>
            <a:pPr marL="0" indent="0" algn="just">
              <a:buNone/>
            </a:pPr>
            <a:r>
              <a:rPr lang="fr-FR" altLang="en-US" sz="4000" dirty="0" smtClean="0"/>
              <a:t>C’est </a:t>
            </a:r>
            <a:r>
              <a:rPr lang="fr-FR" altLang="en-US" sz="4000" dirty="0"/>
              <a:t>un écrit par lequel une personne, le </a:t>
            </a:r>
            <a:r>
              <a:rPr lang="fr-FR" altLang="en-US" sz="4000" b="1" dirty="0"/>
              <a:t>Tireur</a:t>
            </a:r>
            <a:r>
              <a:rPr lang="fr-FR" altLang="en-US" sz="4000" dirty="0"/>
              <a:t>, donne à une autre personne le </a:t>
            </a:r>
            <a:r>
              <a:rPr lang="fr-FR" altLang="en-US" sz="4000" b="1" dirty="0"/>
              <a:t>Tiré</a:t>
            </a:r>
            <a:r>
              <a:rPr lang="fr-FR" altLang="en-US" sz="4000" dirty="0"/>
              <a:t>, l’ordre de payer à une époque déterminée ,appelée </a:t>
            </a:r>
            <a:r>
              <a:rPr lang="fr-FR" altLang="en-US" sz="4000" b="1" dirty="0"/>
              <a:t>échéance</a:t>
            </a:r>
            <a:r>
              <a:rPr lang="fr-FR" altLang="en-US" sz="4000" dirty="0"/>
              <a:t>, une certaine somme à une tierce personne appelée </a:t>
            </a:r>
            <a:r>
              <a:rPr lang="fr-FR" altLang="en-US" sz="4000" b="1" dirty="0"/>
              <a:t>Bénéficiaire</a:t>
            </a:r>
            <a:r>
              <a:rPr lang="fr-FR" altLang="en-US" sz="4000" dirty="0"/>
              <a:t> ou à l’ordre de ce dernier</a:t>
            </a:r>
            <a:endParaRPr lang="en-US" altLang="en-US" sz="4000" dirty="0"/>
          </a:p>
        </p:txBody>
      </p:sp>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94064"/>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Produits aux particuliers</a:t>
            </a:r>
          </a:p>
        </p:txBody>
      </p:sp>
      <p:sp>
        <p:nvSpPr>
          <p:cNvPr id="8" name="ZoneTexte 7"/>
          <p:cNvSpPr txBox="1"/>
          <p:nvPr/>
        </p:nvSpPr>
        <p:spPr>
          <a:xfrm>
            <a:off x="6132888"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Produits aux entreprises</a:t>
            </a:r>
          </a:p>
        </p:txBody>
      </p:sp>
      <p:sp>
        <p:nvSpPr>
          <p:cNvPr id="9" name="ZoneTexte 8"/>
          <p:cNvSpPr txBox="1"/>
          <p:nvPr/>
        </p:nvSpPr>
        <p:spPr>
          <a:xfrm>
            <a:off x="9158510" y="52164"/>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Banque et marché financier</a:t>
            </a:r>
          </a:p>
        </p:txBody>
      </p:sp>
    </p:spTree>
    <p:extLst>
      <p:ext uri="{BB962C8B-B14F-4D97-AF65-F5344CB8AC3E}">
        <p14:creationId xmlns="" xmlns:p14="http://schemas.microsoft.com/office/powerpoint/2010/main" val="1918384689"/>
      </p:ext>
    </p:extLst>
  </p:cSld>
  <p:clrMapOvr>
    <a:masterClrMapping/>
  </p:clrMapOvr>
  <mc:AlternateContent xmlns:mc="http://schemas.openxmlformats.org/markup-compatibility/2006">
    <mc:Choice xmlns=""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Content Placeholder 2"/>
          <p:cNvSpPr>
            <a:spLocks noGrp="1"/>
          </p:cNvSpPr>
          <p:nvPr>
            <p:ph idx="1"/>
          </p:nvPr>
        </p:nvSpPr>
        <p:spPr>
          <a:xfrm>
            <a:off x="538479" y="1549785"/>
            <a:ext cx="11653521" cy="7226594"/>
          </a:xfrm>
        </p:spPr>
        <p:txBody>
          <a:bodyPr/>
          <a:lstStyle/>
          <a:p>
            <a:pPr marL="0" indent="0">
              <a:buNone/>
            </a:pPr>
            <a:r>
              <a:rPr lang="fr-FR" altLang="en-US" sz="3200" dirty="0"/>
              <a:t>Les lettres de change à un certain délai de vue doivent être présentées à l'acceptation dans le délai d'un an à partir de leur date. Le tireur peut abréger ce dernier délai ou en stipuler un plus long.</a:t>
            </a:r>
          </a:p>
          <a:p>
            <a:pPr marL="0" indent="0">
              <a:buNone/>
            </a:pPr>
            <a:r>
              <a:rPr lang="fr-FR" altLang="en-US" sz="3200" dirty="0" smtClean="0"/>
              <a:t>Lorsqu'une </a:t>
            </a:r>
            <a:r>
              <a:rPr lang="fr-FR" altLang="en-US" sz="3200" dirty="0"/>
              <a:t>lettre de change est créée en exécution d'une convention relative à </a:t>
            </a:r>
            <a:r>
              <a:rPr lang="fr-FR" altLang="en-US" sz="3200" dirty="0" smtClean="0"/>
              <a:t>des fournitures </a:t>
            </a:r>
            <a:r>
              <a:rPr lang="fr-FR" altLang="en-US" sz="3200" dirty="0"/>
              <a:t>de marchandises et passée entre commerçants, et que le tireur a </a:t>
            </a:r>
            <a:r>
              <a:rPr lang="fr-FR" altLang="en-US" sz="3200" dirty="0" smtClean="0"/>
              <a:t>satisfait aux </a:t>
            </a:r>
            <a:r>
              <a:rPr lang="fr-FR" altLang="en-US" sz="3200" dirty="0"/>
              <a:t>obligations résultant pour lui du contrat, le tiré ne peut se refuser à donner </a:t>
            </a:r>
            <a:r>
              <a:rPr lang="fr-FR" altLang="en-US" sz="3200" dirty="0" smtClean="0"/>
              <a:t>son acceptation </a:t>
            </a:r>
            <a:r>
              <a:rPr lang="fr-FR" altLang="en-US" sz="3200" dirty="0"/>
              <a:t>dès l'expiration d'un délai conforme aux usages normaux du </a:t>
            </a:r>
            <a:r>
              <a:rPr lang="fr-FR" altLang="en-US" sz="3200" dirty="0" smtClean="0"/>
              <a:t>commerce en </a:t>
            </a:r>
            <a:r>
              <a:rPr lang="fr-FR" altLang="en-US" sz="3200" dirty="0"/>
              <a:t>matière de reconnaissance de marchandises.</a:t>
            </a:r>
          </a:p>
          <a:p>
            <a:pPr marL="0" indent="0">
              <a:buNone/>
            </a:pPr>
            <a:endParaRPr lang="fr-FR" altLang="en-US" sz="3200" dirty="0"/>
          </a:p>
          <a:p>
            <a:pPr marL="0" indent="0">
              <a:buNone/>
            </a:pPr>
            <a:r>
              <a:rPr lang="fr-FR" altLang="en-US" sz="3200" dirty="0"/>
              <a:t>Le refus d'acceptation entraîne de plein droit la déchéance du terme aux frais et</a:t>
            </a:r>
          </a:p>
          <a:p>
            <a:pPr marL="0" indent="0">
              <a:buNone/>
            </a:pPr>
            <a:r>
              <a:rPr lang="fr-FR" altLang="en-US" sz="3200" dirty="0"/>
              <a:t>dépens du tiré</a:t>
            </a:r>
            <a:endParaRPr lang="en-US" altLang="en-US" sz="3200" dirty="0"/>
          </a:p>
        </p:txBody>
      </p:sp>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94064"/>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Produits aux particuliers</a:t>
            </a:r>
          </a:p>
        </p:txBody>
      </p:sp>
      <p:sp>
        <p:nvSpPr>
          <p:cNvPr id="8" name="ZoneTexte 7"/>
          <p:cNvSpPr txBox="1"/>
          <p:nvPr/>
        </p:nvSpPr>
        <p:spPr>
          <a:xfrm>
            <a:off x="6132888"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Produits aux entreprises</a:t>
            </a:r>
          </a:p>
        </p:txBody>
      </p:sp>
      <p:sp>
        <p:nvSpPr>
          <p:cNvPr id="9" name="ZoneTexte 8"/>
          <p:cNvSpPr txBox="1"/>
          <p:nvPr/>
        </p:nvSpPr>
        <p:spPr>
          <a:xfrm>
            <a:off x="9158510" y="52164"/>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Banque et marché financier</a:t>
            </a:r>
          </a:p>
        </p:txBody>
      </p:sp>
    </p:spTree>
    <p:extLst>
      <p:ext uri="{BB962C8B-B14F-4D97-AF65-F5344CB8AC3E}">
        <p14:creationId xmlns="" xmlns:p14="http://schemas.microsoft.com/office/powerpoint/2010/main" val="2088837117"/>
      </p:ext>
    </p:extLst>
  </p:cSld>
  <p:clrMapOvr>
    <a:masterClrMapping/>
  </p:clrMapOvr>
  <mc:AlternateContent xmlns:mc="http://schemas.openxmlformats.org/markup-compatibility/2006">
    <mc:Choice xmlns=""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Content Placeholder 2"/>
          <p:cNvSpPr>
            <a:spLocks noGrp="1"/>
          </p:cNvSpPr>
          <p:nvPr>
            <p:ph idx="1"/>
          </p:nvPr>
        </p:nvSpPr>
        <p:spPr>
          <a:xfrm>
            <a:off x="269242" y="1189178"/>
            <a:ext cx="11653521" cy="5613845"/>
          </a:xfrm>
        </p:spPr>
        <p:txBody>
          <a:bodyPr/>
          <a:lstStyle/>
          <a:p>
            <a:pPr marL="0" indent="0" algn="ctr">
              <a:buNone/>
            </a:pPr>
            <a:r>
              <a:rPr lang="fr-FR" altLang="en-US" sz="2000" b="1" dirty="0"/>
              <a:t>L’AVAL DE LA LETTRE DE CHANGE- </a:t>
            </a:r>
          </a:p>
          <a:p>
            <a:r>
              <a:rPr lang="fr-FR" altLang="en-US" sz="1800" dirty="0"/>
              <a:t>Le paiement d'une lettre de change peut être garanti pour tout ou partie de son montant par un aval. Cette garantie est fournie par un tiers ou même par un signataire de la lettre.</a:t>
            </a:r>
          </a:p>
          <a:p>
            <a:endParaRPr lang="fr-FR" altLang="en-US" sz="1800" dirty="0"/>
          </a:p>
          <a:p>
            <a:r>
              <a:rPr lang="fr-FR" altLang="en-US" sz="1800" dirty="0"/>
              <a:t>L'aval est donné soit sur la lettre de change ou sur une allonge, soit par acte </a:t>
            </a:r>
            <a:r>
              <a:rPr lang="fr-FR" altLang="en-US" sz="1800" dirty="0" smtClean="0"/>
              <a:t>séparé indiquant </a:t>
            </a:r>
            <a:r>
              <a:rPr lang="fr-FR" altLang="en-US" sz="1800" dirty="0"/>
              <a:t>le lieu où il est intervenu.</a:t>
            </a:r>
          </a:p>
          <a:p>
            <a:endParaRPr lang="fr-FR" altLang="en-US" sz="1800" dirty="0"/>
          </a:p>
          <a:p>
            <a:r>
              <a:rPr lang="fr-FR" altLang="en-US" sz="1800" dirty="0"/>
              <a:t>Il est exprimé par les mots "bon pour aval" ou par toute autre formule équivalente ; il est signé par le donneur d'aval.</a:t>
            </a:r>
          </a:p>
          <a:p>
            <a:endParaRPr lang="fr-FR" altLang="en-US" sz="1800" dirty="0"/>
          </a:p>
          <a:p>
            <a:r>
              <a:rPr lang="fr-FR" altLang="en-US" sz="1800" dirty="0"/>
              <a:t>L'aval doit indiquer pour le compte de qui il est donné. A défaut de cette indication, il est réputé être donné pour le tireur.</a:t>
            </a:r>
          </a:p>
          <a:p>
            <a:r>
              <a:rPr lang="fr-FR" altLang="en-US" sz="1800" dirty="0"/>
              <a:t>Le donneur d'aval est tenu de la même manière que celui dont il s'est porté garant.</a:t>
            </a:r>
          </a:p>
          <a:p>
            <a:endParaRPr lang="fr-FR" altLang="en-US" sz="1800" dirty="0"/>
          </a:p>
          <a:p>
            <a:r>
              <a:rPr lang="fr-FR" altLang="en-US" sz="1800" dirty="0"/>
              <a:t>Son engagement est valable alors même que l'obligation qu'il a garantie serait </a:t>
            </a:r>
            <a:r>
              <a:rPr lang="fr-FR" altLang="en-US" sz="1800" dirty="0" smtClean="0"/>
              <a:t>nulle pour </a:t>
            </a:r>
            <a:r>
              <a:rPr lang="fr-FR" altLang="en-US" sz="1800" dirty="0"/>
              <a:t>toute cause autre qu'un vice de forme.</a:t>
            </a:r>
          </a:p>
          <a:p>
            <a:endParaRPr lang="fr-FR" altLang="en-US" sz="1800" dirty="0"/>
          </a:p>
          <a:p>
            <a:r>
              <a:rPr lang="fr-FR" altLang="en-US" sz="1800" dirty="0"/>
              <a:t>Quand il paie la lettre de change, le donneur d'aval acquiert les droits résultant de </a:t>
            </a:r>
            <a:r>
              <a:rPr lang="fr-FR" altLang="en-US" sz="1800" dirty="0" smtClean="0"/>
              <a:t>la lettre </a:t>
            </a:r>
            <a:r>
              <a:rPr lang="fr-FR" altLang="en-US" sz="1800" dirty="0"/>
              <a:t>de change contre le garanti et contre ceux qui sont tenus envers ce dernier </a:t>
            </a:r>
            <a:r>
              <a:rPr lang="fr-FR" altLang="en-US" sz="1800" dirty="0" smtClean="0"/>
              <a:t>en vertu </a:t>
            </a:r>
            <a:r>
              <a:rPr lang="fr-FR" altLang="en-US" sz="1800" dirty="0"/>
              <a:t>de la lettre de change.</a:t>
            </a:r>
            <a:endParaRPr lang="en-US" altLang="en-US" sz="1800" dirty="0"/>
          </a:p>
        </p:txBody>
      </p:sp>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94064"/>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Produits aux particuliers</a:t>
            </a:r>
          </a:p>
        </p:txBody>
      </p:sp>
      <p:sp>
        <p:nvSpPr>
          <p:cNvPr id="8" name="ZoneTexte 7"/>
          <p:cNvSpPr txBox="1"/>
          <p:nvPr/>
        </p:nvSpPr>
        <p:spPr>
          <a:xfrm>
            <a:off x="6132888"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Produits aux entreprises</a:t>
            </a:r>
          </a:p>
        </p:txBody>
      </p:sp>
      <p:sp>
        <p:nvSpPr>
          <p:cNvPr id="9" name="ZoneTexte 8"/>
          <p:cNvSpPr txBox="1"/>
          <p:nvPr/>
        </p:nvSpPr>
        <p:spPr>
          <a:xfrm>
            <a:off x="9158510" y="52164"/>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Banque et marché financier</a:t>
            </a:r>
          </a:p>
        </p:txBody>
      </p:sp>
    </p:spTree>
    <p:extLst>
      <p:ext uri="{BB962C8B-B14F-4D97-AF65-F5344CB8AC3E}">
        <p14:creationId xmlns="" xmlns:p14="http://schemas.microsoft.com/office/powerpoint/2010/main" val="815660726"/>
      </p:ext>
    </p:extLst>
  </p:cSld>
  <p:clrMapOvr>
    <a:masterClrMapping/>
  </p:clrMapOvr>
  <mc:AlternateContent xmlns:mc="http://schemas.openxmlformats.org/markup-compatibility/2006">
    <mc:Choice xmlns=""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type="body" idx="1"/>
          </p:nvPr>
        </p:nvSpPr>
        <p:spPr/>
        <p:txBody>
          <a:bodyPr/>
          <a:lstStyle/>
          <a:p>
            <a:pPr marL="0" indent="0" algn="ctr" eaLnBrk="1" hangingPunct="1">
              <a:lnSpc>
                <a:spcPct val="90000"/>
              </a:lnSpc>
              <a:buNone/>
              <a:defRPr/>
            </a:pPr>
            <a:r>
              <a:rPr lang="fr-FR" altLang="en-US" sz="2400" b="1" dirty="0"/>
              <a:t>Les mentions obligatoires(8</a:t>
            </a:r>
            <a:r>
              <a:rPr lang="fr-FR" altLang="en-US" sz="2400" dirty="0"/>
              <a:t>):</a:t>
            </a:r>
          </a:p>
          <a:p>
            <a:pPr marL="0" indent="0" algn="ctr" eaLnBrk="1" hangingPunct="1">
              <a:lnSpc>
                <a:spcPct val="90000"/>
              </a:lnSpc>
              <a:buNone/>
              <a:defRPr/>
            </a:pPr>
            <a:endParaRPr lang="fr-FR" altLang="en-US" sz="2400" dirty="0"/>
          </a:p>
          <a:p>
            <a:pPr eaLnBrk="1" hangingPunct="1">
              <a:lnSpc>
                <a:spcPct val="90000"/>
              </a:lnSpc>
              <a:buFontTx/>
              <a:buNone/>
              <a:defRPr/>
            </a:pPr>
            <a:r>
              <a:rPr lang="fr-FR" altLang="en-US" sz="2000" dirty="0"/>
              <a:t>1)la dénomination Lettre de change</a:t>
            </a:r>
          </a:p>
          <a:p>
            <a:pPr eaLnBrk="1" hangingPunct="1">
              <a:lnSpc>
                <a:spcPct val="90000"/>
              </a:lnSpc>
              <a:buFontTx/>
              <a:buNone/>
              <a:defRPr/>
            </a:pPr>
            <a:r>
              <a:rPr lang="fr-FR" altLang="en-US" sz="2000" dirty="0"/>
              <a:t>2)le mandat pur et simple de payer une somme déterminée</a:t>
            </a:r>
          </a:p>
          <a:p>
            <a:pPr eaLnBrk="1" hangingPunct="1">
              <a:lnSpc>
                <a:spcPct val="90000"/>
              </a:lnSpc>
              <a:buFontTx/>
              <a:buNone/>
              <a:defRPr/>
            </a:pPr>
            <a:r>
              <a:rPr lang="fr-FR" altLang="en-US" sz="2000" dirty="0"/>
              <a:t>3)le nom de celui qui doit payer</a:t>
            </a:r>
          </a:p>
          <a:p>
            <a:pPr eaLnBrk="1" hangingPunct="1">
              <a:lnSpc>
                <a:spcPct val="90000"/>
              </a:lnSpc>
              <a:buFontTx/>
              <a:buNone/>
              <a:defRPr/>
            </a:pPr>
            <a:r>
              <a:rPr lang="fr-FR" altLang="en-US" sz="2000" dirty="0"/>
              <a:t>4)indication de l’échéance</a:t>
            </a:r>
          </a:p>
          <a:p>
            <a:pPr eaLnBrk="1" hangingPunct="1">
              <a:lnSpc>
                <a:spcPct val="90000"/>
              </a:lnSpc>
              <a:buFontTx/>
              <a:buNone/>
              <a:defRPr/>
            </a:pPr>
            <a:r>
              <a:rPr lang="fr-FR" altLang="en-US" sz="2000" dirty="0"/>
              <a:t>5)indication du lieu ou le paiement doit s’effectuer</a:t>
            </a:r>
          </a:p>
          <a:p>
            <a:pPr eaLnBrk="1" hangingPunct="1">
              <a:lnSpc>
                <a:spcPct val="90000"/>
              </a:lnSpc>
              <a:buFontTx/>
              <a:buNone/>
              <a:defRPr/>
            </a:pPr>
            <a:r>
              <a:rPr lang="fr-FR" altLang="en-US" sz="2000" dirty="0"/>
              <a:t>6)le nom de celui auquel ou à l’ordre duquel le paiement doit est fait</a:t>
            </a:r>
          </a:p>
          <a:p>
            <a:pPr eaLnBrk="1" hangingPunct="1">
              <a:lnSpc>
                <a:spcPct val="90000"/>
              </a:lnSpc>
              <a:buFontTx/>
              <a:buNone/>
              <a:defRPr/>
            </a:pPr>
            <a:r>
              <a:rPr lang="fr-FR" altLang="en-US" sz="2000" dirty="0"/>
              <a:t>7)indication de la date et du lieu ou la lettre de change est créée</a:t>
            </a:r>
          </a:p>
          <a:p>
            <a:pPr eaLnBrk="1" hangingPunct="1">
              <a:lnSpc>
                <a:spcPct val="90000"/>
              </a:lnSpc>
              <a:buFontTx/>
              <a:buNone/>
              <a:defRPr/>
            </a:pPr>
            <a:r>
              <a:rPr lang="fr-FR" altLang="en-US" sz="2000" dirty="0"/>
              <a:t>8)la signature de celui qui émet la lettre de change(Tireur)</a:t>
            </a:r>
          </a:p>
          <a:p>
            <a:pPr eaLnBrk="1" hangingPunct="1">
              <a:lnSpc>
                <a:spcPct val="90000"/>
              </a:lnSpc>
              <a:defRPr/>
            </a:pPr>
            <a:endParaRPr lang="fr-FR" altLang="en-US" sz="2000" dirty="0"/>
          </a:p>
        </p:txBody>
      </p:sp>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94064"/>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Produits aux particuliers</a:t>
            </a:r>
          </a:p>
        </p:txBody>
      </p:sp>
      <p:sp>
        <p:nvSpPr>
          <p:cNvPr id="8" name="ZoneTexte 7"/>
          <p:cNvSpPr txBox="1"/>
          <p:nvPr/>
        </p:nvSpPr>
        <p:spPr>
          <a:xfrm>
            <a:off x="6132888"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Produits aux entreprises</a:t>
            </a:r>
          </a:p>
        </p:txBody>
      </p:sp>
      <p:sp>
        <p:nvSpPr>
          <p:cNvPr id="9" name="ZoneTexte 8"/>
          <p:cNvSpPr txBox="1"/>
          <p:nvPr/>
        </p:nvSpPr>
        <p:spPr>
          <a:xfrm>
            <a:off x="9158510" y="52164"/>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Banque et marché financier</a:t>
            </a:r>
          </a:p>
        </p:txBody>
      </p:sp>
    </p:spTree>
    <p:extLst>
      <p:ext uri="{BB962C8B-B14F-4D97-AF65-F5344CB8AC3E}">
        <p14:creationId xmlns="" xmlns:p14="http://schemas.microsoft.com/office/powerpoint/2010/main" val="4158058436"/>
      </p:ext>
    </p:extLst>
  </p:cSld>
  <p:clrMapOvr>
    <a:masterClrMapping/>
  </p:clrMapOvr>
  <mc:AlternateContent xmlns:mc="http://schemas.openxmlformats.org/markup-compatibility/2006">
    <mc:Choice xmlns=""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Content Placeholder 2"/>
          <p:cNvSpPr>
            <a:spLocks noGrp="1"/>
          </p:cNvSpPr>
          <p:nvPr>
            <p:ph idx="1"/>
          </p:nvPr>
        </p:nvSpPr>
        <p:spPr>
          <a:xfrm>
            <a:off x="269242" y="1189178"/>
            <a:ext cx="11653521" cy="5650778"/>
          </a:xfrm>
        </p:spPr>
        <p:txBody>
          <a:bodyPr/>
          <a:lstStyle/>
          <a:p>
            <a:pPr marL="0" indent="0">
              <a:buNone/>
            </a:pPr>
            <a:r>
              <a:rPr lang="fr-FR" altLang="en-US" sz="2800" b="1" dirty="0"/>
              <a:t>Les différentes échéances de la lettre de change</a:t>
            </a:r>
          </a:p>
          <a:p>
            <a:pPr marL="0" indent="0">
              <a:buNone/>
            </a:pPr>
            <a:r>
              <a:rPr lang="fr-FR" altLang="en-US" sz="2000" dirty="0"/>
              <a:t>A jour fixe: exemple au 31 janvier</a:t>
            </a:r>
          </a:p>
          <a:p>
            <a:pPr marL="0" indent="0">
              <a:buNone/>
            </a:pPr>
            <a:r>
              <a:rPr lang="fr-FR" altLang="en-US" sz="2000" dirty="0"/>
              <a:t>                   A fin courant( dernier jour du mois)</a:t>
            </a:r>
          </a:p>
          <a:p>
            <a:pPr marL="0" indent="0">
              <a:buNone/>
            </a:pPr>
            <a:r>
              <a:rPr lang="fr-FR" altLang="en-US" sz="2000" dirty="0"/>
              <a:t>                   A fin prochain(dernier jour du mois suivant)</a:t>
            </a:r>
          </a:p>
          <a:p>
            <a:pPr marL="0" indent="0">
              <a:buNone/>
            </a:pPr>
            <a:r>
              <a:rPr lang="fr-FR" altLang="en-US" sz="2000" dirty="0"/>
              <a:t>A 1 certain délai de date:</a:t>
            </a:r>
          </a:p>
          <a:p>
            <a:pPr marL="0" indent="0">
              <a:buNone/>
            </a:pPr>
            <a:r>
              <a:rPr lang="fr-FR" altLang="en-US" sz="2000" dirty="0"/>
              <a:t>                    A par exemple 90 j de date</a:t>
            </a:r>
          </a:p>
          <a:p>
            <a:pPr marL="0" indent="0">
              <a:buNone/>
            </a:pPr>
            <a:r>
              <a:rPr lang="fr-FR" altLang="en-US" sz="2000" dirty="0"/>
              <a:t>                    A par exemple 3 mois de date</a:t>
            </a:r>
          </a:p>
          <a:p>
            <a:pPr marL="0" indent="0">
              <a:buNone/>
            </a:pPr>
            <a:r>
              <a:rPr lang="fr-FR" altLang="en-US" sz="2000" dirty="0"/>
              <a:t>A un certain délai de vue:</a:t>
            </a:r>
          </a:p>
          <a:p>
            <a:pPr marL="0" indent="0">
              <a:buNone/>
            </a:pPr>
            <a:r>
              <a:rPr lang="fr-FR" altLang="en-US" sz="2000" dirty="0"/>
              <a:t>                     A 60 jours de vue</a:t>
            </a:r>
          </a:p>
          <a:p>
            <a:pPr marL="0" indent="0">
              <a:buNone/>
            </a:pPr>
            <a:r>
              <a:rPr lang="fr-FR" altLang="en-US" sz="2000" dirty="0"/>
              <a:t>                      A 1 mois de vue</a:t>
            </a:r>
          </a:p>
          <a:p>
            <a:pPr marL="0" indent="0">
              <a:buNone/>
            </a:pPr>
            <a:r>
              <a:rPr lang="fr-FR" altLang="en-US" sz="2000" dirty="0"/>
              <a:t>A  vue:</a:t>
            </a:r>
          </a:p>
          <a:p>
            <a:pPr marL="0" indent="0">
              <a:buNone/>
            </a:pPr>
            <a:r>
              <a:rPr lang="fr-FR" altLang="en-US" sz="2000" dirty="0"/>
              <a:t>           Des sa présentation</a:t>
            </a:r>
          </a:p>
          <a:p>
            <a:pPr marL="0" indent="0">
              <a:buNone/>
            </a:pPr>
            <a:r>
              <a:rPr lang="fr-FR" altLang="en-US" sz="2000" dirty="0"/>
              <a:t>Les lettres de change, soit à d'autres échéances, soit à échéances successives, sont</a:t>
            </a:r>
          </a:p>
          <a:p>
            <a:pPr marL="0" indent="0">
              <a:buNone/>
            </a:pPr>
            <a:r>
              <a:rPr lang="fr-FR" altLang="en-US" sz="2000" dirty="0"/>
              <a:t>nulles.</a:t>
            </a:r>
          </a:p>
          <a:p>
            <a:pPr marL="0" indent="0">
              <a:buNone/>
            </a:pPr>
            <a:endParaRPr lang="fr-FR" altLang="en-US" sz="2000" dirty="0"/>
          </a:p>
          <a:p>
            <a:pPr marL="0" indent="0">
              <a:buNone/>
            </a:pPr>
            <a:endParaRPr lang="fr-FR" altLang="en-US" sz="2000" dirty="0"/>
          </a:p>
        </p:txBody>
      </p:sp>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94064"/>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Produits aux particuliers</a:t>
            </a:r>
          </a:p>
        </p:txBody>
      </p:sp>
      <p:sp>
        <p:nvSpPr>
          <p:cNvPr id="8" name="ZoneTexte 7"/>
          <p:cNvSpPr txBox="1"/>
          <p:nvPr/>
        </p:nvSpPr>
        <p:spPr>
          <a:xfrm>
            <a:off x="6132888"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Produits aux entreprises</a:t>
            </a:r>
          </a:p>
        </p:txBody>
      </p:sp>
      <p:sp>
        <p:nvSpPr>
          <p:cNvPr id="9" name="ZoneTexte 8"/>
          <p:cNvSpPr txBox="1"/>
          <p:nvPr/>
        </p:nvSpPr>
        <p:spPr>
          <a:xfrm>
            <a:off x="9158510" y="52164"/>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Banque et marché financier</a:t>
            </a:r>
          </a:p>
        </p:txBody>
      </p:sp>
    </p:spTree>
    <p:extLst>
      <p:ext uri="{BB962C8B-B14F-4D97-AF65-F5344CB8AC3E}">
        <p14:creationId xmlns="" xmlns:p14="http://schemas.microsoft.com/office/powerpoint/2010/main" val="3273521769"/>
      </p:ext>
    </p:extLst>
  </p:cSld>
  <p:clrMapOvr>
    <a:masterClrMapping/>
  </p:clrMapOvr>
  <mc:AlternateContent xmlns:mc="http://schemas.openxmlformats.org/markup-compatibility/2006">
    <mc:Choice xmlns=""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Produits aux particuliers</a:t>
            </a:r>
          </a:p>
        </p:txBody>
      </p:sp>
      <p:sp>
        <p:nvSpPr>
          <p:cNvPr id="8" name="ZoneTexte 7"/>
          <p:cNvSpPr txBox="1"/>
          <p:nvPr/>
        </p:nvSpPr>
        <p:spPr>
          <a:xfrm>
            <a:off x="6132888" y="52164"/>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Produits aux entreprises</a:t>
            </a:r>
          </a:p>
        </p:txBody>
      </p:sp>
      <p:sp>
        <p:nvSpPr>
          <p:cNvPr id="9" name="ZoneTexte 8"/>
          <p:cNvSpPr txBox="1"/>
          <p:nvPr/>
        </p:nvSpPr>
        <p:spPr>
          <a:xfrm>
            <a:off x="9158510" y="52164"/>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Banque et marché financier</a:t>
            </a:r>
          </a:p>
        </p:txBody>
      </p:sp>
      <p:graphicFrame>
        <p:nvGraphicFramePr>
          <p:cNvPr id="10" name="Diagramme 9"/>
          <p:cNvGraphicFramePr/>
          <p:nvPr>
            <p:extLst>
              <p:ext uri="{D42A27DB-BD31-4B8C-83A1-F6EECF244321}">
                <p14:modId xmlns="" xmlns:p14="http://schemas.microsoft.com/office/powerpoint/2010/main" val="2514339975"/>
              </p:ext>
            </p:extLst>
          </p:nvPr>
        </p:nvGraphicFramePr>
        <p:xfrm>
          <a:off x="81642" y="1087966"/>
          <a:ext cx="12028868"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 xmlns:p14="http://schemas.microsoft.com/office/powerpoint/2010/main" val="162080911"/>
      </p:ext>
    </p:extLst>
  </p:cSld>
  <p:clrMapOvr>
    <a:masterClrMapping/>
  </p:clrMapOvr>
  <mc:AlternateContent xmlns:mc="http://schemas.openxmlformats.org/markup-compatibility/2006">
    <mc:Choice xmlns="" xmlns:p14="http://schemas.microsoft.com/office/powerpoint/2010/main" Requires="p14">
      <p:transition spd="slow">
        <p14:gallery dir="l"/>
      </p:transition>
    </mc:Choice>
    <mc:Fallback>
      <p:transition spd="slow">
        <p:fade/>
      </p:transition>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Content Placeholder 2"/>
          <p:cNvSpPr>
            <a:spLocks noGrp="1"/>
          </p:cNvSpPr>
          <p:nvPr>
            <p:ph idx="1"/>
          </p:nvPr>
        </p:nvSpPr>
        <p:spPr/>
        <p:txBody>
          <a:bodyPr/>
          <a:lstStyle/>
          <a:p>
            <a:pPr marL="0" indent="0" algn="ctr">
              <a:buNone/>
            </a:pPr>
            <a:r>
              <a:rPr lang="fr-FR" altLang="en-US" sz="1400" b="1" dirty="0"/>
              <a:t>LA PRESCRIPTION DE LA LETTRE DE CHANGE::</a:t>
            </a:r>
          </a:p>
          <a:p>
            <a:pPr marL="0" indent="0" algn="ctr">
              <a:buNone/>
            </a:pPr>
            <a:endParaRPr lang="fr-FR" altLang="en-US" sz="1400" dirty="0"/>
          </a:p>
          <a:p>
            <a:pPr marL="0" indent="0">
              <a:buNone/>
            </a:pPr>
            <a:r>
              <a:rPr lang="fr-FR" altLang="en-US" sz="1400" dirty="0"/>
              <a:t>Les actions résultant de la lettre de change contre l'accepteur se prescrivent par trois (3) ans à compter de la date de l'échéance.</a:t>
            </a:r>
          </a:p>
          <a:p>
            <a:pPr marL="0" indent="0">
              <a:buNone/>
            </a:pPr>
            <a:endParaRPr lang="fr-FR" altLang="en-US" sz="1400" dirty="0"/>
          </a:p>
          <a:p>
            <a:pPr marL="0" indent="0">
              <a:buNone/>
            </a:pPr>
            <a:r>
              <a:rPr lang="fr-FR" altLang="en-US" sz="1400" dirty="0"/>
              <a:t>Les actions du porteur contre les endosseurs et contre le tireur se prescrivent par un</a:t>
            </a:r>
          </a:p>
          <a:p>
            <a:pPr marL="0" indent="0">
              <a:buNone/>
            </a:pPr>
            <a:r>
              <a:rPr lang="fr-FR" altLang="en-US" sz="1400" dirty="0"/>
              <a:t>an à compter de la date du protêt dressé en temps utile ou de celle de l'échéance, en</a:t>
            </a:r>
          </a:p>
          <a:p>
            <a:pPr marL="0" indent="0">
              <a:buNone/>
            </a:pPr>
            <a:r>
              <a:rPr lang="fr-FR" altLang="en-US" sz="1400" dirty="0"/>
              <a:t>cas de clause de retour sans frais.</a:t>
            </a:r>
          </a:p>
          <a:p>
            <a:pPr marL="0" indent="0">
              <a:buNone/>
            </a:pPr>
            <a:endParaRPr lang="fr-FR" altLang="en-US" sz="1400" dirty="0"/>
          </a:p>
          <a:p>
            <a:pPr marL="0" indent="0">
              <a:buNone/>
            </a:pPr>
            <a:r>
              <a:rPr lang="fr-FR" altLang="en-US" sz="1400" dirty="0"/>
              <a:t>Les actions des endosseurs les uns contre les autres et contre le tireur se</a:t>
            </a:r>
          </a:p>
          <a:p>
            <a:pPr marL="0" indent="0">
              <a:buNone/>
            </a:pPr>
            <a:r>
              <a:rPr lang="fr-FR" altLang="en-US" sz="1400" dirty="0"/>
              <a:t>prescrivent par six (6) mois à partir du jour où l'endosseur a remboursé la lettre ou du</a:t>
            </a:r>
          </a:p>
          <a:p>
            <a:pPr marL="0" indent="0">
              <a:buNone/>
            </a:pPr>
            <a:r>
              <a:rPr lang="fr-FR" altLang="en-US" sz="1400" dirty="0"/>
              <a:t>jour où il a été lui-même actionné.</a:t>
            </a:r>
          </a:p>
          <a:p>
            <a:pPr marL="0" indent="0">
              <a:buNone/>
            </a:pPr>
            <a:endParaRPr lang="fr-FR" altLang="en-US" sz="1400" dirty="0"/>
          </a:p>
          <a:p>
            <a:pPr marL="0" indent="0">
              <a:buNone/>
            </a:pPr>
            <a:r>
              <a:rPr lang="fr-FR" altLang="en-US" sz="1400" dirty="0"/>
              <a:t>Les prescriptions, en cas d'action exercée en justice, ne courent que du jour de la</a:t>
            </a:r>
          </a:p>
          <a:p>
            <a:pPr marL="0" indent="0">
              <a:buNone/>
            </a:pPr>
            <a:r>
              <a:rPr lang="fr-FR" altLang="en-US" sz="1400" dirty="0"/>
              <a:t>dernière poursuite judiciaire. Elles ne s'appliquent pas s'il y a eu condamnation ou si</a:t>
            </a:r>
          </a:p>
          <a:p>
            <a:pPr marL="0" indent="0">
              <a:buNone/>
            </a:pPr>
            <a:r>
              <a:rPr lang="fr-FR" altLang="en-US" sz="1400" dirty="0"/>
              <a:t>la dette a été reconnue par acte séparé.</a:t>
            </a:r>
          </a:p>
          <a:p>
            <a:pPr marL="0" indent="0">
              <a:buNone/>
            </a:pPr>
            <a:endParaRPr lang="fr-FR" altLang="en-US" sz="1400" dirty="0"/>
          </a:p>
        </p:txBody>
      </p:sp>
      <p:sp>
        <p:nvSpPr>
          <p:cNvPr id="6" name="ZoneTexte 5"/>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7" name="ZoneTexte 6"/>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8" name="ZoneTexte 7"/>
          <p:cNvSpPr txBox="1"/>
          <p:nvPr/>
        </p:nvSpPr>
        <p:spPr>
          <a:xfrm>
            <a:off x="3107265" y="33132"/>
            <a:ext cx="2952000" cy="794064"/>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Produits aux particuliers</a:t>
            </a:r>
          </a:p>
        </p:txBody>
      </p:sp>
      <p:sp>
        <p:nvSpPr>
          <p:cNvPr id="9" name="ZoneTexte 8"/>
          <p:cNvSpPr txBox="1"/>
          <p:nvPr/>
        </p:nvSpPr>
        <p:spPr>
          <a:xfrm>
            <a:off x="6132888"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Produits aux entreprises</a:t>
            </a:r>
          </a:p>
        </p:txBody>
      </p:sp>
      <p:sp>
        <p:nvSpPr>
          <p:cNvPr id="10" name="ZoneTexte 9"/>
          <p:cNvSpPr txBox="1"/>
          <p:nvPr/>
        </p:nvSpPr>
        <p:spPr>
          <a:xfrm>
            <a:off x="9158510" y="52164"/>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Banque et marché financier</a:t>
            </a:r>
          </a:p>
        </p:txBody>
      </p:sp>
    </p:spTree>
    <p:extLst>
      <p:ext uri="{BB962C8B-B14F-4D97-AF65-F5344CB8AC3E}">
        <p14:creationId xmlns="" xmlns:p14="http://schemas.microsoft.com/office/powerpoint/2010/main" val="2352505538"/>
      </p:ext>
    </p:extLst>
  </p:cSld>
  <p:clrMapOvr>
    <a:masterClrMapping/>
  </p:clrMapOvr>
  <mc:AlternateContent xmlns:mc="http://schemas.openxmlformats.org/markup-compatibility/2006">
    <mc:Choice xmlns=""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9242" y="1189178"/>
            <a:ext cx="11653521" cy="5238918"/>
          </a:xfrm>
        </p:spPr>
        <p:txBody>
          <a:bodyPr>
            <a:noAutofit/>
          </a:bodyPr>
          <a:lstStyle/>
          <a:p>
            <a:pPr marL="0" indent="0">
              <a:buNone/>
            </a:pPr>
            <a:r>
              <a:rPr lang="fr-FR" sz="2400" dirty="0"/>
              <a:t>                                       </a:t>
            </a:r>
            <a:r>
              <a:rPr lang="fr-FR" sz="2400" b="1" dirty="0"/>
              <a:t>LE BILLET A ORDRE:</a:t>
            </a:r>
          </a:p>
          <a:p>
            <a:pPr marL="0" indent="0">
              <a:buNone/>
            </a:pPr>
            <a:r>
              <a:rPr lang="fr-FR" sz="2400" dirty="0" smtClean="0"/>
              <a:t>DEFINITION</a:t>
            </a:r>
            <a:r>
              <a:rPr lang="fr-FR" sz="2400" dirty="0"/>
              <a:t>:</a:t>
            </a:r>
          </a:p>
          <a:p>
            <a:pPr marL="0" indent="0">
              <a:buNone/>
            </a:pPr>
            <a:r>
              <a:rPr lang="fr-FR" sz="1800" dirty="0" smtClean="0"/>
              <a:t>C’est </a:t>
            </a:r>
            <a:r>
              <a:rPr lang="fr-FR" sz="1800" dirty="0"/>
              <a:t>1 écrit par lequel,1 personne, le souscripteur, s’engage à payer à 1 autre personne, le bénéficiaire ou à l’ordre de celui-ci ,à une certaine somme à 1 époque déterminée.</a:t>
            </a:r>
          </a:p>
          <a:p>
            <a:pPr marL="0" indent="0">
              <a:buNone/>
            </a:pPr>
            <a:r>
              <a:rPr lang="fr-FR" sz="1800" dirty="0"/>
              <a:t>Il est établi par celui qui doit payer le montant contrairement à la lettre de change,</a:t>
            </a:r>
          </a:p>
          <a:p>
            <a:pPr marL="0" indent="0">
              <a:buNone/>
            </a:pPr>
            <a:endParaRPr lang="fr-FR" sz="1800" dirty="0"/>
          </a:p>
          <a:p>
            <a:pPr marL="0" indent="0">
              <a:buNone/>
            </a:pPr>
            <a:r>
              <a:rPr lang="fr-FR" sz="2400" dirty="0"/>
              <a:t>MENTIONS OBLIGATOIRES:</a:t>
            </a:r>
          </a:p>
          <a:p>
            <a:pPr marL="0" indent="0">
              <a:buNone/>
            </a:pPr>
            <a:endParaRPr lang="fr-FR" sz="2400" dirty="0"/>
          </a:p>
          <a:p>
            <a:pPr marL="0" indent="0">
              <a:buNone/>
            </a:pPr>
            <a:r>
              <a:rPr lang="fr-FR" sz="1800" dirty="0"/>
              <a:t>1/la dénomination billet à ordre ou simplement la formule à l’ordre de</a:t>
            </a:r>
          </a:p>
          <a:p>
            <a:pPr marL="0" indent="0">
              <a:buNone/>
            </a:pPr>
            <a:r>
              <a:rPr lang="fr-FR" sz="1800" dirty="0"/>
              <a:t>2/l’engagement pur et simple de payer 1 somme déterminée exprimée par la formule « je paierai ou nous paierons »</a:t>
            </a:r>
          </a:p>
          <a:p>
            <a:pPr marL="0" indent="0">
              <a:buNone/>
            </a:pPr>
            <a:r>
              <a:rPr lang="fr-FR" sz="1800" dirty="0"/>
              <a:t>3/l’indication de l’échéance</a:t>
            </a:r>
          </a:p>
          <a:p>
            <a:pPr marL="0" indent="0">
              <a:buNone/>
            </a:pPr>
            <a:r>
              <a:rPr lang="fr-FR" sz="1800" dirty="0"/>
              <a:t>4/le lieu ou se fera le paiement</a:t>
            </a:r>
          </a:p>
          <a:p>
            <a:pPr marL="0" indent="0">
              <a:buNone/>
            </a:pPr>
            <a:r>
              <a:rPr lang="fr-FR" sz="1800" dirty="0"/>
              <a:t>5/le nom du bénéficiaire du billet</a:t>
            </a:r>
          </a:p>
          <a:p>
            <a:pPr marL="0" indent="0">
              <a:buNone/>
            </a:pPr>
            <a:r>
              <a:rPr lang="fr-FR" sz="1800" dirty="0"/>
              <a:t>6/la date et le lieu de création du billet</a:t>
            </a:r>
          </a:p>
          <a:p>
            <a:pPr marL="0" indent="0">
              <a:buNone/>
            </a:pPr>
            <a:r>
              <a:rPr lang="fr-FR" sz="1800" dirty="0"/>
              <a:t>7/la signature du souscripteur</a:t>
            </a:r>
          </a:p>
          <a:p>
            <a:endParaRPr lang="fr-FR" sz="2400" dirty="0"/>
          </a:p>
        </p:txBody>
      </p:sp>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94064"/>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Produits aux particuliers</a:t>
            </a:r>
          </a:p>
        </p:txBody>
      </p:sp>
      <p:sp>
        <p:nvSpPr>
          <p:cNvPr id="8" name="ZoneTexte 7"/>
          <p:cNvSpPr txBox="1"/>
          <p:nvPr/>
        </p:nvSpPr>
        <p:spPr>
          <a:xfrm>
            <a:off x="6132888"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Produits aux entreprises</a:t>
            </a:r>
          </a:p>
        </p:txBody>
      </p:sp>
      <p:sp>
        <p:nvSpPr>
          <p:cNvPr id="9" name="ZoneTexte 8"/>
          <p:cNvSpPr txBox="1"/>
          <p:nvPr/>
        </p:nvSpPr>
        <p:spPr>
          <a:xfrm>
            <a:off x="9158510" y="52164"/>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Banque et marché financier</a:t>
            </a:r>
          </a:p>
        </p:txBody>
      </p:sp>
    </p:spTree>
    <p:extLst>
      <p:ext uri="{BB962C8B-B14F-4D97-AF65-F5344CB8AC3E}">
        <p14:creationId xmlns="" xmlns:p14="http://schemas.microsoft.com/office/powerpoint/2010/main" val="3688274123"/>
      </p:ext>
    </p:extLst>
  </p:cSld>
  <p:clrMapOvr>
    <a:masterClrMapping/>
  </p:clrMapOvr>
  <mc:AlternateContent xmlns:mc="http://schemas.openxmlformats.org/markup-compatibility/2006">
    <mc:Choice xmlns=""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p:cNvSpPr>
            <a:spLocks noGrp="1" noChangeArrowheads="1"/>
          </p:cNvSpPr>
          <p:nvPr>
            <p:ph type="body" idx="1"/>
          </p:nvPr>
        </p:nvSpPr>
        <p:spPr>
          <a:xfrm>
            <a:off x="269242" y="1216473"/>
            <a:ext cx="11653521" cy="4488291"/>
          </a:xfrm>
        </p:spPr>
        <p:txBody>
          <a:bodyPr/>
          <a:lstStyle/>
          <a:p>
            <a:pPr algn="ctr" eaLnBrk="1" hangingPunct="1">
              <a:lnSpc>
                <a:spcPct val="80000"/>
              </a:lnSpc>
            </a:pPr>
            <a:r>
              <a:rPr lang="fr-FR" altLang="en-US" sz="2800" b="1" dirty="0"/>
              <a:t>Les mentions obligatoires (7)</a:t>
            </a:r>
          </a:p>
          <a:p>
            <a:pPr eaLnBrk="1" hangingPunct="1">
              <a:lnSpc>
                <a:spcPct val="80000"/>
              </a:lnSpc>
              <a:buFontTx/>
              <a:buNone/>
            </a:pPr>
            <a:r>
              <a:rPr lang="fr-FR" altLang="en-US" sz="2800" dirty="0"/>
              <a:t>1)la clause à ordre</a:t>
            </a:r>
          </a:p>
          <a:p>
            <a:pPr eaLnBrk="1" hangingPunct="1">
              <a:lnSpc>
                <a:spcPct val="80000"/>
              </a:lnSpc>
              <a:buFontTx/>
              <a:buNone/>
            </a:pPr>
            <a:r>
              <a:rPr lang="fr-FR" altLang="en-US" sz="2800" dirty="0"/>
              <a:t>2)la promesse pure et simple de payer une certaine somme déterminée</a:t>
            </a:r>
          </a:p>
          <a:p>
            <a:pPr eaLnBrk="1" hangingPunct="1">
              <a:lnSpc>
                <a:spcPct val="80000"/>
              </a:lnSpc>
              <a:buFontTx/>
              <a:buNone/>
            </a:pPr>
            <a:r>
              <a:rPr lang="fr-FR" altLang="en-US" sz="2800" dirty="0"/>
              <a:t>3)indication de l’échéance</a:t>
            </a:r>
          </a:p>
          <a:p>
            <a:pPr eaLnBrk="1" hangingPunct="1">
              <a:lnSpc>
                <a:spcPct val="80000"/>
              </a:lnSpc>
              <a:buFontTx/>
              <a:buNone/>
            </a:pPr>
            <a:r>
              <a:rPr lang="fr-FR" altLang="en-US" sz="2800" dirty="0"/>
              <a:t>4)indication du lieu ou le paiement doit s’effectuer </a:t>
            </a:r>
          </a:p>
          <a:p>
            <a:pPr eaLnBrk="1" hangingPunct="1">
              <a:lnSpc>
                <a:spcPct val="80000"/>
              </a:lnSpc>
              <a:buFontTx/>
              <a:buNone/>
            </a:pPr>
            <a:r>
              <a:rPr lang="fr-FR" altLang="en-US" sz="2800" dirty="0"/>
              <a:t>5)indication du nom de celui auquel ou à l’ordre duquel le paiement doit être fait</a:t>
            </a:r>
          </a:p>
          <a:p>
            <a:pPr eaLnBrk="1" hangingPunct="1">
              <a:lnSpc>
                <a:spcPct val="80000"/>
              </a:lnSpc>
              <a:buFontTx/>
              <a:buNone/>
            </a:pPr>
            <a:r>
              <a:rPr lang="fr-FR" altLang="en-US" sz="2800" dirty="0"/>
              <a:t>6)indication de la date et le lieu ou le BAO est souscrit</a:t>
            </a:r>
          </a:p>
          <a:p>
            <a:pPr eaLnBrk="1" hangingPunct="1">
              <a:lnSpc>
                <a:spcPct val="80000"/>
              </a:lnSpc>
              <a:buFontTx/>
              <a:buNone/>
            </a:pPr>
            <a:r>
              <a:rPr lang="fr-FR" altLang="en-US" sz="2800" dirty="0"/>
              <a:t>7)signature de celui qui émet le BAO</a:t>
            </a:r>
          </a:p>
          <a:p>
            <a:pPr eaLnBrk="1" hangingPunct="1">
              <a:lnSpc>
                <a:spcPct val="80000"/>
              </a:lnSpc>
            </a:pPr>
            <a:endParaRPr lang="fr-FR" altLang="en-US" sz="2800" dirty="0"/>
          </a:p>
        </p:txBody>
      </p:sp>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94064"/>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Produits aux particuliers</a:t>
            </a:r>
          </a:p>
        </p:txBody>
      </p:sp>
      <p:sp>
        <p:nvSpPr>
          <p:cNvPr id="8" name="ZoneTexte 7"/>
          <p:cNvSpPr txBox="1"/>
          <p:nvPr/>
        </p:nvSpPr>
        <p:spPr>
          <a:xfrm>
            <a:off x="6132888"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Produits aux entreprises</a:t>
            </a:r>
          </a:p>
        </p:txBody>
      </p:sp>
      <p:sp>
        <p:nvSpPr>
          <p:cNvPr id="9" name="ZoneTexte 8"/>
          <p:cNvSpPr txBox="1"/>
          <p:nvPr/>
        </p:nvSpPr>
        <p:spPr>
          <a:xfrm>
            <a:off x="9158510" y="52164"/>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Banque et marché financier</a:t>
            </a:r>
          </a:p>
        </p:txBody>
      </p:sp>
    </p:spTree>
    <p:extLst>
      <p:ext uri="{BB962C8B-B14F-4D97-AF65-F5344CB8AC3E}">
        <p14:creationId xmlns="" xmlns:p14="http://schemas.microsoft.com/office/powerpoint/2010/main" val="813500315"/>
      </p:ext>
    </p:extLst>
  </p:cSld>
  <p:clrMapOvr>
    <a:masterClrMapping/>
  </p:clrMapOvr>
  <mc:AlternateContent xmlns:mc="http://schemas.openxmlformats.org/markup-compatibility/2006">
    <mc:Choice xmlns=""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9242" y="1189178"/>
            <a:ext cx="11653521" cy="5184326"/>
          </a:xfrm>
        </p:spPr>
        <p:txBody>
          <a:bodyPr>
            <a:normAutofit/>
          </a:bodyPr>
          <a:lstStyle/>
          <a:p>
            <a:pPr marL="0" indent="0" algn="ctr">
              <a:buNone/>
            </a:pPr>
            <a:r>
              <a:rPr lang="fr-FR" sz="2600" b="1" dirty="0"/>
              <a:t>Les crédits d’exploitation:</a:t>
            </a:r>
          </a:p>
          <a:p>
            <a:endParaRPr lang="fr-FR" sz="1800" dirty="0"/>
          </a:p>
          <a:p>
            <a:pPr marL="0" indent="0">
              <a:buNone/>
            </a:pPr>
            <a:r>
              <a:rPr lang="fr-FR" sz="1800" dirty="0"/>
              <a:t>     Principe de base pour tout crédit: Niveau du risque et la rentabilité escomptée avant toute décision</a:t>
            </a:r>
          </a:p>
          <a:p>
            <a:endParaRPr lang="fr-FR" sz="1800" dirty="0"/>
          </a:p>
          <a:p>
            <a:pPr marL="0" indent="0">
              <a:buNone/>
            </a:pPr>
            <a:r>
              <a:rPr lang="fr-FR" sz="1800" dirty="0"/>
              <a:t>Définition:</a:t>
            </a:r>
          </a:p>
          <a:p>
            <a:pPr marL="0" indent="0">
              <a:buNone/>
            </a:pPr>
            <a:r>
              <a:rPr lang="fr-FR" sz="1800" dirty="0"/>
              <a:t> C’ est le financement des besoins à court terme liés au cycle de  production et de commercialisation.</a:t>
            </a:r>
          </a:p>
          <a:p>
            <a:endParaRPr lang="fr-FR" sz="1800" dirty="0"/>
          </a:p>
          <a:p>
            <a:pPr marL="0" indent="0">
              <a:buNone/>
            </a:pPr>
            <a:r>
              <a:rPr lang="fr-FR" sz="2100" dirty="0"/>
              <a:t>                             1/  Les autorisations de débit au compte:</a:t>
            </a:r>
          </a:p>
          <a:p>
            <a:endParaRPr lang="fr-FR" sz="1800" dirty="0"/>
          </a:p>
          <a:p>
            <a:pPr marL="0" indent="0">
              <a:buNone/>
            </a:pPr>
            <a:r>
              <a:rPr lang="fr-FR" sz="1800" dirty="0"/>
              <a:t>           Le crédit courrier:</a:t>
            </a:r>
          </a:p>
          <a:p>
            <a:pPr marL="0" indent="0">
              <a:buNone/>
            </a:pPr>
            <a:r>
              <a:rPr lang="fr-FR" sz="1800" dirty="0"/>
              <a:t>     Autorisation ponctuelle ,dans  l’ attente d’une rentrée retardée, accordée souvent  de façon verbale,</a:t>
            </a:r>
          </a:p>
          <a:p>
            <a:endParaRPr lang="fr-FR" sz="1800" dirty="0"/>
          </a:p>
          <a:p>
            <a:pPr marL="0" indent="0">
              <a:buNone/>
            </a:pPr>
            <a:r>
              <a:rPr lang="fr-FR" sz="1800" dirty="0"/>
              <a:t>           Facilité de caisse;</a:t>
            </a:r>
          </a:p>
          <a:p>
            <a:pPr marL="0" indent="0">
              <a:buNone/>
            </a:pPr>
            <a:r>
              <a:rPr lang="fr-FR" sz="1800" dirty="0"/>
              <a:t>    Montant limité, non permanent pour faire face à des difficultés passagères de trésorerie. accord donné tacitement ou matérialisé par écrit.</a:t>
            </a:r>
          </a:p>
          <a:p>
            <a:endParaRPr lang="fr-FR" sz="1800" dirty="0"/>
          </a:p>
          <a:p>
            <a:endParaRPr lang="fr-FR" sz="1800" dirty="0"/>
          </a:p>
        </p:txBody>
      </p:sp>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94064"/>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Produits aux particuliers</a:t>
            </a:r>
          </a:p>
        </p:txBody>
      </p:sp>
      <p:sp>
        <p:nvSpPr>
          <p:cNvPr id="8" name="ZoneTexte 7"/>
          <p:cNvSpPr txBox="1"/>
          <p:nvPr/>
        </p:nvSpPr>
        <p:spPr>
          <a:xfrm>
            <a:off x="6132888"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Produits aux entreprises</a:t>
            </a:r>
          </a:p>
        </p:txBody>
      </p:sp>
      <p:sp>
        <p:nvSpPr>
          <p:cNvPr id="9" name="ZoneTexte 8"/>
          <p:cNvSpPr txBox="1"/>
          <p:nvPr/>
        </p:nvSpPr>
        <p:spPr>
          <a:xfrm>
            <a:off x="9158510" y="52164"/>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Banque et marché financier</a:t>
            </a:r>
          </a:p>
        </p:txBody>
      </p:sp>
    </p:spTree>
    <p:extLst>
      <p:ext uri="{BB962C8B-B14F-4D97-AF65-F5344CB8AC3E}">
        <p14:creationId xmlns="" xmlns:p14="http://schemas.microsoft.com/office/powerpoint/2010/main" val="2049737206"/>
      </p:ext>
    </p:extLst>
  </p:cSld>
  <p:clrMapOvr>
    <a:masterClrMapping/>
  </p:clrMapOvr>
  <mc:AlternateContent xmlns:mc="http://schemas.openxmlformats.org/markup-compatibility/2006">
    <mc:Choice xmlns=""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9242" y="1189178"/>
            <a:ext cx="11653521" cy="5197974"/>
          </a:xfrm>
        </p:spPr>
        <p:txBody>
          <a:bodyPr>
            <a:noAutofit/>
          </a:bodyPr>
          <a:lstStyle/>
          <a:p>
            <a:pPr marL="0" indent="0">
              <a:buNone/>
            </a:pPr>
            <a:r>
              <a:rPr lang="fr-FR" sz="2400" b="1" dirty="0"/>
              <a:t>                       </a:t>
            </a:r>
            <a:r>
              <a:rPr lang="fr-FR" sz="2000" dirty="0"/>
              <a:t>Découvert: </a:t>
            </a:r>
          </a:p>
          <a:p>
            <a:pPr marL="0" indent="0">
              <a:buNone/>
            </a:pPr>
            <a:r>
              <a:rPr lang="fr-FR" sz="1800" dirty="0" smtClean="0"/>
              <a:t>Autorisation </a:t>
            </a:r>
            <a:r>
              <a:rPr lang="fr-FR" sz="1800" dirty="0"/>
              <a:t>permanente avec un plafond, quand c’est matérialisé il est dit confirmé et presque toujours assorti de garanties(Attention à son utilisation) </a:t>
            </a:r>
          </a:p>
          <a:p>
            <a:endParaRPr lang="fr-FR" sz="1800" dirty="0"/>
          </a:p>
          <a:p>
            <a:pPr marL="0" indent="0">
              <a:buNone/>
            </a:pPr>
            <a:r>
              <a:rPr lang="fr-FR" sz="2400" b="1" dirty="0"/>
              <a:t>                              2/      L’escompte des effets de commerce:</a:t>
            </a:r>
          </a:p>
          <a:p>
            <a:pPr marL="0" indent="0">
              <a:buNone/>
            </a:pPr>
            <a:endParaRPr lang="fr-FR" sz="2400" b="1" dirty="0"/>
          </a:p>
          <a:p>
            <a:pPr marL="0" indent="0">
              <a:buNone/>
            </a:pPr>
            <a:r>
              <a:rPr lang="fr-FR" sz="1800" dirty="0"/>
              <a:t>-Nature des besoins couverts: la logique économique, délai client/fournisseur</a:t>
            </a:r>
          </a:p>
          <a:p>
            <a:pPr marL="0" indent="0">
              <a:buNone/>
            </a:pPr>
            <a:endParaRPr lang="fr-FR" sz="1800" dirty="0"/>
          </a:p>
          <a:p>
            <a:pPr marL="0" indent="0">
              <a:buNone/>
            </a:pPr>
            <a:r>
              <a:rPr lang="fr-FR" sz="1800" dirty="0"/>
              <a:t>-C’est la mobilisation d’une créance auprès  de la banque, une anticipation d’une rentrée de fonds.</a:t>
            </a:r>
          </a:p>
          <a:p>
            <a:pPr marL="0" indent="0">
              <a:buNone/>
            </a:pPr>
            <a:endParaRPr lang="fr-FR" sz="1800" dirty="0"/>
          </a:p>
          <a:p>
            <a:pPr marL="0" indent="0">
              <a:buNone/>
            </a:pPr>
            <a:r>
              <a:rPr lang="fr-FR" sz="1800" dirty="0"/>
              <a:t>-La banque devient propriétaire et bénéficie des garanties du droit cambiaire(propriété de la provision, inopposabilité des exceptions, solidarité des débiteurs( tireur,tiré,avaliste)</a:t>
            </a:r>
          </a:p>
          <a:p>
            <a:pPr marL="0" indent="0">
              <a:buNone/>
            </a:pPr>
            <a:r>
              <a:rPr lang="fr-FR" sz="1800" dirty="0"/>
              <a:t>Bien se renseigner sur la qualité des créances à escompter.</a:t>
            </a:r>
          </a:p>
          <a:p>
            <a:pPr marL="0" indent="0">
              <a:buNone/>
            </a:pPr>
            <a:r>
              <a:rPr lang="fr-FR" sz="1800" dirty="0"/>
              <a:t>-Eviter/:</a:t>
            </a:r>
          </a:p>
          <a:p>
            <a:pPr marL="0" indent="0">
              <a:buNone/>
            </a:pPr>
            <a:r>
              <a:rPr lang="fr-FR" sz="1800" dirty="0"/>
              <a:t>       -la concentration du risque sur un seul tiré(max 20%),</a:t>
            </a:r>
          </a:p>
          <a:p>
            <a:pPr marL="0" indent="0">
              <a:buNone/>
            </a:pPr>
            <a:r>
              <a:rPr lang="fr-FR" sz="1800" dirty="0"/>
              <a:t>      - et les tirages  creux, et les papiers de famille..</a:t>
            </a:r>
          </a:p>
          <a:p>
            <a:pPr marL="0" indent="0">
              <a:buNone/>
            </a:pPr>
            <a:endParaRPr lang="fr-FR" sz="1800" dirty="0"/>
          </a:p>
          <a:p>
            <a:pPr marL="0" indent="0">
              <a:buNone/>
            </a:pPr>
            <a:r>
              <a:rPr lang="fr-FR" sz="1800" dirty="0"/>
              <a:t>-Opération financière sous tendue par une opération commerciale identifiable.</a:t>
            </a:r>
          </a:p>
        </p:txBody>
      </p:sp>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94064"/>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Produits aux particuliers</a:t>
            </a:r>
          </a:p>
        </p:txBody>
      </p:sp>
      <p:sp>
        <p:nvSpPr>
          <p:cNvPr id="8" name="ZoneTexte 7"/>
          <p:cNvSpPr txBox="1"/>
          <p:nvPr/>
        </p:nvSpPr>
        <p:spPr>
          <a:xfrm>
            <a:off x="6132888"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Produits aux entreprises</a:t>
            </a:r>
          </a:p>
        </p:txBody>
      </p:sp>
      <p:sp>
        <p:nvSpPr>
          <p:cNvPr id="9" name="ZoneTexte 8"/>
          <p:cNvSpPr txBox="1"/>
          <p:nvPr/>
        </p:nvSpPr>
        <p:spPr>
          <a:xfrm>
            <a:off x="9158510" y="52164"/>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Banque et marché financier</a:t>
            </a:r>
          </a:p>
        </p:txBody>
      </p:sp>
    </p:spTree>
    <p:extLst>
      <p:ext uri="{BB962C8B-B14F-4D97-AF65-F5344CB8AC3E}">
        <p14:creationId xmlns="" xmlns:p14="http://schemas.microsoft.com/office/powerpoint/2010/main" val="4163242046"/>
      </p:ext>
    </p:extLst>
  </p:cSld>
  <p:clrMapOvr>
    <a:masterClrMapping/>
  </p:clrMapOvr>
  <mc:AlternateContent xmlns:mc="http://schemas.openxmlformats.org/markup-compatibility/2006">
    <mc:Choice xmlns=""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L</a:t>
            </a:r>
            <a:r>
              <a:rPr lang="en-US" dirty="0"/>
              <a:t>’ AFFACTURAGE</a:t>
            </a:r>
          </a:p>
        </p:txBody>
      </p:sp>
      <p:sp>
        <p:nvSpPr>
          <p:cNvPr id="3" name="Content Placeholder 2"/>
          <p:cNvSpPr>
            <a:spLocks noGrp="1"/>
          </p:cNvSpPr>
          <p:nvPr>
            <p:ph idx="1"/>
          </p:nvPr>
        </p:nvSpPr>
        <p:spPr>
          <a:xfrm>
            <a:off x="269242" y="1189178"/>
            <a:ext cx="11653521" cy="2597634"/>
          </a:xfrm>
        </p:spPr>
        <p:txBody>
          <a:bodyPr/>
          <a:lstStyle/>
          <a:p>
            <a:endParaRPr lang="fr-FR" dirty="0" smtClean="0"/>
          </a:p>
          <a:p>
            <a:endParaRPr lang="fr-FR" dirty="0"/>
          </a:p>
          <a:p>
            <a:r>
              <a:rPr lang="fr-FR" dirty="0" smtClean="0"/>
              <a:t>Gestion</a:t>
            </a:r>
            <a:r>
              <a:rPr lang="fr-FR" dirty="0"/>
              <a:t>, garantie et financement des créances commerciales</a:t>
            </a:r>
          </a:p>
        </p:txBody>
      </p:sp>
    </p:spTree>
    <p:extLst>
      <p:ext uri="{BB962C8B-B14F-4D97-AF65-F5344CB8AC3E}">
        <p14:creationId xmlns="" xmlns:p14="http://schemas.microsoft.com/office/powerpoint/2010/main" val="2242755664"/>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9240" y="289513"/>
            <a:ext cx="11655840" cy="826055"/>
          </a:xfrm>
        </p:spPr>
        <p:txBody>
          <a:bodyPr/>
          <a:lstStyle/>
          <a:p>
            <a:r>
              <a:rPr lang="en-US" dirty="0" smtClean="0"/>
              <a:t>              L</a:t>
            </a:r>
            <a:r>
              <a:rPr lang="en-US" dirty="0"/>
              <a:t>’ AFFACTURAGE</a:t>
            </a:r>
          </a:p>
        </p:txBody>
      </p:sp>
      <p:sp>
        <p:nvSpPr>
          <p:cNvPr id="3" name="Content Placeholder 2"/>
          <p:cNvSpPr>
            <a:spLocks noGrp="1"/>
          </p:cNvSpPr>
          <p:nvPr>
            <p:ph idx="1"/>
          </p:nvPr>
        </p:nvSpPr>
        <p:spPr>
          <a:xfrm>
            <a:off x="274320" y="996696"/>
            <a:ext cx="11648443" cy="4654296"/>
          </a:xfrm>
        </p:spPr>
        <p:txBody>
          <a:bodyPr/>
          <a:lstStyle/>
          <a:p>
            <a:r>
              <a:rPr lang="fr-FR" sz="2400" b="1" dirty="0" smtClean="0"/>
              <a:t>                                       DEFINITION</a:t>
            </a:r>
          </a:p>
          <a:p>
            <a:endParaRPr lang="fr-FR" sz="2400" dirty="0" smtClean="0"/>
          </a:p>
          <a:p>
            <a:endParaRPr lang="fr-FR" sz="2400" dirty="0" smtClean="0"/>
          </a:p>
          <a:p>
            <a:endParaRPr lang="en-US" sz="2400" dirty="0"/>
          </a:p>
        </p:txBody>
      </p:sp>
      <p:sp>
        <p:nvSpPr>
          <p:cNvPr id="4" name="Rectangle 3"/>
          <p:cNvSpPr/>
          <p:nvPr/>
        </p:nvSpPr>
        <p:spPr>
          <a:xfrm>
            <a:off x="283464" y="1362457"/>
            <a:ext cx="8860536" cy="2585323"/>
          </a:xfrm>
          <a:prstGeom prst="rect">
            <a:avLst/>
          </a:prstGeom>
        </p:spPr>
        <p:txBody>
          <a:bodyPr wrap="square">
            <a:spAutoFit/>
          </a:bodyPr>
          <a:lstStyle/>
          <a:p>
            <a:r>
              <a:rPr lang="fr-FR" dirty="0"/>
              <a:t>L’opération de factoring consiste en un transfert de créances commerciales de leur titulaire à un factor qui se charge d’en opérer le recouvrement et qui en garantit la bonne fin, même en cas de défaillance momentanée ou permanente du débiteur.</a:t>
            </a:r>
          </a:p>
          <a:p>
            <a:endParaRPr lang="fr-FR" dirty="0"/>
          </a:p>
          <a:p>
            <a:r>
              <a:rPr lang="fr-FR" dirty="0"/>
              <a:t>Autrement dit c’est l’opération ou technique de gestion financière dans laquelle, un établissement de crédit spécialisé (le factor ou affactureur)prend en charge le recouvrement de créances d’une entreprise ,l’adhérente avec un suivi par client et par facture, dans le cadre d’un contrat, en supportant, de manière optionnelle ,les pertes éventuelles sur les débiteurs insolvables</a:t>
            </a:r>
          </a:p>
        </p:txBody>
      </p:sp>
    </p:spTree>
    <p:extLst>
      <p:ext uri="{BB962C8B-B14F-4D97-AF65-F5344CB8AC3E}">
        <p14:creationId xmlns="" xmlns:p14="http://schemas.microsoft.com/office/powerpoint/2010/main" val="168828688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L</a:t>
            </a:r>
            <a:r>
              <a:rPr lang="en-US" dirty="0"/>
              <a:t>’ AFFACTURAGE</a:t>
            </a:r>
          </a:p>
        </p:txBody>
      </p:sp>
      <p:sp>
        <p:nvSpPr>
          <p:cNvPr id="3" name="Content Placeholder 2"/>
          <p:cNvSpPr>
            <a:spLocks noGrp="1"/>
          </p:cNvSpPr>
          <p:nvPr>
            <p:ph idx="1"/>
          </p:nvPr>
        </p:nvSpPr>
        <p:spPr>
          <a:xfrm>
            <a:off x="269242" y="1189178"/>
            <a:ext cx="11653521" cy="3539430"/>
          </a:xfrm>
        </p:spPr>
        <p:txBody>
          <a:bodyPr/>
          <a:lstStyle/>
          <a:p>
            <a:r>
              <a:rPr lang="fr-FR" sz="2000" dirty="0"/>
              <a:t> LE CADRE JURIDIQUE ET FISCAL DE L’AFFACTURAGE</a:t>
            </a:r>
          </a:p>
          <a:p>
            <a:r>
              <a:rPr lang="fr-FR" sz="2000" dirty="0"/>
              <a:t>	Absence de règlementation spécifique à l’affacturage</a:t>
            </a:r>
          </a:p>
          <a:p>
            <a:r>
              <a:rPr lang="fr-FR" sz="2000" dirty="0"/>
              <a:t>Contrairement à la France où on constate l’existence d’une réglementation précise du contrat d’affacturage par le code monétaire et bancaire et par le code civil, au Sénégal aucun texte de loi ne fait mention de l’affacturage.</a:t>
            </a:r>
          </a:p>
          <a:p>
            <a:r>
              <a:rPr lang="fr-FR" sz="2000" dirty="0"/>
              <a:t>Cette situation freine le développement  de l’offre de crédit puisqu’elle en constitue une contrainte majeure. </a:t>
            </a:r>
          </a:p>
          <a:p>
            <a:r>
              <a:rPr lang="fr-FR" sz="2000" dirty="0"/>
              <a:t>Les établissements de crédit ont néanmoins ,en partenariat avec les Compagnies d’assurance ,lancé l’activité en considérant l’ affacturage  comme une subrogation sur une créance commerciale, disposition prévue  par le </a:t>
            </a:r>
            <a:r>
              <a:rPr lang="fr-FR" sz="2000" dirty="0" err="1"/>
              <a:t>cocc</a:t>
            </a:r>
            <a:endParaRPr lang="fr-FR" sz="2000" dirty="0"/>
          </a:p>
          <a:p>
            <a:r>
              <a:rPr lang="fr-FR" sz="2000" dirty="0"/>
              <a:t> </a:t>
            </a:r>
            <a:endParaRPr lang="en-US" sz="2000" dirty="0"/>
          </a:p>
        </p:txBody>
      </p:sp>
    </p:spTree>
    <p:extLst>
      <p:ext uri="{BB962C8B-B14F-4D97-AF65-F5344CB8AC3E}">
        <p14:creationId xmlns="" xmlns:p14="http://schemas.microsoft.com/office/powerpoint/2010/main" val="399311696"/>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L</a:t>
            </a:r>
            <a:r>
              <a:rPr lang="en-US" dirty="0"/>
              <a:t>’ AFFACTURAGE</a:t>
            </a:r>
          </a:p>
        </p:txBody>
      </p:sp>
      <p:sp>
        <p:nvSpPr>
          <p:cNvPr id="3" name="Content Placeholder 2"/>
          <p:cNvSpPr>
            <a:spLocks noGrp="1"/>
          </p:cNvSpPr>
          <p:nvPr>
            <p:ph idx="1"/>
          </p:nvPr>
        </p:nvSpPr>
        <p:spPr>
          <a:xfrm>
            <a:off x="269242" y="1189178"/>
            <a:ext cx="11653521" cy="3939540"/>
          </a:xfrm>
        </p:spPr>
        <p:txBody>
          <a:bodyPr/>
          <a:lstStyle/>
          <a:p>
            <a:r>
              <a:rPr lang="fr-FR" sz="2000" dirty="0"/>
              <a:t>Les prestations fournies:</a:t>
            </a:r>
          </a:p>
          <a:p>
            <a:r>
              <a:rPr lang="fr-FR" sz="2000" dirty="0"/>
              <a:t>3 métiers en même temps;  recouvreur, banquier et assureur</a:t>
            </a:r>
          </a:p>
          <a:p>
            <a:r>
              <a:rPr lang="fr-FR" sz="2000" dirty="0"/>
              <a:t>                         Le recouvrement du poste client:</a:t>
            </a:r>
          </a:p>
          <a:p>
            <a:r>
              <a:rPr lang="fr-FR" sz="2000" dirty="0"/>
              <a:t>L’affactureur gère pour le compte de son client l’enregistrement des factures, la relance des débiteurs en cas de retard de paiement, assure les encaissements et le service contentieux en cas de non paiement,</a:t>
            </a:r>
          </a:p>
          <a:p>
            <a:r>
              <a:rPr lang="fr-FR" sz="2000" dirty="0"/>
              <a:t>                        Le financement de la trésorerie:</a:t>
            </a:r>
          </a:p>
          <a:p>
            <a:r>
              <a:rPr lang="fr-FR" sz="2000" dirty="0"/>
              <a:t>l ’affactureur avance le montant des créances des leur cession par le client, il s’agit donc d’un crédit qui représente entre 85 et 95% de celui des créances cédées,</a:t>
            </a:r>
          </a:p>
          <a:p>
            <a:r>
              <a:rPr lang="fr-FR" sz="2000" dirty="0"/>
              <a:t>                        L’assurance crédit :</a:t>
            </a:r>
          </a:p>
          <a:p>
            <a:r>
              <a:rPr lang="fr-FR" sz="2000" dirty="0"/>
              <a:t>l’affactureur garantit le paiement de la créance, ce qui signifie que le risque pèse sur le factor en cas de non paiement du débiteur et pas sur l’adhérent, c’est donc une garantie contre les créances impayées en remplacement ou en l’absence d’un contrat d’assurance crédit dans l’entreprise.</a:t>
            </a:r>
          </a:p>
        </p:txBody>
      </p:sp>
    </p:spTree>
    <p:extLst>
      <p:ext uri="{BB962C8B-B14F-4D97-AF65-F5344CB8AC3E}">
        <p14:creationId xmlns="" xmlns:p14="http://schemas.microsoft.com/office/powerpoint/2010/main" val="4209990527"/>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L</a:t>
            </a:r>
            <a:r>
              <a:rPr lang="en-US" dirty="0"/>
              <a:t>’ AFFACTURAGE</a:t>
            </a:r>
          </a:p>
        </p:txBody>
      </p:sp>
      <p:sp>
        <p:nvSpPr>
          <p:cNvPr id="3" name="Content Placeholder 2"/>
          <p:cNvSpPr>
            <a:spLocks noGrp="1"/>
          </p:cNvSpPr>
          <p:nvPr>
            <p:ph idx="1"/>
          </p:nvPr>
        </p:nvSpPr>
        <p:spPr>
          <a:xfrm>
            <a:off x="269242" y="1189178"/>
            <a:ext cx="11653521" cy="3877985"/>
          </a:xfrm>
        </p:spPr>
        <p:txBody>
          <a:bodyPr/>
          <a:lstStyle/>
          <a:p>
            <a:r>
              <a:rPr lang="fr-FR" sz="2000" dirty="0"/>
              <a:t>L’offre de factoring des établissements de crédit</a:t>
            </a:r>
          </a:p>
          <a:p>
            <a:r>
              <a:rPr lang="fr-FR" sz="2000" dirty="0"/>
              <a:t>L’opération consiste en un transfert de créances commerciales de l’entreprise vers un factor par SUBROGATION/</a:t>
            </a:r>
          </a:p>
          <a:p>
            <a:r>
              <a:rPr lang="fr-FR" sz="2000" dirty="0"/>
              <a:t>Financement des créances transférées et qui portent sur des ventes fermes ou des  prestations réalisées(agrément préalable des clients par la banque et information de la subrogation apposée sur chaque facture)</a:t>
            </a:r>
          </a:p>
          <a:p>
            <a:r>
              <a:rPr lang="fr-FR" sz="2000" dirty="0"/>
              <a:t>L’audit client et l’information commerciale</a:t>
            </a:r>
          </a:p>
          <a:p>
            <a:r>
              <a:rPr lang="fr-FR" sz="2000" dirty="0"/>
              <a:t>La gestion du poste clients(recouvrement ,encaissement, remise des pièces justificatives, bon de commande ,bon de livraison </a:t>
            </a:r>
            <a:r>
              <a:rPr lang="fr-FR" sz="2000" dirty="0" err="1"/>
              <a:t>etc</a:t>
            </a:r>
            <a:r>
              <a:rPr lang="fr-FR" sz="2000" dirty="0"/>
              <a:t>)</a:t>
            </a:r>
          </a:p>
          <a:p>
            <a:r>
              <a:rPr lang="fr-FR" sz="2000" dirty="0"/>
              <a:t> L’assurance crédit(La banque garantit les créances en cas de défaillance de l’ acheteur préalablement agréé et dans la limite des montant agréés</a:t>
            </a:r>
          </a:p>
          <a:p>
            <a:endParaRPr lang="en-US" sz="2000" dirty="0"/>
          </a:p>
        </p:txBody>
      </p:sp>
    </p:spTree>
    <p:extLst>
      <p:ext uri="{BB962C8B-B14F-4D97-AF65-F5344CB8AC3E}">
        <p14:creationId xmlns="" xmlns:p14="http://schemas.microsoft.com/office/powerpoint/2010/main" val="34027744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3200" y="1257300"/>
            <a:ext cx="11811000" cy="5435599"/>
          </a:xfrm>
        </p:spPr>
        <p:txBody>
          <a:bodyPr>
            <a:normAutofit/>
          </a:bodyPr>
          <a:lstStyle/>
          <a:p>
            <a:pPr marL="0" indent="0">
              <a:buNone/>
            </a:pPr>
            <a:r>
              <a:rPr lang="fr-FR" sz="2800" b="1" dirty="0"/>
              <a:t>Ses besoins de base:</a:t>
            </a:r>
          </a:p>
          <a:p>
            <a:pPr marL="0" indent="0">
              <a:buNone/>
            </a:pPr>
            <a:endParaRPr lang="fr-FR" sz="2800" b="1" dirty="0"/>
          </a:p>
          <a:p>
            <a:pPr marL="0" indent="0">
              <a:buNone/>
            </a:pPr>
            <a:r>
              <a:rPr lang="fr-FR" sz="2000" dirty="0"/>
              <a:t>        -Commodité et sécurité des moyens de paiement mis à sa disposition</a:t>
            </a:r>
          </a:p>
          <a:p>
            <a:pPr marL="0" indent="0">
              <a:buNone/>
            </a:pPr>
            <a:r>
              <a:rPr lang="fr-FR" sz="2000" dirty="0"/>
              <a:t>        -Placer éventuellement son excédent de budget</a:t>
            </a:r>
          </a:p>
          <a:p>
            <a:pPr marL="0" indent="0">
              <a:buNone/>
            </a:pPr>
            <a:r>
              <a:rPr lang="fr-FR" sz="2000" dirty="0"/>
              <a:t>        -Financer ses besoins</a:t>
            </a:r>
          </a:p>
          <a:p>
            <a:pPr marL="0" indent="0">
              <a:buNone/>
            </a:pPr>
            <a:r>
              <a:rPr lang="fr-FR" sz="2000" dirty="0"/>
              <a:t>        -Conseil personnalisé</a:t>
            </a:r>
          </a:p>
          <a:p>
            <a:pPr marL="0" indent="0">
              <a:buNone/>
            </a:pPr>
            <a:endParaRPr lang="fr-FR" sz="2000" dirty="0"/>
          </a:p>
          <a:p>
            <a:pPr marL="0" indent="0">
              <a:buNone/>
            </a:pPr>
            <a:r>
              <a:rPr lang="fr-FR" sz="2000" dirty="0"/>
              <a:t>Largement résolus par la Banque qui est définie comme une entreprise dont la profession habituelle est d’effectuer des opérations de banque:(Art 2 de la loi bancaire 2008-26 du 26/07/2008) qui consiste à:</a:t>
            </a:r>
          </a:p>
          <a:p>
            <a:pPr marL="0" indent="0">
              <a:buNone/>
            </a:pPr>
            <a:endParaRPr lang="fr-FR" sz="2000" dirty="0"/>
          </a:p>
          <a:p>
            <a:pPr marL="0" indent="0">
              <a:buNone/>
            </a:pPr>
            <a:r>
              <a:rPr lang="fr-FR" sz="2000" dirty="0"/>
              <a:t>        -   la collecte de dépôts de toute nature auprès du public</a:t>
            </a:r>
          </a:p>
          <a:p>
            <a:pPr marL="0" indent="0">
              <a:buNone/>
            </a:pPr>
            <a:r>
              <a:rPr lang="fr-FR" sz="2000" dirty="0"/>
              <a:t>        -   la distribution de tous types de crédits</a:t>
            </a:r>
          </a:p>
          <a:p>
            <a:pPr marL="0" indent="0">
              <a:buNone/>
            </a:pPr>
            <a:r>
              <a:rPr lang="fr-FR" sz="2000" dirty="0"/>
              <a:t>        -   la mise à disposition et la gestion de moyens de paiement</a:t>
            </a:r>
          </a:p>
        </p:txBody>
      </p:sp>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Produits aux particuliers</a:t>
            </a:r>
          </a:p>
        </p:txBody>
      </p:sp>
      <p:sp>
        <p:nvSpPr>
          <p:cNvPr id="8" name="ZoneTexte 7"/>
          <p:cNvSpPr txBox="1"/>
          <p:nvPr/>
        </p:nvSpPr>
        <p:spPr>
          <a:xfrm>
            <a:off x="6132888" y="52164"/>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Produits aux entreprises</a:t>
            </a:r>
          </a:p>
        </p:txBody>
      </p:sp>
      <p:sp>
        <p:nvSpPr>
          <p:cNvPr id="9" name="ZoneTexte 8"/>
          <p:cNvSpPr txBox="1"/>
          <p:nvPr/>
        </p:nvSpPr>
        <p:spPr>
          <a:xfrm>
            <a:off x="9158510" y="52164"/>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Banque et marché financier</a:t>
            </a:r>
          </a:p>
        </p:txBody>
      </p:sp>
    </p:spTree>
    <p:extLst>
      <p:ext uri="{BB962C8B-B14F-4D97-AF65-F5344CB8AC3E}">
        <p14:creationId xmlns="" xmlns:p14="http://schemas.microsoft.com/office/powerpoint/2010/main" val="1653906822"/>
      </p:ext>
    </p:extLst>
  </p:cSld>
  <p:clrMapOvr>
    <a:masterClrMapping/>
  </p:clrMapOvr>
  <mc:AlternateContent xmlns:mc="http://schemas.openxmlformats.org/markup-compatibility/2006">
    <mc:Choice xmlns="" xmlns:p14="http://schemas.microsoft.com/office/powerpoint/2010/main" Requires="p14">
      <p:transition spd="slow">
        <p14:gallery dir="l"/>
      </p:transition>
    </mc:Choice>
    <mc:Fallback>
      <p:transition spd="slow">
        <p:fade/>
      </p:transition>
    </mc:Fallback>
  </mc:AlternateContent>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L</a:t>
            </a:r>
            <a:r>
              <a:rPr lang="en-US" dirty="0"/>
              <a:t>’ AFFACTURAGE</a:t>
            </a:r>
          </a:p>
        </p:txBody>
      </p:sp>
      <p:sp>
        <p:nvSpPr>
          <p:cNvPr id="3" name="Content Placeholder 2"/>
          <p:cNvSpPr>
            <a:spLocks noGrp="1"/>
          </p:cNvSpPr>
          <p:nvPr>
            <p:ph idx="1"/>
          </p:nvPr>
        </p:nvSpPr>
        <p:spPr>
          <a:xfrm>
            <a:off x="269242" y="1189178"/>
            <a:ext cx="11653521" cy="3170099"/>
          </a:xfrm>
        </p:spPr>
        <p:txBody>
          <a:bodyPr/>
          <a:lstStyle/>
          <a:p>
            <a:r>
              <a:rPr lang="fr-FR" sz="2000" dirty="0"/>
              <a:t> Les entreprises éligibles:</a:t>
            </a:r>
          </a:p>
          <a:p>
            <a:endParaRPr lang="fr-FR" sz="2000" dirty="0"/>
          </a:p>
          <a:p>
            <a:r>
              <a:rPr lang="fr-FR" sz="2000" dirty="0"/>
              <a:t>Toutes les entreprises exerçant une activité domestique ,dans tous les secteurs.</a:t>
            </a:r>
          </a:p>
          <a:p>
            <a:r>
              <a:rPr lang="fr-FR" sz="2000" dirty="0"/>
              <a:t>                           Les avantages du factoring:</a:t>
            </a:r>
          </a:p>
          <a:p>
            <a:endParaRPr lang="fr-FR" sz="2000" dirty="0"/>
          </a:p>
          <a:p>
            <a:r>
              <a:rPr lang="fr-FR" sz="2000" dirty="0"/>
              <a:t>La mobilisation immédiate des créances</a:t>
            </a:r>
          </a:p>
          <a:p>
            <a:r>
              <a:rPr lang="fr-FR" sz="2000" dirty="0"/>
              <a:t>Le transfert du risque d’impayé </a:t>
            </a:r>
          </a:p>
          <a:p>
            <a:r>
              <a:rPr lang="fr-FR" sz="2000" dirty="0"/>
              <a:t>L’apaisement des tensions de trésorerie</a:t>
            </a:r>
          </a:p>
          <a:p>
            <a:r>
              <a:rPr lang="fr-FR" sz="2000" dirty="0"/>
              <a:t>L’allégement des charges administratives</a:t>
            </a:r>
            <a:endParaRPr lang="en-US" sz="2000" dirty="0"/>
          </a:p>
        </p:txBody>
      </p:sp>
    </p:spTree>
    <p:extLst>
      <p:ext uri="{BB962C8B-B14F-4D97-AF65-F5344CB8AC3E}">
        <p14:creationId xmlns="" xmlns:p14="http://schemas.microsoft.com/office/powerpoint/2010/main" val="1640969748"/>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marL="0" indent="0">
              <a:buNone/>
            </a:pPr>
            <a:r>
              <a:rPr lang="fr-FR" sz="2400" b="1" dirty="0"/>
              <a:t> 3/  Le crédit campagne (activités saisonnières)</a:t>
            </a:r>
          </a:p>
          <a:p>
            <a:endParaRPr lang="fr-FR" sz="2000" dirty="0"/>
          </a:p>
          <a:p>
            <a:pPr marL="0" indent="0">
              <a:buNone/>
            </a:pPr>
            <a:r>
              <a:rPr lang="fr-FR" sz="2000" dirty="0"/>
              <a:t>Nature des besoins couverts:</a:t>
            </a:r>
          </a:p>
          <a:p>
            <a:pPr marL="0" indent="0">
              <a:buNone/>
            </a:pPr>
            <a:endParaRPr lang="fr-FR" sz="2000" dirty="0"/>
          </a:p>
          <a:p>
            <a:pPr marL="0" indent="0">
              <a:buNone/>
            </a:pPr>
            <a:r>
              <a:rPr lang="fr-FR" sz="2000" dirty="0"/>
              <a:t>---financement temporaire des produits en stock dont la vente est différée mais assurée</a:t>
            </a:r>
          </a:p>
          <a:p>
            <a:pPr marL="0" indent="0">
              <a:buNone/>
            </a:pPr>
            <a:r>
              <a:rPr lang="fr-FR" sz="2000" dirty="0"/>
              <a:t>---décaissement sur 1 longue période face à des recettes regroupées sur une courte durée</a:t>
            </a:r>
          </a:p>
          <a:p>
            <a:endParaRPr lang="fr-FR" sz="2000" dirty="0"/>
          </a:p>
          <a:p>
            <a:pPr marL="0" indent="0">
              <a:buNone/>
            </a:pPr>
            <a:r>
              <a:rPr lang="fr-FR" sz="2000" dirty="0"/>
              <a:t>---Attention: échec de la campagne=risque majeur</a:t>
            </a:r>
          </a:p>
          <a:p>
            <a:endParaRPr lang="fr-FR" sz="2000" dirty="0"/>
          </a:p>
        </p:txBody>
      </p:sp>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94064"/>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Produits aux particuliers</a:t>
            </a:r>
          </a:p>
        </p:txBody>
      </p:sp>
      <p:sp>
        <p:nvSpPr>
          <p:cNvPr id="8" name="ZoneTexte 7"/>
          <p:cNvSpPr txBox="1"/>
          <p:nvPr/>
        </p:nvSpPr>
        <p:spPr>
          <a:xfrm>
            <a:off x="6132888"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Produits aux entreprises</a:t>
            </a:r>
          </a:p>
        </p:txBody>
      </p:sp>
      <p:sp>
        <p:nvSpPr>
          <p:cNvPr id="9" name="ZoneTexte 8"/>
          <p:cNvSpPr txBox="1"/>
          <p:nvPr/>
        </p:nvSpPr>
        <p:spPr>
          <a:xfrm>
            <a:off x="9158510" y="52164"/>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Banque et marché financier</a:t>
            </a:r>
          </a:p>
        </p:txBody>
      </p:sp>
    </p:spTree>
    <p:extLst>
      <p:ext uri="{BB962C8B-B14F-4D97-AF65-F5344CB8AC3E}">
        <p14:creationId xmlns="" xmlns:p14="http://schemas.microsoft.com/office/powerpoint/2010/main" val="2691754375"/>
      </p:ext>
    </p:extLst>
  </p:cSld>
  <p:clrMapOvr>
    <a:masterClrMapping/>
  </p:clrMapOvr>
  <mc:AlternateContent xmlns:mc="http://schemas.openxmlformats.org/markup-compatibility/2006">
    <mc:Choice xmlns=""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9242" y="1189177"/>
            <a:ext cx="11653521" cy="4911371"/>
          </a:xfrm>
        </p:spPr>
        <p:txBody>
          <a:bodyPr>
            <a:noAutofit/>
          </a:bodyPr>
          <a:lstStyle/>
          <a:p>
            <a:pPr marL="0" indent="0">
              <a:buNone/>
            </a:pPr>
            <a:r>
              <a:rPr lang="fr-FR" sz="2800" b="1" dirty="0"/>
              <a:t>4/Les crédits d’investissement  </a:t>
            </a:r>
            <a:r>
              <a:rPr lang="fr-FR" sz="1600" dirty="0"/>
              <a:t>(2à7ans CMT, au delà MT)</a:t>
            </a:r>
          </a:p>
          <a:p>
            <a:pPr marL="0" indent="0">
              <a:buNone/>
            </a:pPr>
            <a:r>
              <a:rPr lang="fr-FR" sz="1600" dirty="0" smtClean="0"/>
              <a:t>                                </a:t>
            </a:r>
            <a:r>
              <a:rPr lang="fr-FR" sz="1600" dirty="0"/>
              <a:t>DEFINITION:</a:t>
            </a:r>
          </a:p>
          <a:p>
            <a:pPr marL="0" indent="0">
              <a:buNone/>
            </a:pPr>
            <a:endParaRPr lang="fr-FR" sz="1600" dirty="0"/>
          </a:p>
          <a:p>
            <a:pPr marL="0" indent="0">
              <a:buNone/>
            </a:pPr>
            <a:r>
              <a:rPr lang="fr-FR" sz="1600" dirty="0"/>
              <a:t>C’est le financement du haut de bilan de l’ entreprise, c’est à dire l e financement de l’outil de production.</a:t>
            </a:r>
          </a:p>
          <a:p>
            <a:pPr marL="0" indent="0">
              <a:buNone/>
            </a:pPr>
            <a:r>
              <a:rPr lang="fr-FR" sz="1600" dirty="0"/>
              <a:t>                    Motivation du financement:</a:t>
            </a:r>
          </a:p>
          <a:p>
            <a:pPr marL="0" indent="0">
              <a:buNone/>
            </a:pPr>
            <a:r>
              <a:rPr lang="fr-FR" sz="1600" dirty="0"/>
              <a:t>                                               l’insuffisance de l’autofinancement.</a:t>
            </a:r>
          </a:p>
          <a:p>
            <a:pPr marL="0" indent="0">
              <a:buNone/>
            </a:pPr>
            <a:r>
              <a:rPr lang="fr-FR" sz="1600" dirty="0"/>
              <a:t>                   Ratios essentiels à surveiller</a:t>
            </a:r>
          </a:p>
          <a:p>
            <a:pPr marL="0" indent="0">
              <a:buNone/>
            </a:pPr>
            <a:r>
              <a:rPr lang="fr-FR" sz="1600" dirty="0"/>
              <a:t>                                              FP/TOTAL BILAN&lt;10%;</a:t>
            </a:r>
          </a:p>
          <a:p>
            <a:pPr marL="0" indent="0">
              <a:buNone/>
            </a:pPr>
            <a:r>
              <a:rPr lang="fr-FR" sz="1600" dirty="0"/>
              <a:t>                                              DLMT/CAF&gt;4</a:t>
            </a:r>
          </a:p>
          <a:p>
            <a:pPr marL="0" indent="0">
              <a:buNone/>
            </a:pPr>
            <a:endParaRPr lang="fr-FR" sz="1600" dirty="0"/>
          </a:p>
          <a:p>
            <a:pPr marL="0" indent="0">
              <a:buNone/>
            </a:pPr>
            <a:r>
              <a:rPr lang="fr-FR" sz="1600" dirty="0"/>
              <a:t>  -/Aspects techniques:</a:t>
            </a:r>
          </a:p>
          <a:p>
            <a:pPr marL="0" indent="0">
              <a:buNone/>
            </a:pPr>
            <a:endParaRPr lang="fr-FR" sz="1600" dirty="0"/>
          </a:p>
          <a:p>
            <a:pPr marL="0" indent="0">
              <a:buNone/>
            </a:pPr>
            <a:r>
              <a:rPr lang="fr-FR" sz="1600" dirty="0"/>
              <a:t>                             -financement à hauteur de 70,- 80% du coût ttc de l’investissement</a:t>
            </a:r>
          </a:p>
          <a:p>
            <a:pPr marL="0" indent="0">
              <a:buNone/>
            </a:pPr>
            <a:r>
              <a:rPr lang="fr-FR" sz="1600" dirty="0"/>
              <a:t>                             -toujours écrit, contrat de prêt…</a:t>
            </a:r>
          </a:p>
          <a:p>
            <a:pPr marL="0" indent="0">
              <a:buNone/>
            </a:pPr>
            <a:r>
              <a:rPr lang="fr-FR" sz="1600" dirty="0" smtClean="0"/>
              <a:t> </a:t>
            </a:r>
            <a:r>
              <a:rPr lang="fr-FR" sz="1600" dirty="0"/>
              <a:t>-/Aspects risques:  </a:t>
            </a:r>
          </a:p>
          <a:p>
            <a:pPr marL="0" indent="0">
              <a:buNone/>
            </a:pPr>
            <a:endParaRPr lang="fr-FR" sz="1600" dirty="0"/>
          </a:p>
          <a:p>
            <a:pPr marL="0" indent="0">
              <a:buNone/>
            </a:pPr>
            <a:r>
              <a:rPr lang="fr-FR" sz="1600" dirty="0"/>
              <a:t>-apprécier l’intérêt économique,</a:t>
            </a:r>
          </a:p>
          <a:p>
            <a:pPr marL="0" indent="0">
              <a:buNone/>
            </a:pPr>
            <a:r>
              <a:rPr lang="fr-FR" sz="1600" dirty="0"/>
              <a:t>-qualité financière de l’entreprise</a:t>
            </a:r>
          </a:p>
          <a:p>
            <a:pPr marL="0" indent="0">
              <a:buNone/>
            </a:pPr>
            <a:r>
              <a:rPr lang="fr-FR" sz="1600" dirty="0"/>
              <a:t>-capacité de remboursement grâce à la CAF</a:t>
            </a:r>
          </a:p>
          <a:p>
            <a:pPr marL="0" indent="0">
              <a:buNone/>
            </a:pPr>
            <a:r>
              <a:rPr lang="fr-FR" sz="1600" dirty="0"/>
              <a:t>-Garanties (réelles et personnelles)                  </a:t>
            </a:r>
          </a:p>
          <a:p>
            <a:endParaRPr lang="fr-FR" sz="1600" dirty="0"/>
          </a:p>
        </p:txBody>
      </p:sp>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94064"/>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Produits aux particuliers</a:t>
            </a:r>
          </a:p>
        </p:txBody>
      </p:sp>
      <p:sp>
        <p:nvSpPr>
          <p:cNvPr id="8" name="ZoneTexte 7"/>
          <p:cNvSpPr txBox="1"/>
          <p:nvPr/>
        </p:nvSpPr>
        <p:spPr>
          <a:xfrm>
            <a:off x="6132888"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Produits aux entreprises</a:t>
            </a:r>
          </a:p>
        </p:txBody>
      </p:sp>
      <p:sp>
        <p:nvSpPr>
          <p:cNvPr id="9" name="ZoneTexte 8"/>
          <p:cNvSpPr txBox="1"/>
          <p:nvPr/>
        </p:nvSpPr>
        <p:spPr>
          <a:xfrm>
            <a:off x="9158510" y="52164"/>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Banque et marché financier</a:t>
            </a:r>
          </a:p>
        </p:txBody>
      </p:sp>
    </p:spTree>
    <p:extLst>
      <p:ext uri="{BB962C8B-B14F-4D97-AF65-F5344CB8AC3E}">
        <p14:creationId xmlns="" xmlns:p14="http://schemas.microsoft.com/office/powerpoint/2010/main" val="3758460017"/>
      </p:ext>
    </p:extLst>
  </p:cSld>
  <p:clrMapOvr>
    <a:masterClrMapping/>
  </p:clrMapOvr>
  <mc:AlternateContent xmlns:mc="http://schemas.openxmlformats.org/markup-compatibility/2006">
    <mc:Choice xmlns=""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5/LE </a:t>
            </a:r>
            <a:r>
              <a:rPr lang="en-US" dirty="0"/>
              <a:t>CREDIT- BAIL</a:t>
            </a:r>
          </a:p>
        </p:txBody>
      </p:sp>
      <p:sp>
        <p:nvSpPr>
          <p:cNvPr id="3" name="Content Placeholder 2"/>
          <p:cNvSpPr>
            <a:spLocks noGrp="1"/>
          </p:cNvSpPr>
          <p:nvPr>
            <p:ph idx="1"/>
          </p:nvPr>
        </p:nvSpPr>
        <p:spPr>
          <a:xfrm>
            <a:off x="269242" y="1189178"/>
            <a:ext cx="11653521" cy="2492990"/>
          </a:xfrm>
        </p:spPr>
        <p:txBody>
          <a:bodyPr/>
          <a:lstStyle/>
          <a:p>
            <a:endParaRPr lang="fr-FR" sz="2000" dirty="0" smtClean="0"/>
          </a:p>
          <a:p>
            <a:endParaRPr lang="fr-FR" sz="2000" dirty="0"/>
          </a:p>
          <a:p>
            <a:endParaRPr lang="fr-FR" sz="2000" dirty="0" smtClean="0"/>
          </a:p>
          <a:p>
            <a:endParaRPr lang="fr-FR" sz="2000" dirty="0"/>
          </a:p>
          <a:p>
            <a:endParaRPr lang="fr-FR" sz="2000" dirty="0" smtClean="0"/>
          </a:p>
          <a:p>
            <a:endParaRPr lang="fr-FR" sz="2000" dirty="0"/>
          </a:p>
          <a:p>
            <a:r>
              <a:rPr lang="fr-FR" sz="2000" dirty="0" smtClean="0"/>
              <a:t>                     FORMULE </a:t>
            </a:r>
            <a:r>
              <a:rPr lang="fr-FR" sz="2000" dirty="0"/>
              <a:t>ORIGINALE DE FINANCEMENT DE L INVESTISSEMENT</a:t>
            </a:r>
          </a:p>
        </p:txBody>
      </p:sp>
    </p:spTree>
    <p:extLst>
      <p:ext uri="{BB962C8B-B14F-4D97-AF65-F5344CB8AC3E}">
        <p14:creationId xmlns="" xmlns:p14="http://schemas.microsoft.com/office/powerpoint/2010/main" val="56381204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LE </a:t>
            </a:r>
            <a:r>
              <a:rPr lang="en-US" dirty="0"/>
              <a:t>CREDIT- BAIL</a:t>
            </a:r>
          </a:p>
        </p:txBody>
      </p:sp>
      <p:sp>
        <p:nvSpPr>
          <p:cNvPr id="3" name="Content Placeholder 2"/>
          <p:cNvSpPr>
            <a:spLocks noGrp="1"/>
          </p:cNvSpPr>
          <p:nvPr>
            <p:ph idx="1"/>
          </p:nvPr>
        </p:nvSpPr>
        <p:spPr>
          <a:xfrm>
            <a:off x="269242" y="1189178"/>
            <a:ext cx="11653521" cy="2646878"/>
          </a:xfrm>
        </p:spPr>
        <p:txBody>
          <a:bodyPr/>
          <a:lstStyle/>
          <a:p>
            <a:r>
              <a:rPr lang="fr-FR" sz="2000" dirty="0" smtClean="0"/>
              <a:t>                                                 </a:t>
            </a:r>
            <a:r>
              <a:rPr lang="fr-FR" sz="2000" b="1" dirty="0" smtClean="0"/>
              <a:t>DEFINITION</a:t>
            </a:r>
            <a:endParaRPr lang="fr-FR" sz="2000" b="1" dirty="0"/>
          </a:p>
          <a:p>
            <a:r>
              <a:rPr lang="fr-FR" sz="2000" dirty="0"/>
              <a:t>Le crédit bail peut se définir comme une location d’un bien à usage professionnel avec promesse unilatérale de vente, au plus tard à l’expiration du contrat au profit du locataire pour un prix convenu à l’origine,</a:t>
            </a:r>
          </a:p>
          <a:p>
            <a:r>
              <a:rPr lang="fr-FR" sz="2000" dirty="0"/>
              <a:t>Le contrat est passé pour une durée fondée normalement sur la durée de vie économique du bien.</a:t>
            </a:r>
          </a:p>
          <a:p>
            <a:r>
              <a:rPr lang="fr-FR" sz="2000" dirty="0"/>
              <a:t>Le crédit-bail est une formule  originale de financement de l’investissement sans constituer au préalable une épargne</a:t>
            </a:r>
          </a:p>
          <a:p>
            <a:endParaRPr lang="en-US" sz="2000" dirty="0"/>
          </a:p>
        </p:txBody>
      </p:sp>
    </p:spTree>
    <p:extLst>
      <p:ext uri="{BB962C8B-B14F-4D97-AF65-F5344CB8AC3E}">
        <p14:creationId xmlns="" xmlns:p14="http://schemas.microsoft.com/office/powerpoint/2010/main" val="378947799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LE </a:t>
            </a:r>
            <a:r>
              <a:rPr lang="en-US" dirty="0"/>
              <a:t>CREDIT- BAIL</a:t>
            </a:r>
          </a:p>
        </p:txBody>
      </p:sp>
      <p:sp>
        <p:nvSpPr>
          <p:cNvPr id="3" name="Content Placeholder 2"/>
          <p:cNvSpPr>
            <a:spLocks noGrp="1"/>
          </p:cNvSpPr>
          <p:nvPr>
            <p:ph idx="1"/>
          </p:nvPr>
        </p:nvSpPr>
        <p:spPr>
          <a:xfrm>
            <a:off x="269242" y="1189178"/>
            <a:ext cx="11653521" cy="4813625"/>
          </a:xfrm>
        </p:spPr>
        <p:txBody>
          <a:bodyPr/>
          <a:lstStyle/>
          <a:p>
            <a:pPr marL="0" indent="0">
              <a:buNone/>
            </a:pPr>
            <a:r>
              <a:rPr lang="fr-FR" sz="2000" dirty="0"/>
              <a:t>Il existe 2 types de crédit-bail:</a:t>
            </a:r>
          </a:p>
          <a:p>
            <a:pPr marL="0" indent="0">
              <a:buNone/>
            </a:pPr>
            <a:r>
              <a:rPr lang="fr-FR" sz="2400" b="1" dirty="0"/>
              <a:t>                                           le crédit –bail mobilier:</a:t>
            </a:r>
          </a:p>
          <a:p>
            <a:r>
              <a:rPr lang="fr-FR" sz="2000" dirty="0"/>
              <a:t>C’est la location de biens d’équipements  ou de matériels d’ outillage, et s’applique aux biens d’équipement de toute nature;</a:t>
            </a:r>
          </a:p>
          <a:p>
            <a:r>
              <a:rPr lang="fr-FR" sz="2000" dirty="0"/>
              <a:t>Le financement est assuré a 100% TTC</a:t>
            </a:r>
          </a:p>
          <a:p>
            <a:r>
              <a:rPr lang="fr-FR" sz="2000" dirty="0"/>
              <a:t>La durée est basée sur la durée d’amortissement autorisée par la réglementation fiscale,</a:t>
            </a:r>
          </a:p>
          <a:p>
            <a:r>
              <a:rPr lang="fr-FR" sz="2000" dirty="0"/>
              <a:t>Il prend fin à l’issue du contrat ou 3 solutions sont envisagées(lever de l’option d’achat à sa valeur résiduelle fixée au départ, la poursuite de l’opération ,la restitution du bien loué)</a:t>
            </a:r>
          </a:p>
          <a:p>
            <a:endParaRPr lang="fr-FR" sz="2000" dirty="0"/>
          </a:p>
          <a:p>
            <a:pPr marL="0" indent="0">
              <a:buNone/>
            </a:pPr>
            <a:r>
              <a:rPr lang="fr-FR" sz="2000" b="1" dirty="0"/>
              <a:t>                                          </a:t>
            </a:r>
            <a:r>
              <a:rPr lang="fr-FR" sz="2000" b="1" dirty="0" smtClean="0"/>
              <a:t>          </a:t>
            </a:r>
            <a:r>
              <a:rPr lang="fr-FR" sz="2400" b="1" dirty="0"/>
              <a:t>le crédit-bail immobilier</a:t>
            </a:r>
            <a:r>
              <a:rPr lang="fr-FR" sz="2000" dirty="0"/>
              <a:t>: </a:t>
            </a:r>
            <a:r>
              <a:rPr lang="fr-FR" sz="2000" dirty="0" smtClean="0"/>
              <a:t>(très </a:t>
            </a:r>
            <a:r>
              <a:rPr lang="fr-FR" sz="2000" dirty="0"/>
              <a:t>peu </a:t>
            </a:r>
            <a:r>
              <a:rPr lang="fr-FR" sz="2000" dirty="0" smtClean="0"/>
              <a:t>utilisé)</a:t>
            </a:r>
            <a:endParaRPr lang="fr-FR" sz="2000" dirty="0"/>
          </a:p>
          <a:p>
            <a:r>
              <a:rPr lang="fr-FR" sz="2000" dirty="0"/>
              <a:t>C’est la location de biens immeubles à usage professionnel achetés par le locataire ou construits pour son compte.</a:t>
            </a:r>
          </a:p>
          <a:p>
            <a:r>
              <a:rPr lang="fr-FR" sz="2000" dirty="0"/>
              <a:t>Le financement est à 100%</a:t>
            </a:r>
          </a:p>
          <a:p>
            <a:r>
              <a:rPr lang="fr-FR" sz="2000" dirty="0"/>
              <a:t>La durée  est comprise en général entre 15 et 20 ans</a:t>
            </a:r>
          </a:p>
        </p:txBody>
      </p:sp>
    </p:spTree>
    <p:extLst>
      <p:ext uri="{BB962C8B-B14F-4D97-AF65-F5344CB8AC3E}">
        <p14:creationId xmlns="" xmlns:p14="http://schemas.microsoft.com/office/powerpoint/2010/main" val="2003907851"/>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LE </a:t>
            </a:r>
            <a:r>
              <a:rPr lang="en-US" dirty="0"/>
              <a:t>CREDIT- BAIL</a:t>
            </a:r>
          </a:p>
        </p:txBody>
      </p:sp>
      <p:sp>
        <p:nvSpPr>
          <p:cNvPr id="3" name="Content Placeholder 2"/>
          <p:cNvSpPr>
            <a:spLocks noGrp="1"/>
          </p:cNvSpPr>
          <p:nvPr>
            <p:ph idx="1"/>
          </p:nvPr>
        </p:nvSpPr>
        <p:spPr>
          <a:xfrm>
            <a:off x="269242" y="1189178"/>
            <a:ext cx="11653521" cy="3046988"/>
          </a:xfrm>
        </p:spPr>
        <p:txBody>
          <a:bodyPr/>
          <a:lstStyle/>
          <a:p>
            <a:endParaRPr lang="fr-FR" sz="2000" dirty="0" smtClean="0"/>
          </a:p>
          <a:p>
            <a:endParaRPr lang="fr-FR" sz="2000" dirty="0"/>
          </a:p>
          <a:p>
            <a:endParaRPr lang="fr-FR" sz="2000" dirty="0" smtClean="0"/>
          </a:p>
          <a:p>
            <a:endParaRPr lang="fr-FR" sz="2000" dirty="0"/>
          </a:p>
          <a:p>
            <a:r>
              <a:rPr lang="fr-FR" sz="2000" dirty="0" smtClean="0"/>
              <a:t>Des </a:t>
            </a:r>
            <a:r>
              <a:rPr lang="fr-FR" sz="2000" dirty="0"/>
              <a:t>contraintes juridiques, fiscales et comptables freinent le développement du crédit bail dans l’espace Uemoa avec la présence de 2 textes règlementaires divergents (les dispositions du SYSCOA et le PCB régie par la loi bancaire),</a:t>
            </a:r>
          </a:p>
          <a:p>
            <a:endParaRPr lang="fr-FR" sz="2000" dirty="0"/>
          </a:p>
          <a:p>
            <a:r>
              <a:rPr lang="fr-FR" sz="2000" dirty="0"/>
              <a:t>La banque centrale  est en voie de trouver une réponse</a:t>
            </a:r>
          </a:p>
        </p:txBody>
      </p:sp>
    </p:spTree>
    <p:extLst>
      <p:ext uri="{BB962C8B-B14F-4D97-AF65-F5344CB8AC3E}">
        <p14:creationId xmlns="" xmlns:p14="http://schemas.microsoft.com/office/powerpoint/2010/main" val="2185310449"/>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9242" y="1189177"/>
            <a:ext cx="11653521" cy="4897723"/>
          </a:xfrm>
        </p:spPr>
        <p:txBody>
          <a:bodyPr>
            <a:normAutofit/>
          </a:bodyPr>
          <a:lstStyle/>
          <a:p>
            <a:pPr marL="0" indent="0">
              <a:buNone/>
            </a:pPr>
            <a:r>
              <a:rPr lang="fr-FR" sz="2400" b="1" dirty="0"/>
              <a:t>5/Les crédits par signature:</a:t>
            </a:r>
          </a:p>
          <a:p>
            <a:pPr marL="0" indent="0">
              <a:buNone/>
            </a:pPr>
            <a:endParaRPr lang="fr-FR" sz="2400" b="1" dirty="0"/>
          </a:p>
          <a:p>
            <a:pPr marL="0" indent="0">
              <a:buNone/>
            </a:pPr>
            <a:r>
              <a:rPr lang="fr-FR" sz="2000" dirty="0"/>
              <a:t>                                       Définition:</a:t>
            </a:r>
          </a:p>
          <a:p>
            <a:pPr marL="0" indent="0">
              <a:buNone/>
            </a:pPr>
            <a:endParaRPr lang="fr-FR" sz="2000" dirty="0"/>
          </a:p>
          <a:p>
            <a:pPr marL="0" indent="0">
              <a:buNone/>
            </a:pPr>
            <a:r>
              <a:rPr lang="fr-FR" sz="2000" dirty="0"/>
              <a:t>La banque prête sa signature sans supporter de charge de trésorerie; elle s’engage par lettre, auprès des tiers, à satisfaire aux obligations contractées envers eux par ses clients au cas ou ces derniers n’y satisferaient par eux- mêmes.</a:t>
            </a:r>
          </a:p>
          <a:p>
            <a:pPr marL="0" indent="0">
              <a:buNone/>
            </a:pPr>
            <a:endParaRPr lang="fr-FR" sz="2000" dirty="0"/>
          </a:p>
          <a:p>
            <a:pPr marL="0" indent="0">
              <a:buNone/>
            </a:pPr>
            <a:r>
              <a:rPr lang="fr-FR" sz="2000" dirty="0"/>
              <a:t>Les différents types de crédit par signature;</a:t>
            </a:r>
          </a:p>
          <a:p>
            <a:pPr marL="0" indent="0">
              <a:buNone/>
            </a:pPr>
            <a:endParaRPr lang="fr-FR" sz="2000" dirty="0"/>
          </a:p>
          <a:p>
            <a:pPr marL="0" indent="0">
              <a:buNone/>
            </a:pPr>
            <a:r>
              <a:rPr lang="fr-FR" sz="2000" dirty="0"/>
              <a:t>              -pour différer les paiements: caution(obligation cautionnée, crédit d’ enlèvement)</a:t>
            </a:r>
          </a:p>
          <a:p>
            <a:pPr marL="0" indent="0">
              <a:buNone/>
            </a:pPr>
            <a:r>
              <a:rPr lang="fr-FR" sz="2000" dirty="0"/>
              <a:t>              -pour éviter les paiements ( caution de soumission,)</a:t>
            </a:r>
          </a:p>
          <a:p>
            <a:pPr marL="0" indent="0">
              <a:buNone/>
            </a:pPr>
            <a:r>
              <a:rPr lang="fr-FR" sz="2000" dirty="0"/>
              <a:t>              -pour accélérer les rentrées( caution d’avance de démarrage de retenue de garantie)</a:t>
            </a:r>
          </a:p>
          <a:p>
            <a:endParaRPr lang="fr-FR" sz="2000" dirty="0"/>
          </a:p>
        </p:txBody>
      </p:sp>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94064"/>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Produits aux particuliers</a:t>
            </a:r>
          </a:p>
        </p:txBody>
      </p:sp>
      <p:sp>
        <p:nvSpPr>
          <p:cNvPr id="8" name="ZoneTexte 7"/>
          <p:cNvSpPr txBox="1"/>
          <p:nvPr/>
        </p:nvSpPr>
        <p:spPr>
          <a:xfrm>
            <a:off x="6132888"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Produits aux entreprises</a:t>
            </a:r>
          </a:p>
        </p:txBody>
      </p:sp>
      <p:sp>
        <p:nvSpPr>
          <p:cNvPr id="9" name="ZoneTexte 8"/>
          <p:cNvSpPr txBox="1"/>
          <p:nvPr/>
        </p:nvSpPr>
        <p:spPr>
          <a:xfrm>
            <a:off x="9158510" y="52164"/>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Banque et marché financier</a:t>
            </a:r>
          </a:p>
        </p:txBody>
      </p:sp>
    </p:spTree>
    <p:extLst>
      <p:ext uri="{BB962C8B-B14F-4D97-AF65-F5344CB8AC3E}">
        <p14:creationId xmlns="" xmlns:p14="http://schemas.microsoft.com/office/powerpoint/2010/main" val="432646805"/>
      </p:ext>
    </p:extLst>
  </p:cSld>
  <p:clrMapOvr>
    <a:masterClrMapping/>
  </p:clrMapOvr>
  <mc:AlternateContent xmlns:mc="http://schemas.openxmlformats.org/markup-compatibility/2006">
    <mc:Choice xmlns=""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fr-FR" sz="2400" b="1" dirty="0" smtClean="0"/>
              <a:t>6/ Le couts des  crédits</a:t>
            </a:r>
            <a:endParaRPr lang="fr-FR" sz="2400" b="1" dirty="0"/>
          </a:p>
        </p:txBody>
      </p:sp>
      <p:sp>
        <p:nvSpPr>
          <p:cNvPr id="3" name="Content Placeholder 2"/>
          <p:cNvSpPr>
            <a:spLocks noGrp="1"/>
          </p:cNvSpPr>
          <p:nvPr>
            <p:ph idx="4294967295"/>
          </p:nvPr>
        </p:nvSpPr>
        <p:spPr>
          <a:xfrm>
            <a:off x="1981200" y="1600201"/>
            <a:ext cx="8229600" cy="4525963"/>
          </a:xfrm>
          <a:prstGeom prst="rect">
            <a:avLst/>
          </a:prstGeom>
        </p:spPr>
        <p:txBody>
          <a:bodyPr>
            <a:normAutofit/>
          </a:bodyPr>
          <a:lstStyle/>
          <a:p>
            <a:pPr marL="0" indent="0">
              <a:buNone/>
            </a:pPr>
            <a:r>
              <a:rPr lang="fr-FR" sz="2000" dirty="0"/>
              <a:t>Chaque banque a un taux de base qui est </a:t>
            </a:r>
            <a:r>
              <a:rPr lang="fr-FR" sz="2000" dirty="0" smtClean="0"/>
              <a:t>porté à la connaissance des clients par affichage dans ses locaux . </a:t>
            </a:r>
            <a:endParaRPr lang="fr-FR" sz="2000" dirty="0"/>
          </a:p>
          <a:p>
            <a:pPr marL="0" indent="0">
              <a:buNone/>
            </a:pPr>
            <a:endParaRPr lang="fr-FR" sz="2000" dirty="0"/>
          </a:p>
          <a:p>
            <a:pPr marL="0" indent="0" algn="just">
              <a:buNone/>
            </a:pPr>
            <a:r>
              <a:rPr lang="fr-FR" sz="2000" dirty="0"/>
              <a:t>A ce taux de </a:t>
            </a:r>
            <a:r>
              <a:rPr lang="fr-FR" sz="2000" dirty="0" smtClean="0"/>
              <a:t>base, </a:t>
            </a:r>
            <a:r>
              <a:rPr lang="fr-FR" sz="2000" dirty="0"/>
              <a:t>la banque applique une marge </a:t>
            </a:r>
            <a:r>
              <a:rPr lang="fr-FR" sz="2000" dirty="0" smtClean="0"/>
              <a:t>selon </a:t>
            </a:r>
            <a:r>
              <a:rPr lang="fr-FR" sz="2000" dirty="0"/>
              <a:t>le degré de risque, </a:t>
            </a:r>
            <a:r>
              <a:rPr lang="fr-FR" sz="2000" dirty="0" smtClean="0"/>
              <a:t>et des pénalités sur les dépassements d’autorisation:</a:t>
            </a:r>
          </a:p>
          <a:p>
            <a:pPr marL="0" indent="0" algn="just">
              <a:buNone/>
            </a:pPr>
            <a:endParaRPr lang="fr-FR" sz="2000" dirty="0"/>
          </a:p>
          <a:p>
            <a:pPr marL="0" indent="0" algn="just">
              <a:buNone/>
            </a:pPr>
            <a:r>
              <a:rPr lang="fr-FR" sz="2000" dirty="0" smtClean="0"/>
              <a:t>TOUS </a:t>
            </a:r>
            <a:r>
              <a:rPr lang="fr-FR" sz="2000" dirty="0"/>
              <a:t>CES TARIFS SONT OBLIGATOIREMENT AFFICHES DE FACON VISIBLE DANS LES HALL DES BANQUES</a:t>
            </a:r>
          </a:p>
          <a:p>
            <a:pPr marL="0" indent="0">
              <a:buNone/>
            </a:pPr>
            <a:endParaRPr lang="en-US" sz="1200" dirty="0"/>
          </a:p>
        </p:txBody>
      </p:sp>
    </p:spTree>
    <p:extLst>
      <p:ext uri="{BB962C8B-B14F-4D97-AF65-F5344CB8AC3E}">
        <p14:creationId xmlns="" xmlns:p14="http://schemas.microsoft.com/office/powerpoint/2010/main" val="3633911043"/>
      </p:ext>
    </p:extLst>
  </p:cSld>
  <p:clrMapOvr>
    <a:masterClrMapping/>
  </p:clrMapOvr>
  <p:transition>
    <p:fade/>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6/ </a:t>
            </a:r>
            <a:r>
              <a:rPr lang="en-US" sz="2400" dirty="0" smtClean="0"/>
              <a:t>Le cout </a:t>
            </a:r>
            <a:r>
              <a:rPr lang="en-US" sz="2400" dirty="0"/>
              <a:t>des  </a:t>
            </a:r>
            <a:r>
              <a:rPr lang="en-US" sz="2400" dirty="0" smtClean="0"/>
              <a:t>crédits</a:t>
            </a:r>
            <a:endParaRPr lang="en-US" sz="2400" dirty="0"/>
          </a:p>
        </p:txBody>
      </p:sp>
      <p:sp>
        <p:nvSpPr>
          <p:cNvPr id="3" name="Content Placeholder 2"/>
          <p:cNvSpPr>
            <a:spLocks noGrp="1"/>
          </p:cNvSpPr>
          <p:nvPr>
            <p:ph idx="4294967295"/>
          </p:nvPr>
        </p:nvSpPr>
        <p:spPr>
          <a:xfrm>
            <a:off x="1981200" y="1600201"/>
            <a:ext cx="8229600" cy="4525963"/>
          </a:xfrm>
          <a:prstGeom prst="rect">
            <a:avLst/>
          </a:prstGeom>
        </p:spPr>
        <p:txBody>
          <a:bodyPr>
            <a:normAutofit/>
          </a:bodyPr>
          <a:lstStyle/>
          <a:p>
            <a:r>
              <a:rPr lang="fr-FR" sz="2400" b="1" dirty="0" smtClean="0"/>
              <a:t>Cout pour les crédits d investissement:</a:t>
            </a:r>
          </a:p>
          <a:p>
            <a:pPr marL="0" indent="0">
              <a:buNone/>
            </a:pPr>
            <a:endParaRPr lang="en-US" sz="2400" b="1" dirty="0" smtClean="0"/>
          </a:p>
          <a:p>
            <a:pPr marL="0" indent="0">
              <a:buNone/>
            </a:pPr>
            <a:r>
              <a:rPr lang="fr-FR" sz="2200" dirty="0" smtClean="0"/>
              <a:t>TAUX DE BASE DE LA BANQUE + PLUS MARGE EN FONCTION DU RISQUE + LES  FRAIS ET ACCESSOIRES LE TOUT DONNE UN TAUX EFFECTIF GLOBAL QUI EST OBLIGATOIREMENT FIXE DANS L’ ACTE D’OUVERTURE DE CREDIT</a:t>
            </a:r>
          </a:p>
          <a:p>
            <a:pPr marL="0" indent="0">
              <a:buNone/>
            </a:pPr>
            <a:endParaRPr lang="fr-FR" sz="2200" dirty="0" smtClean="0"/>
          </a:p>
          <a:p>
            <a:r>
              <a:rPr lang="fr-FR" sz="2400" b="1" dirty="0"/>
              <a:t>Cout pour les engagements par signature </a:t>
            </a:r>
            <a:r>
              <a:rPr lang="fr-FR" sz="2400" dirty="0" smtClean="0"/>
              <a:t>:</a:t>
            </a:r>
          </a:p>
          <a:p>
            <a:endParaRPr lang="fr-FR" sz="2400" dirty="0"/>
          </a:p>
          <a:p>
            <a:endParaRPr lang="fr-FR" sz="2400" dirty="0" smtClean="0"/>
          </a:p>
          <a:p>
            <a:pPr marL="0" indent="0">
              <a:buNone/>
            </a:pPr>
            <a:r>
              <a:rPr lang="fr-FR" sz="2400" dirty="0" smtClean="0"/>
              <a:t> 2% payable d’avance et trimestriellement</a:t>
            </a:r>
            <a:endParaRPr lang="fr-FR" sz="2400" dirty="0"/>
          </a:p>
        </p:txBody>
      </p:sp>
    </p:spTree>
    <p:extLst>
      <p:ext uri="{BB962C8B-B14F-4D97-AF65-F5344CB8AC3E}">
        <p14:creationId xmlns="" xmlns:p14="http://schemas.microsoft.com/office/powerpoint/2010/main" val="1143738658"/>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7800" y="932717"/>
            <a:ext cx="11932710" cy="5925283"/>
          </a:xfrm>
        </p:spPr>
        <p:txBody>
          <a:bodyPr>
            <a:noAutofit/>
          </a:bodyPr>
          <a:lstStyle/>
          <a:p>
            <a:pPr marL="0" indent="0">
              <a:buNone/>
            </a:pPr>
            <a:r>
              <a:rPr lang="fr-FR" sz="2000" b="1" dirty="0"/>
              <a:t>Intérêt des particuliers pour les banques:</a:t>
            </a:r>
          </a:p>
          <a:p>
            <a:pPr marL="0" indent="0">
              <a:buNone/>
            </a:pPr>
            <a:endParaRPr lang="fr-FR" sz="2000" b="1" dirty="0"/>
          </a:p>
          <a:p>
            <a:pPr marL="0" indent="0">
              <a:buNone/>
            </a:pPr>
            <a:r>
              <a:rPr lang="fr-FR" sz="2000" b="1" dirty="0"/>
              <a:t>                                          Intérêt économique</a:t>
            </a:r>
            <a:r>
              <a:rPr lang="fr-FR" sz="2000" dirty="0"/>
              <a:t>:</a:t>
            </a:r>
          </a:p>
          <a:p>
            <a:pPr marL="0" indent="0">
              <a:buNone/>
            </a:pPr>
            <a:endParaRPr lang="fr-FR" sz="2000" dirty="0"/>
          </a:p>
          <a:p>
            <a:pPr marL="0" indent="0">
              <a:buNone/>
            </a:pPr>
            <a:r>
              <a:rPr lang="fr-FR" sz="2000" dirty="0"/>
              <a:t>            -  Une source importante de commissions:</a:t>
            </a:r>
          </a:p>
          <a:p>
            <a:pPr marL="0" indent="0">
              <a:buNone/>
            </a:pPr>
            <a:endParaRPr lang="fr-FR" sz="2000" dirty="0"/>
          </a:p>
          <a:p>
            <a:pPr marL="0" indent="0">
              <a:buNone/>
            </a:pPr>
            <a:r>
              <a:rPr lang="fr-FR" sz="2000" dirty="0"/>
              <a:t>Le PNB(produit net bancaire  c’est-à-dire le chiffre d affaires) est composé de la marge d’intermédiation, c’est-à-dire la valeur ajoutée au capital et les commissions perçues;</a:t>
            </a:r>
          </a:p>
          <a:p>
            <a:pPr marL="0" indent="0">
              <a:buNone/>
            </a:pPr>
            <a:r>
              <a:rPr lang="fr-FR" sz="2000" dirty="0"/>
              <a:t>L’objectif des banques étant d’augmenter la part des commissions dans la composition du PNB, car elles proviennent d’activité sans risque, ne consomment pas de fonds propres et leur volume ne dépend pas de l’évolution des taux d’ intérêt;</a:t>
            </a:r>
          </a:p>
          <a:p>
            <a:pPr marL="0" indent="0">
              <a:buNone/>
            </a:pPr>
            <a:r>
              <a:rPr lang="fr-FR" sz="2000" dirty="0"/>
              <a:t>C’est le marché des particuliers qui génère le plus de commissions par rapport aux autres marchés de la banque</a:t>
            </a:r>
          </a:p>
          <a:p>
            <a:pPr marL="0" indent="0">
              <a:buNone/>
            </a:pPr>
            <a:r>
              <a:rPr lang="fr-FR" sz="2000" dirty="0"/>
              <a:t>         -  Un cout du risque moins élevé</a:t>
            </a:r>
          </a:p>
          <a:p>
            <a:pPr marL="0" indent="0">
              <a:buNone/>
            </a:pPr>
            <a:r>
              <a:rPr lang="fr-FR" sz="2000" dirty="0"/>
              <a:t>Bonne division du risque(nombreux crédits avec des montants relativement faibles)</a:t>
            </a:r>
          </a:p>
          <a:p>
            <a:pPr marL="0" indent="0">
              <a:buNone/>
            </a:pPr>
            <a:r>
              <a:rPr lang="fr-FR" sz="2000" dirty="0"/>
              <a:t>Marges confortables</a:t>
            </a:r>
          </a:p>
          <a:p>
            <a:pPr marL="0" indent="0">
              <a:buNone/>
            </a:pPr>
            <a:r>
              <a:rPr lang="fr-FR" sz="2000" dirty="0"/>
              <a:t>Peu d’outils d’aide à la décision d’octroi de crédits</a:t>
            </a:r>
          </a:p>
        </p:txBody>
      </p:sp>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Produits aux particuliers</a:t>
            </a:r>
          </a:p>
        </p:txBody>
      </p:sp>
      <p:sp>
        <p:nvSpPr>
          <p:cNvPr id="8" name="ZoneTexte 7"/>
          <p:cNvSpPr txBox="1"/>
          <p:nvPr/>
        </p:nvSpPr>
        <p:spPr>
          <a:xfrm>
            <a:off x="6132888" y="52164"/>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Produits aux entreprises</a:t>
            </a:r>
          </a:p>
        </p:txBody>
      </p:sp>
      <p:sp>
        <p:nvSpPr>
          <p:cNvPr id="9" name="ZoneTexte 8"/>
          <p:cNvSpPr txBox="1"/>
          <p:nvPr/>
        </p:nvSpPr>
        <p:spPr>
          <a:xfrm>
            <a:off x="9158510" y="52164"/>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Banque et marché financier</a:t>
            </a:r>
          </a:p>
        </p:txBody>
      </p:sp>
    </p:spTree>
    <p:extLst>
      <p:ext uri="{BB962C8B-B14F-4D97-AF65-F5344CB8AC3E}">
        <p14:creationId xmlns="" xmlns:p14="http://schemas.microsoft.com/office/powerpoint/2010/main" val="3009653726"/>
      </p:ext>
    </p:extLst>
  </p:cSld>
  <p:clrMapOvr>
    <a:masterClrMapping/>
  </p:clrMapOvr>
  <mc:AlternateContent xmlns:mc="http://schemas.openxmlformats.org/markup-compatibility/2006">
    <mc:Choice xmlns="" xmlns:p14="http://schemas.microsoft.com/office/powerpoint/2010/main" Requires="p14">
      <p:transition spd="slow">
        <p14:gallery dir="l"/>
      </p:transition>
    </mc:Choice>
    <mc:Fallback>
      <p:transition spd="slow">
        <p:fade/>
      </p:transition>
    </mc:Fallback>
  </mc:AlternateContent>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fr-FR" sz="2400" b="1" dirty="0" smtClean="0"/>
              <a:t>6/Le coût des crédit:</a:t>
            </a:r>
            <a:endParaRPr lang="fr-FR" sz="2400" b="1" dirty="0"/>
          </a:p>
        </p:txBody>
      </p:sp>
      <p:sp>
        <p:nvSpPr>
          <p:cNvPr id="3" name="Content Placeholder 2"/>
          <p:cNvSpPr>
            <a:spLocks noGrp="1"/>
          </p:cNvSpPr>
          <p:nvPr>
            <p:ph idx="4294967295"/>
          </p:nvPr>
        </p:nvSpPr>
        <p:spPr>
          <a:xfrm>
            <a:off x="1981200" y="1600201"/>
            <a:ext cx="8229600" cy="4525963"/>
          </a:xfrm>
          <a:prstGeom prst="rect">
            <a:avLst/>
          </a:prstGeom>
        </p:spPr>
        <p:txBody>
          <a:bodyPr>
            <a:normAutofit/>
          </a:bodyPr>
          <a:lstStyle/>
          <a:p>
            <a:pPr algn="just"/>
            <a:r>
              <a:rPr lang="fr-FR" sz="2400" b="1" dirty="0" smtClean="0"/>
              <a:t>                 LES </a:t>
            </a:r>
            <a:r>
              <a:rPr lang="fr-FR" sz="2400" b="1" dirty="0"/>
              <a:t>DATES DE VALEUR </a:t>
            </a:r>
            <a:r>
              <a:rPr lang="fr-FR" sz="2400" b="1" dirty="0" smtClean="0"/>
              <a:t>  </a:t>
            </a:r>
            <a:r>
              <a:rPr lang="fr-FR" sz="2400" dirty="0" smtClean="0"/>
              <a:t>:</a:t>
            </a:r>
          </a:p>
          <a:p>
            <a:pPr marL="0" indent="0" algn="just">
              <a:buNone/>
            </a:pPr>
            <a:endParaRPr lang="fr-FR" sz="2400" dirty="0" smtClean="0"/>
          </a:p>
          <a:p>
            <a:pPr marL="0" indent="0" algn="just">
              <a:buNone/>
            </a:pPr>
            <a:r>
              <a:rPr lang="fr-FR" sz="2000" dirty="0" smtClean="0"/>
              <a:t>T</a:t>
            </a:r>
            <a:r>
              <a:rPr lang="fr-FR" sz="2000" b="1" dirty="0" smtClean="0"/>
              <a:t>OUT </a:t>
            </a:r>
            <a:r>
              <a:rPr lang="fr-FR" sz="2000" b="1" dirty="0"/>
              <a:t>CREDIT  DATE DE VALEUR LENDEMAIN </a:t>
            </a:r>
            <a:r>
              <a:rPr lang="fr-FR" sz="2000" b="1" dirty="0" smtClean="0"/>
              <a:t>OUVRE</a:t>
            </a:r>
          </a:p>
          <a:p>
            <a:pPr marL="0" indent="0" algn="just">
              <a:buNone/>
            </a:pPr>
            <a:endParaRPr lang="fr-FR" sz="2000" b="1" dirty="0" smtClean="0"/>
          </a:p>
          <a:p>
            <a:pPr marL="0" indent="0" algn="just">
              <a:buNone/>
            </a:pPr>
            <a:r>
              <a:rPr lang="fr-FR" sz="2000" b="1" dirty="0" smtClean="0"/>
              <a:t>ET </a:t>
            </a:r>
            <a:r>
              <a:rPr lang="fr-FR" sz="2000" b="1" dirty="0"/>
              <a:t>TOUT DEBIT DATE DE VALEUR LENDEMAIN </a:t>
            </a:r>
            <a:r>
              <a:rPr lang="fr-FR" sz="2000" b="1" dirty="0" smtClean="0"/>
              <a:t>OUVRE</a:t>
            </a:r>
          </a:p>
          <a:p>
            <a:pPr marL="0" indent="0" algn="just">
              <a:buNone/>
            </a:pPr>
            <a:endParaRPr lang="fr-FR" sz="2400" dirty="0"/>
          </a:p>
          <a:p>
            <a:pPr marL="0" indent="0" algn="just">
              <a:buNone/>
            </a:pPr>
            <a:r>
              <a:rPr lang="fr-FR" sz="2000" dirty="0"/>
              <a:t>ET </a:t>
            </a:r>
            <a:r>
              <a:rPr lang="fr-FR" sz="2000" dirty="0" smtClean="0"/>
              <a:t>L’ENSEMBLE </a:t>
            </a:r>
            <a:r>
              <a:rPr lang="fr-FR" sz="2000" dirty="0"/>
              <a:t>DES FRAIS ET ACCESSOIRES NE DOIVENT PAS DEPASSER LE TAUX D’ USURE FIXE PAR LA BANQUE </a:t>
            </a:r>
            <a:r>
              <a:rPr lang="fr-FR" sz="2000" dirty="0" smtClean="0"/>
              <a:t>CENTRALE. </a:t>
            </a:r>
            <a:endParaRPr lang="fr-FR" sz="2000" dirty="0"/>
          </a:p>
          <a:p>
            <a:pPr marL="0" indent="0" algn="just">
              <a:buNone/>
            </a:pPr>
            <a:endParaRPr lang="fr-FR" sz="1600" dirty="0"/>
          </a:p>
          <a:p>
            <a:pPr marL="0" indent="0" algn="just">
              <a:buNone/>
            </a:pPr>
            <a:endParaRPr lang="en-US" sz="1200" dirty="0"/>
          </a:p>
        </p:txBody>
      </p:sp>
    </p:spTree>
    <p:extLst>
      <p:ext uri="{BB962C8B-B14F-4D97-AF65-F5344CB8AC3E}">
        <p14:creationId xmlns="" xmlns:p14="http://schemas.microsoft.com/office/powerpoint/2010/main" val="3654184161"/>
      </p:ext>
    </p:extLst>
  </p:cSld>
  <p:clrMapOvr>
    <a:masterClrMapping/>
  </p:clrMapOvr>
  <p:transition>
    <p:fade/>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r-FR" dirty="0"/>
          </a:p>
        </p:txBody>
      </p:sp>
      <p:sp>
        <p:nvSpPr>
          <p:cNvPr id="3" name="Content Placeholder 2"/>
          <p:cNvSpPr>
            <a:spLocks noGrp="1"/>
          </p:cNvSpPr>
          <p:nvPr>
            <p:ph idx="1"/>
          </p:nvPr>
        </p:nvSpPr>
        <p:spPr>
          <a:xfrm>
            <a:off x="269242" y="1189178"/>
            <a:ext cx="11653521" cy="4297222"/>
          </a:xfrm>
        </p:spPr>
        <p:txBody>
          <a:bodyPr>
            <a:normAutofit/>
          </a:bodyPr>
          <a:lstStyle/>
          <a:p>
            <a:pPr marL="228600" marR="2148840" indent="0">
              <a:lnSpc>
                <a:spcPts val="3000"/>
              </a:lnSpc>
              <a:buNone/>
            </a:pPr>
            <a:r>
              <a:rPr lang="en-US" sz="1800" b="1" dirty="0" smtClean="0">
                <a:solidFill>
                  <a:srgbClr val="000000"/>
                </a:solidFill>
                <a:latin typeface="Arial" panose="22635452340000000000" pitchFamily="2"/>
              </a:rPr>
              <a:t>                                              </a:t>
            </a:r>
            <a:r>
              <a:rPr lang="en-US" sz="1800" dirty="0" smtClean="0">
                <a:solidFill>
                  <a:srgbClr val="000000"/>
                </a:solidFill>
                <a:latin typeface="Arial" panose="22635452340000000000" pitchFamily="2"/>
              </a:rPr>
              <a:t>Le Taux de l ‘usure</a:t>
            </a:r>
            <a:endParaRPr lang="en-US" sz="1800" dirty="0">
              <a:solidFill>
                <a:srgbClr val="000000"/>
              </a:solidFill>
              <a:latin typeface="Arial" panose="22635452340000000000" pitchFamily="2"/>
            </a:endParaRPr>
          </a:p>
          <a:p>
            <a:pPr marL="0" indent="0">
              <a:buNone/>
            </a:pPr>
            <a:endParaRPr lang="fr-FR" sz="1800" dirty="0"/>
          </a:p>
          <a:p>
            <a:pPr marL="0" indent="0" algn="just">
              <a:buNone/>
            </a:pPr>
            <a:r>
              <a:rPr lang="fr-FR" sz="3000" dirty="0" smtClean="0"/>
              <a:t>Constitue un prêt usuraire, tout prêt ou toute convention dissimulant un prêt d’argent consenti, en toute matière, à un taux effectif global (TEG) d’intérêt excédant à la date de sa stipulation, le taux de l’usure. Il est actuellement de 15% pour les banques et de 24 % pour les SFD.</a:t>
            </a:r>
          </a:p>
          <a:p>
            <a:endParaRPr lang="fr-FR" sz="4600" dirty="0"/>
          </a:p>
        </p:txBody>
      </p:sp>
    </p:spTree>
    <p:extLst>
      <p:ext uri="{BB962C8B-B14F-4D97-AF65-F5344CB8AC3E}">
        <p14:creationId xmlns="" xmlns:p14="http://schemas.microsoft.com/office/powerpoint/2010/main" val="240482119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r-FR" dirty="0"/>
          </a:p>
        </p:txBody>
      </p:sp>
      <p:sp>
        <p:nvSpPr>
          <p:cNvPr id="3" name="Content Placeholder 2"/>
          <p:cNvSpPr>
            <a:spLocks noGrp="1"/>
          </p:cNvSpPr>
          <p:nvPr>
            <p:ph idx="1"/>
          </p:nvPr>
        </p:nvSpPr>
        <p:spPr>
          <a:xfrm>
            <a:off x="269242" y="1189178"/>
            <a:ext cx="11653521" cy="4297222"/>
          </a:xfrm>
        </p:spPr>
        <p:txBody>
          <a:bodyPr>
            <a:normAutofit fontScale="92500" lnSpcReduction="10000"/>
          </a:bodyPr>
          <a:lstStyle/>
          <a:p>
            <a:pPr marL="228600" indent="0">
              <a:lnSpc>
                <a:spcPts val="1100"/>
              </a:lnSpc>
              <a:spcBef>
                <a:spcPts val="855"/>
              </a:spcBef>
              <a:buNone/>
            </a:pPr>
            <a:endParaRPr lang="en-US" sz="1800" b="1" u="sng" dirty="0">
              <a:solidFill>
                <a:srgbClr val="000000"/>
              </a:solidFill>
              <a:latin typeface="Arial" panose="22635452340000000000" pitchFamily="2"/>
            </a:endParaRPr>
          </a:p>
          <a:p>
            <a:pPr marL="0" indent="0">
              <a:buNone/>
            </a:pPr>
            <a:endParaRPr lang="fr-FR" sz="1800" dirty="0"/>
          </a:p>
          <a:p>
            <a:r>
              <a:rPr lang="fr-FR" sz="3200" dirty="0"/>
              <a:t>Le taux effectif global d’intérêt d'un prêt ou de toute convention dissimulant un prêt d'argent consenti, est calcule sur une base annuelle. Crest un taux proportionnel au taux de période du prêt et a terme échu</a:t>
            </a:r>
          </a:p>
          <a:p>
            <a:endParaRPr lang="fr-FR" sz="3200" dirty="0"/>
          </a:p>
          <a:p>
            <a:r>
              <a:rPr lang="fr-FR" sz="3200" dirty="0"/>
              <a:t>Le taux effectif global d’intérêt , le taux de période et la durée de période doivent être notifies par écrit a l'emprunteur en même temps que le taux d’intérêt nominal du prêt et toutes les perceptions afférentes à ce prêt. </a:t>
            </a:r>
          </a:p>
          <a:p>
            <a:endParaRPr lang="fr-FR" sz="3200" dirty="0"/>
          </a:p>
        </p:txBody>
      </p:sp>
    </p:spTree>
    <p:extLst>
      <p:ext uri="{BB962C8B-B14F-4D97-AF65-F5344CB8AC3E}">
        <p14:creationId xmlns="" xmlns:p14="http://schemas.microsoft.com/office/powerpoint/2010/main" val="323673626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9242" y="1189177"/>
            <a:ext cx="11653521" cy="5020553"/>
          </a:xfrm>
        </p:spPr>
        <p:txBody>
          <a:bodyPr>
            <a:normAutofit/>
          </a:bodyPr>
          <a:lstStyle/>
          <a:p>
            <a:pPr marL="0" indent="0">
              <a:buNone/>
            </a:pPr>
            <a:r>
              <a:rPr lang="fr-FR" sz="2800" b="1" dirty="0"/>
              <a:t>B/Solutions aux besoins nés d’opérations avec l’étranger:</a:t>
            </a:r>
          </a:p>
          <a:p>
            <a:pPr marL="0" indent="0">
              <a:buNone/>
            </a:pPr>
            <a:endParaRPr lang="fr-FR" sz="2000" dirty="0"/>
          </a:p>
          <a:p>
            <a:pPr marL="0" indent="0">
              <a:buNone/>
            </a:pPr>
            <a:r>
              <a:rPr lang="fr-FR" sz="2000" dirty="0"/>
              <a:t>Règlementation des opérations commerciales:</a:t>
            </a:r>
          </a:p>
          <a:p>
            <a:endParaRPr lang="fr-FR" sz="2000" dirty="0"/>
          </a:p>
          <a:p>
            <a:pPr marL="0" indent="0">
              <a:buNone/>
            </a:pPr>
            <a:r>
              <a:rPr lang="fr-FR" sz="2000" dirty="0"/>
              <a:t>                  La réglementation des changes(le change transfert)   </a:t>
            </a:r>
          </a:p>
          <a:p>
            <a:pPr marL="0" indent="0">
              <a:buNone/>
            </a:pPr>
            <a:r>
              <a:rPr lang="fr-FR" sz="2000" dirty="0"/>
              <a:t>   .</a:t>
            </a:r>
          </a:p>
          <a:p>
            <a:pPr marL="0" indent="0">
              <a:buNone/>
            </a:pPr>
            <a:r>
              <a:rPr lang="fr-FR" sz="2000" dirty="0"/>
              <a:t>                 Les moyens de paiement:</a:t>
            </a:r>
          </a:p>
          <a:p>
            <a:pPr marL="0" indent="0">
              <a:buNone/>
            </a:pPr>
            <a:r>
              <a:rPr lang="fr-FR" sz="2000" dirty="0"/>
              <a:t>                                                           - chèque,</a:t>
            </a:r>
          </a:p>
          <a:p>
            <a:pPr marL="0" indent="0">
              <a:buNone/>
            </a:pPr>
            <a:r>
              <a:rPr lang="fr-FR" sz="2000" dirty="0"/>
              <a:t>                                                          -  virement,</a:t>
            </a:r>
          </a:p>
          <a:p>
            <a:endParaRPr lang="fr-FR" sz="2000" dirty="0"/>
          </a:p>
          <a:p>
            <a:pPr marL="0" indent="0">
              <a:buNone/>
            </a:pPr>
            <a:r>
              <a:rPr lang="fr-FR" sz="2000" dirty="0"/>
              <a:t> Financement des  opérations avec l’étranger:</a:t>
            </a:r>
          </a:p>
          <a:p>
            <a:endParaRPr lang="fr-FR" sz="2000" dirty="0"/>
          </a:p>
          <a:p>
            <a:pPr marL="0" indent="0">
              <a:buNone/>
            </a:pPr>
            <a:r>
              <a:rPr lang="fr-FR" sz="2000" dirty="0"/>
              <a:t>       - l’encaissement documentaire  ou remise documentaire</a:t>
            </a:r>
          </a:p>
          <a:p>
            <a:pPr marL="0" indent="0">
              <a:buNone/>
            </a:pPr>
            <a:r>
              <a:rPr lang="fr-FR" sz="2000" dirty="0"/>
              <a:t>      -  le crédit documentaire</a:t>
            </a:r>
          </a:p>
          <a:p>
            <a:endParaRPr lang="fr-FR" sz="2000" dirty="0"/>
          </a:p>
          <a:p>
            <a:endParaRPr lang="fr-FR" sz="2000" dirty="0"/>
          </a:p>
        </p:txBody>
      </p:sp>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94064"/>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Produits aux particuliers</a:t>
            </a:r>
          </a:p>
        </p:txBody>
      </p:sp>
      <p:sp>
        <p:nvSpPr>
          <p:cNvPr id="8" name="ZoneTexte 7"/>
          <p:cNvSpPr txBox="1"/>
          <p:nvPr/>
        </p:nvSpPr>
        <p:spPr>
          <a:xfrm>
            <a:off x="6132888"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Produits aux entreprises</a:t>
            </a:r>
          </a:p>
        </p:txBody>
      </p:sp>
      <p:sp>
        <p:nvSpPr>
          <p:cNvPr id="9" name="ZoneTexte 8"/>
          <p:cNvSpPr txBox="1"/>
          <p:nvPr/>
        </p:nvSpPr>
        <p:spPr>
          <a:xfrm>
            <a:off x="9158510" y="52164"/>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Banque et marché financier</a:t>
            </a:r>
          </a:p>
        </p:txBody>
      </p:sp>
    </p:spTree>
    <p:extLst>
      <p:ext uri="{BB962C8B-B14F-4D97-AF65-F5344CB8AC3E}">
        <p14:creationId xmlns="" xmlns:p14="http://schemas.microsoft.com/office/powerpoint/2010/main" val="2598057223"/>
      </p:ext>
    </p:extLst>
  </p:cSld>
  <p:clrMapOvr>
    <a:masterClrMapping/>
  </p:clrMapOvr>
  <mc:AlternateContent xmlns:mc="http://schemas.openxmlformats.org/markup-compatibility/2006">
    <mc:Choice xmlns=""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9242" y="1189177"/>
            <a:ext cx="11653521" cy="5129735"/>
          </a:xfrm>
        </p:spPr>
        <p:txBody>
          <a:bodyPr>
            <a:normAutofit/>
          </a:bodyPr>
          <a:lstStyle/>
          <a:p>
            <a:pPr marL="0" indent="0">
              <a:buNone/>
            </a:pPr>
            <a:r>
              <a:rPr lang="fr-FR" sz="1800" b="1" dirty="0"/>
              <a:t>Les principaux documents :</a:t>
            </a:r>
          </a:p>
          <a:p>
            <a:pPr marL="0" indent="0">
              <a:buNone/>
            </a:pPr>
            <a:endParaRPr lang="fr-FR" sz="1800" dirty="0"/>
          </a:p>
          <a:p>
            <a:pPr marL="0" indent="0">
              <a:buNone/>
            </a:pPr>
            <a:r>
              <a:rPr lang="fr-FR" sz="1800" dirty="0"/>
              <a:t>                    Les documents liés à la marchandise:</a:t>
            </a:r>
          </a:p>
          <a:p>
            <a:pPr marL="0" indent="0">
              <a:buNone/>
            </a:pPr>
            <a:endParaRPr lang="fr-FR" sz="1800" dirty="0"/>
          </a:p>
          <a:p>
            <a:r>
              <a:rPr lang="fr-FR" sz="1800" dirty="0"/>
              <a:t>           Factures, note de poids, liste de colisage, certificats d’expertise(origine, sanitaire)</a:t>
            </a:r>
          </a:p>
          <a:p>
            <a:pPr marL="0" indent="0">
              <a:buNone/>
            </a:pPr>
            <a:r>
              <a:rPr lang="fr-FR" sz="1800" dirty="0"/>
              <a:t>                  </a:t>
            </a:r>
          </a:p>
          <a:p>
            <a:pPr marL="0" indent="0">
              <a:buNone/>
            </a:pPr>
            <a:r>
              <a:rPr lang="fr-FR" sz="1800" dirty="0"/>
              <a:t>                  Les documents liés à l’expédition:</a:t>
            </a:r>
          </a:p>
          <a:p>
            <a:pPr marL="0" indent="0">
              <a:buNone/>
            </a:pPr>
            <a:endParaRPr lang="fr-FR" sz="1800" dirty="0"/>
          </a:p>
          <a:p>
            <a:r>
              <a:rPr lang="fr-FR" sz="1800" dirty="0"/>
              <a:t>              le connaissement Bill of lading on BL,</a:t>
            </a:r>
          </a:p>
          <a:p>
            <a:r>
              <a:rPr lang="fr-FR" sz="1800" dirty="0"/>
              <a:t>              lettre de transport aérien LTA,</a:t>
            </a:r>
          </a:p>
          <a:p>
            <a:r>
              <a:rPr lang="fr-FR" sz="1800" dirty="0"/>
              <a:t>              lettre de transport ferroviaire, ou routier; </a:t>
            </a:r>
          </a:p>
          <a:p>
            <a:r>
              <a:rPr lang="fr-FR" sz="1800" dirty="0"/>
              <a:t>              les documents douaniers et</a:t>
            </a:r>
          </a:p>
          <a:p>
            <a:r>
              <a:rPr lang="fr-FR" sz="1800" dirty="0"/>
              <a:t>              les documents d’assurance</a:t>
            </a:r>
          </a:p>
          <a:p>
            <a:endParaRPr lang="fr-FR" sz="1800" dirty="0"/>
          </a:p>
        </p:txBody>
      </p:sp>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94064"/>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Produits aux particuliers</a:t>
            </a:r>
          </a:p>
        </p:txBody>
      </p:sp>
      <p:sp>
        <p:nvSpPr>
          <p:cNvPr id="8" name="ZoneTexte 7"/>
          <p:cNvSpPr txBox="1"/>
          <p:nvPr/>
        </p:nvSpPr>
        <p:spPr>
          <a:xfrm>
            <a:off x="6132888"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Produits aux entreprises</a:t>
            </a:r>
          </a:p>
        </p:txBody>
      </p:sp>
      <p:sp>
        <p:nvSpPr>
          <p:cNvPr id="9" name="ZoneTexte 8"/>
          <p:cNvSpPr txBox="1"/>
          <p:nvPr/>
        </p:nvSpPr>
        <p:spPr>
          <a:xfrm>
            <a:off x="9158510" y="52164"/>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Banque et marché financier</a:t>
            </a:r>
          </a:p>
        </p:txBody>
      </p:sp>
    </p:spTree>
    <p:extLst>
      <p:ext uri="{BB962C8B-B14F-4D97-AF65-F5344CB8AC3E}">
        <p14:creationId xmlns="" xmlns:p14="http://schemas.microsoft.com/office/powerpoint/2010/main" val="2567758721"/>
      </p:ext>
    </p:extLst>
  </p:cSld>
  <p:clrMapOvr>
    <a:masterClrMapping/>
  </p:clrMapOvr>
  <mc:AlternateContent xmlns:mc="http://schemas.openxmlformats.org/markup-compatibility/2006">
    <mc:Choice xmlns=""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9242" y="1189177"/>
            <a:ext cx="11653521" cy="5157031"/>
          </a:xfrm>
        </p:spPr>
        <p:txBody>
          <a:bodyPr>
            <a:normAutofit/>
          </a:bodyPr>
          <a:lstStyle/>
          <a:p>
            <a:pPr marL="0" indent="0">
              <a:buNone/>
            </a:pPr>
            <a:r>
              <a:rPr lang="fr-FR" sz="1800" dirty="0"/>
              <a:t> </a:t>
            </a:r>
            <a:r>
              <a:rPr lang="fr-FR" sz="2400" b="1" dirty="0"/>
              <a:t>La remise ou encaissement documentaire: </a:t>
            </a:r>
          </a:p>
          <a:p>
            <a:endParaRPr lang="fr-FR" sz="1800" dirty="0"/>
          </a:p>
          <a:p>
            <a:pPr marL="0" indent="0">
              <a:buNone/>
            </a:pPr>
            <a:r>
              <a:rPr lang="fr-FR" sz="1800" dirty="0"/>
              <a:t> C’est l’ensemble des documents relatifs à la marchandise  (facture, note de poids ,liste de colisage,</a:t>
            </a:r>
          </a:p>
          <a:p>
            <a:pPr marL="0" indent="0">
              <a:buNone/>
            </a:pPr>
            <a:r>
              <a:rPr lang="fr-FR" sz="1800" dirty="0"/>
              <a:t>-- au mode de transport(connaissement ,la </a:t>
            </a:r>
            <a:r>
              <a:rPr lang="fr-FR" sz="1800" dirty="0" err="1"/>
              <a:t>LTA;,la</a:t>
            </a:r>
            <a:r>
              <a:rPr lang="fr-FR" sz="1800" dirty="0"/>
              <a:t> lettre de voiture  </a:t>
            </a:r>
            <a:r>
              <a:rPr lang="fr-FR" sz="1800" dirty="0" err="1"/>
              <a:t>etc</a:t>
            </a:r>
            <a:r>
              <a:rPr lang="fr-FR" sz="1800" dirty="0"/>
              <a:t>)</a:t>
            </a:r>
          </a:p>
          <a:p>
            <a:pPr marL="0" indent="0">
              <a:buNone/>
            </a:pPr>
            <a:r>
              <a:rPr lang="fr-FR" sz="1800" dirty="0"/>
              <a:t>--à l ’assurance et à la douane, accompagnés ou non d’un effet de commerce </a:t>
            </a:r>
          </a:p>
          <a:p>
            <a:pPr marL="0" indent="0">
              <a:buNone/>
            </a:pPr>
            <a:endParaRPr lang="fr-FR" sz="1800" dirty="0"/>
          </a:p>
          <a:p>
            <a:pPr marL="0" indent="0">
              <a:buNone/>
            </a:pPr>
            <a:r>
              <a:rPr lang="fr-FR" sz="1800" dirty="0"/>
              <a:t>          que </a:t>
            </a:r>
            <a:r>
              <a:rPr lang="fr-FR" sz="2000" b="1" dirty="0"/>
              <a:t>le vendeur </a:t>
            </a:r>
            <a:r>
              <a:rPr lang="fr-FR" sz="1800" dirty="0"/>
              <a:t>d’une marchandise confie à une banque pour délivrance à son acheteur selon 2 modalités:</a:t>
            </a:r>
          </a:p>
          <a:p>
            <a:pPr marL="0" indent="0">
              <a:buNone/>
            </a:pPr>
            <a:r>
              <a:rPr lang="fr-FR" sz="1800" dirty="0"/>
              <a:t>                                ---contre paiement immédiat du montant de la remise.</a:t>
            </a:r>
          </a:p>
          <a:p>
            <a:pPr marL="0" indent="0">
              <a:buNone/>
            </a:pPr>
            <a:r>
              <a:rPr lang="fr-FR" sz="1800" dirty="0"/>
              <a:t>                               ---contre acceptation de l’effet de commerce joint aux documents et tiré sur l’importateur par le vendeur.</a:t>
            </a:r>
          </a:p>
          <a:p>
            <a:endParaRPr lang="fr-FR" sz="1800" dirty="0"/>
          </a:p>
          <a:p>
            <a:pPr marL="0" indent="0">
              <a:buNone/>
            </a:pPr>
            <a:r>
              <a:rPr lang="fr-FR" sz="1800" dirty="0"/>
              <a:t>Le refus de paiement ou d’acceptation du tiré interdit dans les 2 cas la délivrance des documents</a:t>
            </a:r>
          </a:p>
          <a:p>
            <a:endParaRPr lang="fr-FR" sz="1800" dirty="0"/>
          </a:p>
        </p:txBody>
      </p:sp>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94064"/>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Produits aux particuliers</a:t>
            </a:r>
          </a:p>
        </p:txBody>
      </p:sp>
      <p:sp>
        <p:nvSpPr>
          <p:cNvPr id="8" name="ZoneTexte 7"/>
          <p:cNvSpPr txBox="1"/>
          <p:nvPr/>
        </p:nvSpPr>
        <p:spPr>
          <a:xfrm>
            <a:off x="6132888"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Produits aux entreprises</a:t>
            </a:r>
          </a:p>
        </p:txBody>
      </p:sp>
      <p:sp>
        <p:nvSpPr>
          <p:cNvPr id="9" name="ZoneTexte 8"/>
          <p:cNvSpPr txBox="1"/>
          <p:nvPr/>
        </p:nvSpPr>
        <p:spPr>
          <a:xfrm>
            <a:off x="9158510" y="52164"/>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Banque et marché financier</a:t>
            </a:r>
          </a:p>
        </p:txBody>
      </p:sp>
    </p:spTree>
    <p:extLst>
      <p:ext uri="{BB962C8B-B14F-4D97-AF65-F5344CB8AC3E}">
        <p14:creationId xmlns="" xmlns:p14="http://schemas.microsoft.com/office/powerpoint/2010/main" val="1770514965"/>
      </p:ext>
    </p:extLst>
  </p:cSld>
  <p:clrMapOvr>
    <a:masterClrMapping/>
  </p:clrMapOvr>
  <mc:AlternateContent xmlns:mc="http://schemas.openxmlformats.org/markup-compatibility/2006">
    <mc:Choice xmlns=""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9242" y="1189178"/>
            <a:ext cx="11653521" cy="5334452"/>
          </a:xfrm>
        </p:spPr>
        <p:txBody>
          <a:bodyPr>
            <a:normAutofit/>
          </a:bodyPr>
          <a:lstStyle/>
          <a:p>
            <a:pPr marL="0" indent="0">
              <a:buNone/>
            </a:pPr>
            <a:r>
              <a:rPr lang="fr-FR" sz="1800" dirty="0"/>
              <a:t> </a:t>
            </a:r>
            <a:r>
              <a:rPr lang="fr-FR" sz="2200" b="1" dirty="0"/>
              <a:t>Le crédit </a:t>
            </a:r>
            <a:r>
              <a:rPr lang="fr-FR" sz="2200" b="1" dirty="0" smtClean="0"/>
              <a:t>documentaire (</a:t>
            </a:r>
            <a:r>
              <a:rPr lang="fr-FR" sz="2200" b="1" dirty="0"/>
              <a:t>instrument de règlement et de crédit</a:t>
            </a:r>
            <a:r>
              <a:rPr lang="fr-FR" sz="1800" dirty="0"/>
              <a:t>)</a:t>
            </a:r>
          </a:p>
          <a:p>
            <a:endParaRPr lang="fr-FR" sz="1800" dirty="0"/>
          </a:p>
          <a:p>
            <a:pPr marL="0" indent="0">
              <a:buNone/>
            </a:pPr>
            <a:r>
              <a:rPr lang="fr-FR" sz="1800" dirty="0"/>
              <a:t>2 difficultés majeures dans le commerce international:</a:t>
            </a:r>
          </a:p>
          <a:p>
            <a:endParaRPr lang="fr-FR" sz="1800" dirty="0"/>
          </a:p>
          <a:p>
            <a:pPr marL="0" indent="0">
              <a:buNone/>
            </a:pPr>
            <a:r>
              <a:rPr lang="fr-FR" sz="1800" dirty="0"/>
              <a:t>    ---risque commercial(distance ,conformité aux conditions du contrat)</a:t>
            </a:r>
          </a:p>
          <a:p>
            <a:pPr marL="0" indent="0">
              <a:buNone/>
            </a:pPr>
            <a:r>
              <a:rPr lang="fr-FR" sz="1800" dirty="0"/>
              <a:t>    ---risque politique (présence de réglementation de change)</a:t>
            </a:r>
          </a:p>
          <a:p>
            <a:endParaRPr lang="fr-FR" sz="1800" dirty="0"/>
          </a:p>
          <a:p>
            <a:pPr marL="0" indent="0">
              <a:buNone/>
            </a:pPr>
            <a:r>
              <a:rPr lang="fr-FR" sz="1800" dirty="0"/>
              <a:t>La réponse c’est le crédit documentaire :</a:t>
            </a:r>
          </a:p>
          <a:p>
            <a:endParaRPr lang="fr-FR" sz="1800" dirty="0"/>
          </a:p>
          <a:p>
            <a:pPr marL="0" indent="0">
              <a:buNone/>
            </a:pPr>
            <a:r>
              <a:rPr lang="fr-FR" sz="1800" dirty="0"/>
              <a:t>                                             </a:t>
            </a:r>
            <a:r>
              <a:rPr lang="fr-FR" sz="2200" b="1" dirty="0"/>
              <a:t>Définition:</a:t>
            </a:r>
          </a:p>
          <a:p>
            <a:pPr marL="0" indent="0">
              <a:buNone/>
            </a:pPr>
            <a:r>
              <a:rPr lang="fr-FR" sz="1800" dirty="0"/>
              <a:t> C’ est un engagement de la banque de l’ acheteur de la marchandise à payer le vendeur contre remise des documents qui représentent la marchandise et qui doivent être présentés avec une date fixée par l’acheteur appelée date de validité.</a:t>
            </a:r>
          </a:p>
          <a:p>
            <a:pPr marL="0" indent="0">
              <a:buNone/>
            </a:pPr>
            <a:endParaRPr lang="fr-FR" sz="1800" dirty="0"/>
          </a:p>
          <a:p>
            <a:pPr marL="0" indent="0">
              <a:buNone/>
            </a:pPr>
            <a:r>
              <a:rPr lang="fr-FR" sz="1800" dirty="0"/>
              <a:t>     La banque paie ou fait payer au vendeur ,comptant ou à terme après avoir vérifié les documents présentés et les avoir reconnus conformes.</a:t>
            </a:r>
          </a:p>
          <a:p>
            <a:endParaRPr lang="fr-FR" sz="1800" dirty="0"/>
          </a:p>
        </p:txBody>
      </p:sp>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94064"/>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Produits aux particuliers</a:t>
            </a:r>
          </a:p>
        </p:txBody>
      </p:sp>
      <p:sp>
        <p:nvSpPr>
          <p:cNvPr id="8" name="ZoneTexte 7"/>
          <p:cNvSpPr txBox="1"/>
          <p:nvPr/>
        </p:nvSpPr>
        <p:spPr>
          <a:xfrm>
            <a:off x="6132888"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Produits aux entreprises</a:t>
            </a:r>
          </a:p>
        </p:txBody>
      </p:sp>
      <p:sp>
        <p:nvSpPr>
          <p:cNvPr id="9" name="ZoneTexte 8"/>
          <p:cNvSpPr txBox="1"/>
          <p:nvPr/>
        </p:nvSpPr>
        <p:spPr>
          <a:xfrm>
            <a:off x="9158510" y="52164"/>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Banque et marché financier</a:t>
            </a:r>
          </a:p>
        </p:txBody>
      </p:sp>
    </p:spTree>
    <p:extLst>
      <p:ext uri="{BB962C8B-B14F-4D97-AF65-F5344CB8AC3E}">
        <p14:creationId xmlns="" xmlns:p14="http://schemas.microsoft.com/office/powerpoint/2010/main" val="523205895"/>
      </p:ext>
    </p:extLst>
  </p:cSld>
  <p:clrMapOvr>
    <a:masterClrMapping/>
  </p:clrMapOvr>
  <mc:AlternateContent xmlns:mc="http://schemas.openxmlformats.org/markup-compatibility/2006">
    <mc:Choice xmlns=""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9242" y="1189177"/>
            <a:ext cx="11653521" cy="4938667"/>
          </a:xfrm>
        </p:spPr>
        <p:txBody>
          <a:bodyPr>
            <a:normAutofit/>
          </a:bodyPr>
          <a:lstStyle/>
          <a:p>
            <a:pPr marL="0" indent="0">
              <a:buNone/>
            </a:pPr>
            <a:r>
              <a:rPr lang="fr-FR" sz="1800" dirty="0"/>
              <a:t>Les différentes formes de crédit documentaire:</a:t>
            </a:r>
          </a:p>
          <a:p>
            <a:pPr marL="0" indent="0">
              <a:buNone/>
            </a:pPr>
            <a:endParaRPr lang="fr-FR" sz="1800" dirty="0"/>
          </a:p>
          <a:p>
            <a:pPr marL="0" indent="0">
              <a:buNone/>
            </a:pPr>
            <a:r>
              <a:rPr lang="fr-FR" sz="1800" dirty="0"/>
              <a:t>  -- le crédit révocable: peut être remis en cause à tout moment tant que la marchandise n’a pas et expédiée.</a:t>
            </a:r>
          </a:p>
          <a:p>
            <a:pPr marL="0" indent="0">
              <a:buNone/>
            </a:pPr>
            <a:endParaRPr lang="fr-FR" sz="1800" dirty="0"/>
          </a:p>
          <a:p>
            <a:pPr marL="0" indent="0">
              <a:buNone/>
            </a:pPr>
            <a:r>
              <a:rPr lang="fr-FR" sz="1800" dirty="0"/>
              <a:t>  ---le crédit irrévocable: engagement ferme de la banque émettrice qu’ on ne peut annuler qu’avec l’accord de toutes les parties. la banque de l’expéditeur se limite à notifier le crédit à son client.</a:t>
            </a:r>
          </a:p>
          <a:p>
            <a:pPr marL="0" indent="0">
              <a:buNone/>
            </a:pPr>
            <a:endParaRPr lang="fr-FR" sz="1800" dirty="0"/>
          </a:p>
          <a:p>
            <a:pPr marL="0" indent="0">
              <a:buNone/>
            </a:pPr>
            <a:r>
              <a:rPr lang="fr-FR" sz="1800" dirty="0"/>
              <a:t> ----le crédit irrévocable et confirmé; engagement de la banque de l’exportateur en plus de l’engagement de la banque de l’importateur.</a:t>
            </a:r>
          </a:p>
          <a:p>
            <a:endParaRPr lang="fr-FR" sz="1800" dirty="0"/>
          </a:p>
          <a:p>
            <a:endParaRPr lang="fr-FR" sz="1800" dirty="0"/>
          </a:p>
        </p:txBody>
      </p:sp>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94064"/>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Produits aux particuliers</a:t>
            </a:r>
          </a:p>
        </p:txBody>
      </p:sp>
      <p:sp>
        <p:nvSpPr>
          <p:cNvPr id="8" name="ZoneTexte 7"/>
          <p:cNvSpPr txBox="1"/>
          <p:nvPr/>
        </p:nvSpPr>
        <p:spPr>
          <a:xfrm>
            <a:off x="6132888"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Produits aux entreprises</a:t>
            </a:r>
          </a:p>
        </p:txBody>
      </p:sp>
      <p:sp>
        <p:nvSpPr>
          <p:cNvPr id="9" name="ZoneTexte 8"/>
          <p:cNvSpPr txBox="1"/>
          <p:nvPr/>
        </p:nvSpPr>
        <p:spPr>
          <a:xfrm>
            <a:off x="9158510" y="52164"/>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Banque et marché financier</a:t>
            </a:r>
          </a:p>
        </p:txBody>
      </p:sp>
    </p:spTree>
    <p:extLst>
      <p:ext uri="{BB962C8B-B14F-4D97-AF65-F5344CB8AC3E}">
        <p14:creationId xmlns="" xmlns:p14="http://schemas.microsoft.com/office/powerpoint/2010/main" val="1989877361"/>
      </p:ext>
    </p:extLst>
  </p:cSld>
  <p:clrMapOvr>
    <a:masterClrMapping/>
  </p:clrMapOvr>
  <mc:AlternateContent xmlns:mc="http://schemas.openxmlformats.org/markup-compatibility/2006">
    <mc:Choice xmlns=""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r>
              <a:rPr lang="fr-FR" altLang="fr-FR" sz="3200" b="1" dirty="0">
                <a:solidFill>
                  <a:schemeClr val="hlink"/>
                </a:solidFill>
              </a:rPr>
              <a:t>BANQUE &amp; MARCHE FINANCIER  </a:t>
            </a:r>
            <a:endParaRPr lang="fr-FR" altLang="fr-FR" dirty="0" smtClean="0"/>
          </a:p>
        </p:txBody>
      </p:sp>
      <p:sp>
        <p:nvSpPr>
          <p:cNvPr id="41987" name="Rectangle 3"/>
          <p:cNvSpPr>
            <a:spLocks noGrp="1" noChangeArrowheads="1"/>
          </p:cNvSpPr>
          <p:nvPr>
            <p:ph type="body" idx="1"/>
          </p:nvPr>
        </p:nvSpPr>
        <p:spPr>
          <a:xfrm>
            <a:off x="1981200" y="1600200"/>
            <a:ext cx="8229600" cy="1046440"/>
          </a:xfrm>
        </p:spPr>
        <p:txBody>
          <a:bodyPr/>
          <a:lstStyle/>
          <a:p>
            <a:pPr marL="0" indent="0">
              <a:buNone/>
              <a:defRPr/>
            </a:pPr>
            <a:r>
              <a:rPr lang="fr-FR" sz="2800" b="1" dirty="0"/>
              <a:t> </a:t>
            </a:r>
            <a:endParaRPr lang="fr-FR" sz="2000" dirty="0"/>
          </a:p>
          <a:p>
            <a:pPr eaLnBrk="1" hangingPunct="1">
              <a:buFontTx/>
              <a:buNone/>
              <a:defRPr/>
            </a:pPr>
            <a:r>
              <a:rPr lang="fr-FR" sz="2800" dirty="0"/>
              <a:t>	</a:t>
            </a:r>
          </a:p>
        </p:txBody>
      </p:sp>
      <p:sp>
        <p:nvSpPr>
          <p:cNvPr id="2" name="Rectangle 1"/>
          <p:cNvSpPr/>
          <p:nvPr/>
        </p:nvSpPr>
        <p:spPr>
          <a:xfrm>
            <a:off x="4496845" y="3244334"/>
            <a:ext cx="3198311" cy="369332"/>
          </a:xfrm>
          <a:prstGeom prst="rect">
            <a:avLst/>
          </a:prstGeom>
        </p:spPr>
        <p:txBody>
          <a:bodyPr wrap="none">
            <a:spAutoFit/>
          </a:bodyPr>
          <a:lstStyle/>
          <a:p>
            <a:pPr algn="ctr"/>
            <a:r>
              <a:rPr lang="fr-FR" b="1" dirty="0"/>
              <a:t>Banque et Marché financier</a:t>
            </a:r>
            <a:endParaRPr lang="fr-FR" sz="1050" dirty="0"/>
          </a:p>
        </p:txBody>
      </p:sp>
    </p:spTree>
    <p:extLst>
      <p:ext uri="{BB962C8B-B14F-4D97-AF65-F5344CB8AC3E}">
        <p14:creationId xmlns="" xmlns:p14="http://schemas.microsoft.com/office/powerpoint/2010/main" val="35839977"/>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Content Placeholder 2"/>
          <p:cNvSpPr>
            <a:spLocks noGrp="1"/>
          </p:cNvSpPr>
          <p:nvPr>
            <p:ph idx="1"/>
          </p:nvPr>
        </p:nvSpPr>
        <p:spPr>
          <a:xfrm>
            <a:off x="436727" y="1201003"/>
            <a:ext cx="11177517" cy="5323623"/>
          </a:xfrm>
        </p:spPr>
        <p:txBody>
          <a:bodyPr/>
          <a:lstStyle/>
          <a:p>
            <a:pPr marL="0" indent="0">
              <a:buNone/>
              <a:defRPr/>
            </a:pPr>
            <a:r>
              <a:rPr lang="fr-FR" dirty="0" smtClean="0"/>
              <a:t>4/Rôle de la banque sur le marché financier:</a:t>
            </a:r>
            <a:r>
              <a:rPr lang="fr-FR" sz="1800" dirty="0"/>
              <a:t>- </a:t>
            </a:r>
          </a:p>
          <a:p>
            <a:pPr marL="0" indent="0">
              <a:buNone/>
              <a:defRPr/>
            </a:pPr>
            <a:endParaRPr lang="fr-FR" sz="1800" dirty="0"/>
          </a:p>
          <a:p>
            <a:pPr marL="0" indent="0">
              <a:buNone/>
              <a:defRPr/>
            </a:pPr>
            <a:r>
              <a:rPr lang="fr-FR" sz="1800" dirty="0"/>
              <a:t>    </a:t>
            </a:r>
            <a:r>
              <a:rPr lang="fr-FR" sz="1800" b="1" dirty="0"/>
              <a:t>Pour les émetteurs</a:t>
            </a:r>
            <a:r>
              <a:rPr lang="fr-FR" sz="1800" dirty="0"/>
              <a:t>:</a:t>
            </a:r>
          </a:p>
          <a:p>
            <a:pPr marL="0" indent="0">
              <a:buNone/>
              <a:defRPr/>
            </a:pPr>
            <a:endParaRPr lang="fr-FR" sz="1800" dirty="0"/>
          </a:p>
          <a:p>
            <a:pPr marL="0" indent="0">
              <a:buNone/>
              <a:defRPr/>
            </a:pPr>
            <a:r>
              <a:rPr lang="fr-FR" sz="1800" dirty="0"/>
              <a:t>            Conseils,(connaissance du marché, études économiques, formalités,</a:t>
            </a:r>
          </a:p>
          <a:p>
            <a:pPr marL="0" indent="0">
              <a:buNone/>
              <a:defRPr/>
            </a:pPr>
            <a:r>
              <a:rPr lang="fr-FR" sz="1800" dirty="0"/>
              <a:t>            Paiement (dividendes pour les actions, les intérêts pour les obligations)</a:t>
            </a:r>
          </a:p>
          <a:p>
            <a:pPr marL="0" indent="0">
              <a:buNone/>
              <a:defRPr/>
            </a:pPr>
            <a:r>
              <a:rPr lang="fr-FR" sz="1800" dirty="0"/>
              <a:t>            Formalités de transfert, organisation des AG </a:t>
            </a:r>
            <a:r>
              <a:rPr lang="fr-FR" sz="1800" dirty="0" err="1"/>
              <a:t>etc</a:t>
            </a:r>
            <a:r>
              <a:rPr lang="fr-FR" sz="1800" dirty="0"/>
              <a:t>)</a:t>
            </a:r>
          </a:p>
          <a:p>
            <a:pPr marL="0" indent="0">
              <a:buNone/>
              <a:defRPr/>
            </a:pPr>
            <a:r>
              <a:rPr lang="fr-FR" sz="1800" dirty="0"/>
              <a:t>            Rôle d’intermédiaire entre l’ Etat et les épargnants</a:t>
            </a:r>
          </a:p>
          <a:p>
            <a:pPr marL="0" indent="0">
              <a:buNone/>
              <a:defRPr/>
            </a:pPr>
            <a:endParaRPr lang="fr-FR" sz="1800" dirty="0"/>
          </a:p>
          <a:p>
            <a:pPr marL="0" indent="0">
              <a:buNone/>
              <a:defRPr/>
            </a:pPr>
            <a:r>
              <a:rPr lang="fr-FR" sz="1800" b="1" dirty="0"/>
              <a:t>     Pour les porteurs:</a:t>
            </a:r>
          </a:p>
          <a:p>
            <a:pPr>
              <a:buFontTx/>
              <a:buChar char="-"/>
              <a:defRPr/>
            </a:pPr>
            <a:endParaRPr lang="fr-FR" sz="1800" dirty="0"/>
          </a:p>
          <a:p>
            <a:pPr marL="0" indent="0">
              <a:buNone/>
              <a:defRPr/>
            </a:pPr>
            <a:r>
              <a:rPr lang="fr-FR" sz="1800" dirty="0"/>
              <a:t>Réception et exécution des ordres des épargnants</a:t>
            </a:r>
          </a:p>
          <a:p>
            <a:pPr marL="0" indent="0">
              <a:buNone/>
              <a:defRPr/>
            </a:pPr>
            <a:r>
              <a:rPr lang="fr-FR" sz="1800" dirty="0"/>
              <a:t>Dépôt des titres</a:t>
            </a:r>
          </a:p>
          <a:p>
            <a:pPr marL="0" indent="0">
              <a:buNone/>
              <a:defRPr/>
            </a:pPr>
            <a:r>
              <a:rPr lang="fr-FR" sz="1800" dirty="0"/>
              <a:t>Paiement  des revenus des titres et remboursement des obligations</a:t>
            </a:r>
          </a:p>
          <a:p>
            <a:pPr>
              <a:buFontTx/>
              <a:buChar char="-"/>
              <a:defRPr/>
            </a:pPr>
            <a:endParaRPr lang="fr-FR" sz="1800" dirty="0"/>
          </a:p>
          <a:p>
            <a:pPr>
              <a:buFontTx/>
              <a:buChar char="-"/>
              <a:defRPr/>
            </a:pPr>
            <a:endParaRPr lang="fr-FR" sz="1800" dirty="0"/>
          </a:p>
          <a:p>
            <a:pPr>
              <a:buFontTx/>
              <a:buChar char="-"/>
              <a:defRPr/>
            </a:pPr>
            <a:endParaRPr lang="fr-FR" sz="1800" dirty="0"/>
          </a:p>
          <a:p>
            <a:pPr>
              <a:buFontTx/>
              <a:buChar char="-"/>
              <a:defRPr/>
            </a:pPr>
            <a:endParaRPr lang="fr-FR" sz="1800" dirty="0"/>
          </a:p>
          <a:p>
            <a:pPr>
              <a:buFontTx/>
              <a:buChar char="-"/>
              <a:defRPr/>
            </a:pPr>
            <a:endParaRPr lang="fr-FR" sz="1800" dirty="0"/>
          </a:p>
          <a:p>
            <a:pPr>
              <a:defRPr/>
            </a:pPr>
            <a:endParaRPr lang="fr-FR" sz="1800" dirty="0"/>
          </a:p>
        </p:txBody>
      </p:sp>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94064"/>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Produits aux particuliers</a:t>
            </a:r>
          </a:p>
        </p:txBody>
      </p:sp>
      <p:sp>
        <p:nvSpPr>
          <p:cNvPr id="8" name="ZoneTexte 7"/>
          <p:cNvSpPr txBox="1"/>
          <p:nvPr/>
        </p:nvSpPr>
        <p:spPr>
          <a:xfrm>
            <a:off x="6132888" y="33132"/>
            <a:ext cx="2952000" cy="794064"/>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Produits aux entreprises</a:t>
            </a:r>
          </a:p>
        </p:txBody>
      </p:sp>
      <p:sp>
        <p:nvSpPr>
          <p:cNvPr id="9" name="ZoneTexte 8"/>
          <p:cNvSpPr txBox="1"/>
          <p:nvPr/>
        </p:nvSpPr>
        <p:spPr>
          <a:xfrm>
            <a:off x="9158510"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Banque et marché financier</a:t>
            </a:r>
          </a:p>
        </p:txBody>
      </p:sp>
    </p:spTree>
    <p:extLst>
      <p:ext uri="{BB962C8B-B14F-4D97-AF65-F5344CB8AC3E}">
        <p14:creationId xmlns="" xmlns:p14="http://schemas.microsoft.com/office/powerpoint/2010/main" val="4224893881"/>
      </p:ext>
    </p:extLst>
  </p:cSld>
  <p:clrMapOvr>
    <a:masterClrMapping/>
  </p:clrMapOvr>
  <mc:AlternateContent xmlns:mc="http://schemas.openxmlformats.org/markup-compatibility/2006">
    <mc:Choice xmlns=""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9242" y="1189178"/>
            <a:ext cx="11653521" cy="5465622"/>
          </a:xfrm>
        </p:spPr>
        <p:txBody>
          <a:bodyPr>
            <a:noAutofit/>
          </a:bodyPr>
          <a:lstStyle/>
          <a:p>
            <a:pPr marL="0" indent="0">
              <a:buNone/>
            </a:pPr>
            <a:r>
              <a:rPr lang="fr-FR" sz="2400" b="1" dirty="0"/>
              <a:t>                                       Intérêt stratégique:</a:t>
            </a:r>
          </a:p>
          <a:p>
            <a:pPr marL="0" indent="0">
              <a:buNone/>
            </a:pPr>
            <a:endParaRPr lang="fr-FR" sz="2400" b="1" dirty="0"/>
          </a:p>
          <a:p>
            <a:pPr marL="0" indent="0">
              <a:buNone/>
            </a:pPr>
            <a:r>
              <a:rPr lang="fr-FR" sz="2000" dirty="0"/>
              <a:t>             Plusieurs opportunités;</a:t>
            </a:r>
          </a:p>
          <a:p>
            <a:pPr marL="0" indent="0">
              <a:buNone/>
            </a:pPr>
            <a:endParaRPr lang="fr-FR" sz="2000" dirty="0"/>
          </a:p>
          <a:p>
            <a:pPr marL="0" indent="0">
              <a:buNone/>
            </a:pPr>
            <a:r>
              <a:rPr lang="fr-FR" sz="2000" dirty="0"/>
              <a:t>-Possibilité au traves des relations engagées avec leurs dirigeants clients à titre privé d’entrer en relation avec leurs entreprises,</a:t>
            </a:r>
          </a:p>
          <a:p>
            <a:pPr marL="0" indent="0">
              <a:buNone/>
            </a:pPr>
            <a:endParaRPr lang="fr-FR" sz="2000" dirty="0"/>
          </a:p>
          <a:p>
            <a:pPr marL="0" indent="0">
              <a:buNone/>
            </a:pPr>
            <a:r>
              <a:rPr lang="fr-FR" sz="2000" dirty="0"/>
              <a:t>-Développement de la mixité de relation avec les professions libérales, les artisans, les petits commerçants,</a:t>
            </a:r>
          </a:p>
          <a:p>
            <a:pPr marL="0" indent="0">
              <a:buNone/>
            </a:pPr>
            <a:endParaRPr lang="fr-FR" sz="2000" dirty="0"/>
          </a:p>
          <a:p>
            <a:pPr marL="0" indent="0">
              <a:buNone/>
            </a:pPr>
            <a:r>
              <a:rPr lang="fr-FR" sz="2000" dirty="0"/>
              <a:t>-Le marché des jeunes à fidéliser pour être les clients de demain</a:t>
            </a:r>
          </a:p>
          <a:p>
            <a:pPr marL="0" indent="0">
              <a:buNone/>
            </a:pPr>
            <a:endParaRPr lang="fr-FR" sz="2000" dirty="0"/>
          </a:p>
          <a:p>
            <a:pPr marL="0" indent="0">
              <a:buNone/>
            </a:pPr>
            <a:r>
              <a:rPr lang="fr-FR" sz="2000" dirty="0"/>
              <a:t>            Un marché en pleine croissance;</a:t>
            </a:r>
          </a:p>
          <a:p>
            <a:pPr marL="0" indent="0">
              <a:buNone/>
            </a:pPr>
            <a:endParaRPr lang="fr-FR" sz="2000" dirty="0"/>
          </a:p>
          <a:p>
            <a:pPr marL="0" indent="0">
              <a:buNone/>
            </a:pPr>
            <a:r>
              <a:rPr lang="fr-FR" sz="2000" dirty="0"/>
              <a:t>-La population qui croit fortement et la faible bancarisation de la population,</a:t>
            </a:r>
          </a:p>
          <a:p>
            <a:pPr marL="0" indent="0">
              <a:buNone/>
            </a:pPr>
            <a:endParaRPr lang="fr-FR" sz="2000" dirty="0"/>
          </a:p>
          <a:p>
            <a:pPr marL="0" indent="0">
              <a:buNone/>
            </a:pPr>
            <a:r>
              <a:rPr lang="fr-FR" sz="2000" dirty="0"/>
              <a:t>-Très faible ou absence de défaillances irréversibles contrairement aux entreprises ou les professionnels</a:t>
            </a:r>
          </a:p>
        </p:txBody>
      </p:sp>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Produits aux particuliers</a:t>
            </a:r>
          </a:p>
        </p:txBody>
      </p:sp>
      <p:sp>
        <p:nvSpPr>
          <p:cNvPr id="8" name="ZoneTexte 7"/>
          <p:cNvSpPr txBox="1"/>
          <p:nvPr/>
        </p:nvSpPr>
        <p:spPr>
          <a:xfrm>
            <a:off x="6132888" y="52164"/>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Produits aux entreprises</a:t>
            </a:r>
          </a:p>
        </p:txBody>
      </p:sp>
      <p:sp>
        <p:nvSpPr>
          <p:cNvPr id="9" name="ZoneTexte 8"/>
          <p:cNvSpPr txBox="1"/>
          <p:nvPr/>
        </p:nvSpPr>
        <p:spPr>
          <a:xfrm>
            <a:off x="9158510" y="52164"/>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Banque et marché financier</a:t>
            </a:r>
          </a:p>
        </p:txBody>
      </p:sp>
    </p:spTree>
    <p:extLst>
      <p:ext uri="{BB962C8B-B14F-4D97-AF65-F5344CB8AC3E}">
        <p14:creationId xmlns="" xmlns:p14="http://schemas.microsoft.com/office/powerpoint/2010/main" val="1160486696"/>
      </p:ext>
    </p:extLst>
  </p:cSld>
  <p:clrMapOvr>
    <a:masterClrMapping/>
  </p:clrMapOvr>
  <mc:AlternateContent xmlns:mc="http://schemas.openxmlformats.org/markup-compatibility/2006">
    <mc:Choice xmlns="" xmlns:p14="http://schemas.microsoft.com/office/powerpoint/2010/main" Requires="p14">
      <p:transition spd="slow">
        <p14:gallery dir="l"/>
      </p:transition>
    </mc:Choice>
    <mc:Fallback>
      <p:transition spd="slow">
        <p:fade/>
      </p:transition>
    </mc:Fallback>
  </mc:AlternateContent>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Rectangle 3"/>
          <p:cNvSpPr>
            <a:spLocks noGrp="1" noChangeArrowheads="1"/>
          </p:cNvSpPr>
          <p:nvPr>
            <p:ph type="body" idx="1"/>
          </p:nvPr>
        </p:nvSpPr>
        <p:spPr>
          <a:xfrm>
            <a:off x="272955" y="1091820"/>
            <a:ext cx="11586949" cy="5540991"/>
          </a:xfrm>
        </p:spPr>
        <p:txBody>
          <a:bodyPr/>
          <a:lstStyle/>
          <a:p>
            <a:pPr algn="ctr" eaLnBrk="1" hangingPunct="1">
              <a:lnSpc>
                <a:spcPct val="80000"/>
              </a:lnSpc>
            </a:pPr>
            <a:r>
              <a:rPr lang="fr-FR" altLang="fr-FR" sz="2000" b="1" dirty="0"/>
              <a:t>ACTIONS:</a:t>
            </a:r>
          </a:p>
          <a:p>
            <a:pPr algn="ctr" eaLnBrk="1" hangingPunct="1">
              <a:lnSpc>
                <a:spcPct val="80000"/>
              </a:lnSpc>
            </a:pPr>
            <a:endParaRPr lang="fr-FR" altLang="fr-FR" sz="1600" b="1" dirty="0"/>
          </a:p>
          <a:p>
            <a:pPr eaLnBrk="1" hangingPunct="1">
              <a:lnSpc>
                <a:spcPct val="80000"/>
              </a:lnSpc>
              <a:buFontTx/>
              <a:buNone/>
            </a:pPr>
            <a:r>
              <a:rPr lang="fr-FR" altLang="fr-FR" sz="2000" b="1" dirty="0"/>
              <a:t>Définition:</a:t>
            </a:r>
          </a:p>
          <a:p>
            <a:pPr eaLnBrk="1" hangingPunct="1">
              <a:lnSpc>
                <a:spcPct val="80000"/>
              </a:lnSpc>
              <a:buFontTx/>
              <a:buNone/>
            </a:pPr>
            <a:endParaRPr lang="fr-FR" altLang="fr-FR" sz="1600" b="1" dirty="0"/>
          </a:p>
          <a:p>
            <a:pPr eaLnBrk="1" hangingPunct="1">
              <a:lnSpc>
                <a:spcPct val="80000"/>
              </a:lnSpc>
              <a:buFontTx/>
              <a:buNone/>
            </a:pPr>
            <a:r>
              <a:rPr lang="fr-FR" altLang="fr-FR" sz="1800" dirty="0"/>
              <a:t>      1 titre de propriété portant sur 1 fraction l d’1 société   par action , c’est un droit d’association</a:t>
            </a:r>
            <a:r>
              <a:rPr lang="fr-FR" altLang="fr-FR" sz="1400" dirty="0"/>
              <a:t>.</a:t>
            </a:r>
          </a:p>
          <a:p>
            <a:pPr eaLnBrk="1" hangingPunct="1">
              <a:lnSpc>
                <a:spcPct val="80000"/>
              </a:lnSpc>
              <a:buFontTx/>
              <a:buNone/>
            </a:pPr>
            <a:endParaRPr lang="fr-FR" altLang="fr-FR" sz="1400" dirty="0"/>
          </a:p>
          <a:p>
            <a:pPr eaLnBrk="1" hangingPunct="1">
              <a:lnSpc>
                <a:spcPct val="80000"/>
              </a:lnSpc>
              <a:buFontTx/>
              <a:buNone/>
            </a:pPr>
            <a:r>
              <a:rPr lang="fr-FR" altLang="fr-FR" sz="2000" b="1" dirty="0"/>
              <a:t>Valeur nominale</a:t>
            </a:r>
            <a:r>
              <a:rPr lang="fr-FR" altLang="fr-FR" sz="2000" dirty="0"/>
              <a:t>:</a:t>
            </a:r>
          </a:p>
          <a:p>
            <a:pPr eaLnBrk="1" hangingPunct="1">
              <a:lnSpc>
                <a:spcPct val="80000"/>
              </a:lnSpc>
              <a:buFontTx/>
              <a:buNone/>
            </a:pPr>
            <a:endParaRPr lang="fr-FR" altLang="fr-FR" sz="1400" dirty="0"/>
          </a:p>
          <a:p>
            <a:pPr eaLnBrk="1" hangingPunct="1">
              <a:lnSpc>
                <a:spcPct val="80000"/>
              </a:lnSpc>
              <a:buFontTx/>
              <a:buNone/>
            </a:pPr>
            <a:r>
              <a:rPr lang="fr-FR" altLang="fr-FR" sz="2000" dirty="0"/>
              <a:t>     C’ est le montant qui  figure sur le titre (C=N X V; V=C/N)</a:t>
            </a:r>
          </a:p>
          <a:p>
            <a:pPr eaLnBrk="1" hangingPunct="1">
              <a:lnSpc>
                <a:spcPct val="80000"/>
              </a:lnSpc>
              <a:buFontTx/>
              <a:buNone/>
            </a:pPr>
            <a:r>
              <a:rPr lang="fr-FR" altLang="fr-FR" sz="2000" dirty="0"/>
              <a:t>     Toutes les actions ont la même valeur nominale</a:t>
            </a:r>
          </a:p>
          <a:p>
            <a:pPr eaLnBrk="1" hangingPunct="1">
              <a:lnSpc>
                <a:spcPct val="80000"/>
              </a:lnSpc>
              <a:buFontTx/>
              <a:buNone/>
            </a:pPr>
            <a:endParaRPr lang="fr-FR" altLang="fr-FR" sz="2000" dirty="0"/>
          </a:p>
          <a:p>
            <a:pPr eaLnBrk="1" hangingPunct="1">
              <a:lnSpc>
                <a:spcPct val="80000"/>
              </a:lnSpc>
              <a:buFontTx/>
              <a:buNone/>
            </a:pPr>
            <a:r>
              <a:rPr lang="fr-FR" altLang="fr-FR" sz="2000" b="1" dirty="0"/>
              <a:t>Droits</a:t>
            </a:r>
            <a:r>
              <a:rPr lang="fr-FR" altLang="fr-FR" sz="2000" dirty="0"/>
              <a:t>:</a:t>
            </a:r>
          </a:p>
          <a:p>
            <a:pPr eaLnBrk="1" hangingPunct="1">
              <a:lnSpc>
                <a:spcPct val="80000"/>
              </a:lnSpc>
              <a:buFontTx/>
              <a:buNone/>
            </a:pPr>
            <a:r>
              <a:rPr lang="fr-FR" altLang="fr-FR" sz="2000" dirty="0"/>
              <a:t>     d</a:t>
            </a:r>
            <a:r>
              <a:rPr lang="fr-FR" altLang="fr-FR" sz="2000" dirty="0">
                <a:sym typeface="Wingdings" panose="05000000000000000000" pitchFamily="2" charset="2"/>
              </a:rPr>
              <a:t>roit de vote, droit de céder, droit de participer aux augmentations de  capital ; droit pécuniaire( dividende, bonus de liquidation)</a:t>
            </a:r>
          </a:p>
          <a:p>
            <a:pPr eaLnBrk="1" hangingPunct="1">
              <a:lnSpc>
                <a:spcPct val="80000"/>
              </a:lnSpc>
              <a:buFontTx/>
              <a:buNone/>
            </a:pPr>
            <a:endParaRPr lang="fr-FR" altLang="fr-FR" sz="2000" dirty="0">
              <a:sym typeface="Wingdings" panose="05000000000000000000" pitchFamily="2" charset="2"/>
            </a:endParaRPr>
          </a:p>
        </p:txBody>
      </p:sp>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94064"/>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Produits aux particuliers</a:t>
            </a:r>
          </a:p>
        </p:txBody>
      </p:sp>
      <p:sp>
        <p:nvSpPr>
          <p:cNvPr id="8" name="ZoneTexte 7"/>
          <p:cNvSpPr txBox="1"/>
          <p:nvPr/>
        </p:nvSpPr>
        <p:spPr>
          <a:xfrm>
            <a:off x="6132888" y="33132"/>
            <a:ext cx="2952000" cy="794064"/>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Produits aux entreprises</a:t>
            </a:r>
          </a:p>
        </p:txBody>
      </p:sp>
      <p:sp>
        <p:nvSpPr>
          <p:cNvPr id="9" name="ZoneTexte 8"/>
          <p:cNvSpPr txBox="1"/>
          <p:nvPr/>
        </p:nvSpPr>
        <p:spPr>
          <a:xfrm>
            <a:off x="9158510"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Banque et marché financier</a:t>
            </a:r>
          </a:p>
        </p:txBody>
      </p:sp>
    </p:spTree>
    <p:extLst>
      <p:ext uri="{BB962C8B-B14F-4D97-AF65-F5344CB8AC3E}">
        <p14:creationId xmlns="" xmlns:p14="http://schemas.microsoft.com/office/powerpoint/2010/main" val="2115957520"/>
      </p:ext>
    </p:extLst>
  </p:cSld>
  <p:clrMapOvr>
    <a:masterClrMapping/>
  </p:clrMapOvr>
  <mc:AlternateContent xmlns:mc="http://schemas.openxmlformats.org/markup-compatibility/2006">
    <mc:Choice xmlns=""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642" y="1037230"/>
            <a:ext cx="11901092" cy="5227092"/>
          </a:xfrm>
        </p:spPr>
        <p:txBody>
          <a:bodyPr/>
          <a:lstStyle/>
          <a:p>
            <a:pPr marL="0" indent="0">
              <a:buNone/>
              <a:defRPr/>
            </a:pPr>
            <a:r>
              <a:rPr lang="fr-FR" sz="1800" b="1" dirty="0"/>
              <a:t>                                            Forme:</a:t>
            </a:r>
          </a:p>
          <a:p>
            <a:pPr marL="0" indent="0">
              <a:buNone/>
              <a:defRPr/>
            </a:pPr>
            <a:r>
              <a:rPr lang="fr-FR" sz="1800" dirty="0"/>
              <a:t>               au porteur ( anonyme, numéroté, coupons)</a:t>
            </a:r>
          </a:p>
          <a:p>
            <a:pPr marL="0" indent="0">
              <a:buNone/>
              <a:defRPr/>
            </a:pPr>
            <a:endParaRPr lang="fr-FR" sz="1800" dirty="0"/>
          </a:p>
          <a:p>
            <a:pPr marL="0" indent="0">
              <a:buNone/>
              <a:defRPr/>
            </a:pPr>
            <a:r>
              <a:rPr lang="fr-FR" sz="1800" dirty="0"/>
              <a:t>                nominative (porte le nom du propriétaire, inscription sur 1 registre certificat nominatif)</a:t>
            </a:r>
          </a:p>
          <a:p>
            <a:pPr>
              <a:defRPr/>
            </a:pPr>
            <a:endParaRPr lang="fr-FR" sz="1800" dirty="0"/>
          </a:p>
          <a:p>
            <a:pPr marL="0" indent="0">
              <a:buNone/>
              <a:defRPr/>
            </a:pPr>
            <a:r>
              <a:rPr lang="fr-FR" sz="1800" b="1" dirty="0"/>
              <a:t>                                            Transfert:</a:t>
            </a:r>
          </a:p>
          <a:p>
            <a:pPr>
              <a:defRPr/>
            </a:pPr>
            <a:endParaRPr lang="fr-FR" sz="1800" dirty="0"/>
          </a:p>
          <a:p>
            <a:pPr marL="0" indent="0">
              <a:buNone/>
              <a:defRPr/>
            </a:pPr>
            <a:r>
              <a:rPr lang="fr-FR" sz="1800" dirty="0"/>
              <a:t>                la cession des actions nominatives s’opère par transfert.</a:t>
            </a:r>
          </a:p>
          <a:p>
            <a:pPr>
              <a:defRPr/>
            </a:pPr>
            <a:endParaRPr lang="fr-FR" sz="1800" dirty="0"/>
          </a:p>
          <a:p>
            <a:pPr marL="0" indent="0">
              <a:buNone/>
              <a:defRPr/>
            </a:pPr>
            <a:r>
              <a:rPr lang="fr-FR" sz="1800" b="1" dirty="0"/>
              <a:t>                                            Conversion:</a:t>
            </a:r>
          </a:p>
          <a:p>
            <a:pPr>
              <a:defRPr/>
            </a:pPr>
            <a:endParaRPr lang="fr-FR" sz="1800" dirty="0"/>
          </a:p>
          <a:p>
            <a:pPr marL="0" indent="0">
              <a:buNone/>
              <a:defRPr/>
            </a:pPr>
            <a:r>
              <a:rPr lang="fr-FR" sz="1800" dirty="0"/>
              <a:t>               c’est un procédé qui permet de transformer des titres au porteur en titre nominatif et vice-versa</a:t>
            </a:r>
          </a:p>
          <a:p>
            <a:pPr>
              <a:defRPr/>
            </a:pPr>
            <a:endParaRPr lang="fr-FR" sz="1800" dirty="0"/>
          </a:p>
        </p:txBody>
      </p:sp>
      <p:sp>
        <p:nvSpPr>
          <p:cNvPr id="6" name="ZoneTexte 5"/>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7" name="ZoneTexte 6"/>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8" name="ZoneTexte 7"/>
          <p:cNvSpPr txBox="1"/>
          <p:nvPr/>
        </p:nvSpPr>
        <p:spPr>
          <a:xfrm>
            <a:off x="3107265" y="33132"/>
            <a:ext cx="2952000" cy="794064"/>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Produits aux particuliers</a:t>
            </a:r>
          </a:p>
        </p:txBody>
      </p:sp>
      <p:sp>
        <p:nvSpPr>
          <p:cNvPr id="9" name="ZoneTexte 8"/>
          <p:cNvSpPr txBox="1"/>
          <p:nvPr/>
        </p:nvSpPr>
        <p:spPr>
          <a:xfrm>
            <a:off x="6132888" y="33132"/>
            <a:ext cx="2952000" cy="794064"/>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Produits aux entreprises</a:t>
            </a:r>
          </a:p>
        </p:txBody>
      </p:sp>
      <p:sp>
        <p:nvSpPr>
          <p:cNvPr id="10" name="ZoneTexte 9"/>
          <p:cNvSpPr txBox="1"/>
          <p:nvPr/>
        </p:nvSpPr>
        <p:spPr>
          <a:xfrm>
            <a:off x="9158510"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Banque et marché financier</a:t>
            </a:r>
          </a:p>
        </p:txBody>
      </p:sp>
    </p:spTree>
    <p:extLst>
      <p:ext uri="{BB962C8B-B14F-4D97-AF65-F5344CB8AC3E}">
        <p14:creationId xmlns="" xmlns:p14="http://schemas.microsoft.com/office/powerpoint/2010/main" val="2502856321"/>
      </p:ext>
    </p:extLst>
  </p:cSld>
  <p:clrMapOvr>
    <a:masterClrMapping/>
  </p:clrMapOvr>
  <mc:AlternateContent xmlns:mc="http://schemas.openxmlformats.org/markup-compatibility/2006">
    <mc:Choice xmlns=""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7" name="Rectangle 3"/>
          <p:cNvSpPr>
            <a:spLocks noGrp="1" noChangeArrowheads="1"/>
          </p:cNvSpPr>
          <p:nvPr>
            <p:ph type="body" idx="1"/>
          </p:nvPr>
        </p:nvSpPr>
        <p:spPr>
          <a:xfrm>
            <a:off x="269242" y="1189178"/>
            <a:ext cx="11653521" cy="4616648"/>
          </a:xfrm>
        </p:spPr>
        <p:txBody>
          <a:bodyPr/>
          <a:lstStyle/>
          <a:p>
            <a:pPr algn="ctr" eaLnBrk="1" hangingPunct="1">
              <a:lnSpc>
                <a:spcPct val="80000"/>
              </a:lnSpc>
            </a:pPr>
            <a:r>
              <a:rPr lang="fr-FR" altLang="fr-FR" sz="2000" b="1" dirty="0"/>
              <a:t>OBLIGATIONS:</a:t>
            </a:r>
          </a:p>
          <a:p>
            <a:pPr algn="ctr" eaLnBrk="1" hangingPunct="1">
              <a:lnSpc>
                <a:spcPct val="80000"/>
              </a:lnSpc>
            </a:pPr>
            <a:endParaRPr lang="fr-FR" altLang="fr-FR" sz="2000" b="1" dirty="0"/>
          </a:p>
          <a:p>
            <a:pPr eaLnBrk="1" hangingPunct="1">
              <a:lnSpc>
                <a:spcPct val="80000"/>
              </a:lnSpc>
              <a:buFontTx/>
              <a:buNone/>
            </a:pPr>
            <a:r>
              <a:rPr lang="fr-FR" altLang="fr-FR" sz="2000" b="1" dirty="0"/>
              <a:t>Définition</a:t>
            </a:r>
            <a:r>
              <a:rPr lang="fr-FR" altLang="fr-FR" sz="2000" dirty="0"/>
              <a:t>:</a:t>
            </a:r>
          </a:p>
          <a:p>
            <a:pPr eaLnBrk="1" hangingPunct="1">
              <a:lnSpc>
                <a:spcPct val="80000"/>
              </a:lnSpc>
            </a:pPr>
            <a:endParaRPr lang="fr-FR" altLang="fr-FR" sz="2000" dirty="0"/>
          </a:p>
          <a:p>
            <a:pPr eaLnBrk="1" hangingPunct="1">
              <a:lnSpc>
                <a:spcPct val="80000"/>
              </a:lnSpc>
              <a:buFontTx/>
              <a:buNone/>
            </a:pPr>
            <a:r>
              <a:rPr lang="fr-FR" altLang="fr-FR" sz="2000" dirty="0"/>
              <a:t>L’obligation est un titre qui matérialise un droit de créance sur une société à la suite d’un prêt consenti à celle-ci.</a:t>
            </a:r>
          </a:p>
          <a:p>
            <a:pPr eaLnBrk="1" hangingPunct="1">
              <a:lnSpc>
                <a:spcPct val="80000"/>
              </a:lnSpc>
            </a:pPr>
            <a:endParaRPr lang="fr-FR" altLang="fr-FR" sz="2000" dirty="0"/>
          </a:p>
          <a:p>
            <a:pPr eaLnBrk="1" hangingPunct="1">
              <a:lnSpc>
                <a:spcPct val="80000"/>
              </a:lnSpc>
              <a:buFontTx/>
              <a:buNone/>
            </a:pPr>
            <a:r>
              <a:rPr lang="fr-FR" altLang="fr-FR" sz="2000" b="1" dirty="0"/>
              <a:t>Droits:</a:t>
            </a:r>
          </a:p>
          <a:p>
            <a:pPr eaLnBrk="1" hangingPunct="1">
              <a:lnSpc>
                <a:spcPct val="80000"/>
              </a:lnSpc>
            </a:pPr>
            <a:endParaRPr lang="fr-FR" altLang="fr-FR" sz="2000" b="1" dirty="0"/>
          </a:p>
          <a:p>
            <a:pPr eaLnBrk="1" hangingPunct="1">
              <a:lnSpc>
                <a:spcPct val="80000"/>
              </a:lnSpc>
              <a:buFontTx/>
              <a:buNone/>
            </a:pPr>
            <a:r>
              <a:rPr lang="fr-FR" altLang="fr-FR" sz="2000" dirty="0"/>
              <a:t>         perception d’1 intérêt fixe</a:t>
            </a:r>
            <a:r>
              <a:rPr lang="fr-FR" altLang="fr-FR" sz="2000" dirty="0" smtClean="0"/>
              <a:t>; remboursement </a:t>
            </a:r>
            <a:r>
              <a:rPr lang="fr-FR" altLang="fr-FR" sz="2000" dirty="0"/>
              <a:t>de la somme prêtée</a:t>
            </a:r>
            <a:r>
              <a:rPr lang="fr-FR" altLang="fr-FR" sz="2000" dirty="0" smtClean="0"/>
              <a:t>; participer </a:t>
            </a:r>
            <a:r>
              <a:rPr lang="fr-FR" altLang="fr-FR" sz="2000" dirty="0"/>
              <a:t>aux Assemblées d’obligataires ;droit de céder ;</a:t>
            </a:r>
          </a:p>
          <a:p>
            <a:pPr eaLnBrk="1" hangingPunct="1">
              <a:lnSpc>
                <a:spcPct val="80000"/>
              </a:lnSpc>
            </a:pPr>
            <a:endParaRPr lang="fr-FR" altLang="fr-FR" sz="2000" dirty="0"/>
          </a:p>
          <a:p>
            <a:pPr eaLnBrk="1" hangingPunct="1">
              <a:lnSpc>
                <a:spcPct val="80000"/>
              </a:lnSpc>
              <a:buFontTx/>
              <a:buNone/>
            </a:pPr>
            <a:r>
              <a:rPr lang="fr-FR" altLang="fr-FR" sz="2000" b="1" dirty="0"/>
              <a:t>Forme</a:t>
            </a:r>
            <a:r>
              <a:rPr lang="fr-FR" altLang="fr-FR" sz="2000" dirty="0"/>
              <a:t>:</a:t>
            </a:r>
          </a:p>
          <a:p>
            <a:pPr eaLnBrk="1" hangingPunct="1">
              <a:lnSpc>
                <a:spcPct val="80000"/>
              </a:lnSpc>
            </a:pPr>
            <a:endParaRPr lang="fr-FR" altLang="fr-FR" sz="2000" dirty="0"/>
          </a:p>
          <a:p>
            <a:pPr eaLnBrk="1" hangingPunct="1">
              <a:lnSpc>
                <a:spcPct val="80000"/>
              </a:lnSpc>
              <a:buFontTx/>
              <a:buNone/>
            </a:pPr>
            <a:r>
              <a:rPr lang="fr-FR" altLang="fr-FR" sz="2000" dirty="0"/>
              <a:t>  porteur , nominative</a:t>
            </a:r>
          </a:p>
        </p:txBody>
      </p:sp>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94064"/>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Produits aux particuliers</a:t>
            </a:r>
          </a:p>
        </p:txBody>
      </p:sp>
      <p:sp>
        <p:nvSpPr>
          <p:cNvPr id="8" name="ZoneTexte 7"/>
          <p:cNvSpPr txBox="1"/>
          <p:nvPr/>
        </p:nvSpPr>
        <p:spPr>
          <a:xfrm>
            <a:off x="6132888" y="33132"/>
            <a:ext cx="2952000" cy="794064"/>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Produits aux entreprises</a:t>
            </a:r>
          </a:p>
        </p:txBody>
      </p:sp>
      <p:sp>
        <p:nvSpPr>
          <p:cNvPr id="9" name="ZoneTexte 8"/>
          <p:cNvSpPr txBox="1"/>
          <p:nvPr/>
        </p:nvSpPr>
        <p:spPr>
          <a:xfrm>
            <a:off x="9158510"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Banque et marché financier</a:t>
            </a:r>
          </a:p>
        </p:txBody>
      </p:sp>
    </p:spTree>
    <p:extLst>
      <p:ext uri="{BB962C8B-B14F-4D97-AF65-F5344CB8AC3E}">
        <p14:creationId xmlns="" xmlns:p14="http://schemas.microsoft.com/office/powerpoint/2010/main" val="1445890336"/>
      </p:ext>
    </p:extLst>
  </p:cSld>
  <p:clrMapOvr>
    <a:masterClrMapping/>
  </p:clrMapOvr>
  <mc:AlternateContent xmlns:mc="http://schemas.openxmlformats.org/markup-compatibility/2006">
    <mc:Choice xmlns=""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Conclusion</a:t>
            </a:r>
            <a:endParaRPr lang="fr-FR" dirty="0"/>
          </a:p>
        </p:txBody>
      </p:sp>
    </p:spTree>
    <p:extLst>
      <p:ext uri="{BB962C8B-B14F-4D97-AF65-F5344CB8AC3E}">
        <p14:creationId xmlns="" xmlns:p14="http://schemas.microsoft.com/office/powerpoint/2010/main" val="739420912"/>
      </p:ext>
    </p:extLst>
  </p:cSld>
  <p:clrMapOvr>
    <a:masterClrMapping/>
  </p:clrMapOvr>
  <p:transition spd="slow">
    <p:fade/>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me 2"/>
          <p:cNvGraphicFramePr/>
          <p:nvPr>
            <p:extLst>
              <p:ext uri="{D42A27DB-BD31-4B8C-83A1-F6EECF244321}">
                <p14:modId xmlns="" xmlns:p14="http://schemas.microsoft.com/office/powerpoint/2010/main" val="2947639766"/>
              </p:ext>
            </p:extLst>
          </p:nvPr>
        </p:nvGraphicFramePr>
        <p:xfrm>
          <a:off x="395785" y="272955"/>
          <a:ext cx="11464119" cy="638715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2224666138"/>
      </p:ext>
    </p:extLst>
  </p:cSld>
  <p:clrMapOvr>
    <a:masterClrMapping/>
  </p:clrMapOvr>
  <mc:AlternateContent xmlns:mc="http://schemas.openxmlformats.org/markup-compatibility/2006">
    <mc:Choice xmlns=""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7500" y="1155700"/>
            <a:ext cx="11607800" cy="5613399"/>
          </a:xfrm>
        </p:spPr>
        <p:txBody>
          <a:bodyPr>
            <a:normAutofit/>
          </a:bodyPr>
          <a:lstStyle/>
          <a:p>
            <a:pPr marL="0" indent="0">
              <a:buNone/>
            </a:pPr>
            <a:r>
              <a:rPr lang="fr-FR" sz="2800" b="1" dirty="0"/>
              <a:t>LE DROIT AU COMPTE</a:t>
            </a:r>
            <a:r>
              <a:rPr lang="fr-FR" sz="1600" dirty="0"/>
              <a:t>:</a:t>
            </a:r>
          </a:p>
          <a:p>
            <a:pPr marL="0" indent="0">
              <a:buNone/>
            </a:pPr>
            <a:endParaRPr lang="fr-FR" sz="1600" dirty="0"/>
          </a:p>
          <a:p>
            <a:pPr marL="0" indent="0">
              <a:buNone/>
            </a:pPr>
            <a:r>
              <a:rPr lang="fr-FR" sz="1800" b="1" dirty="0"/>
              <a:t>                                                   Les obligations des établissements bancaires:</a:t>
            </a:r>
          </a:p>
          <a:p>
            <a:pPr marL="0" indent="0">
              <a:buNone/>
            </a:pPr>
            <a:endParaRPr lang="fr-FR" sz="1800" dirty="0"/>
          </a:p>
          <a:p>
            <a:pPr marL="0" indent="0">
              <a:buNone/>
            </a:pPr>
            <a:r>
              <a:rPr lang="fr-FR" sz="1800" dirty="0"/>
              <a:t>La loi bancaire garanti le droit au compte à toute personne physique ou morale ;(Article 8 du RN 15/2002/CM/UMOA)</a:t>
            </a:r>
          </a:p>
          <a:p>
            <a:pPr marL="0" indent="0">
              <a:buNone/>
            </a:pPr>
            <a:endParaRPr lang="fr-FR" sz="1800" dirty="0"/>
          </a:p>
          <a:p>
            <a:pPr marL="0" indent="0">
              <a:buNone/>
            </a:pPr>
            <a:r>
              <a:rPr lang="fr-FR" sz="1800" dirty="0"/>
              <a:t>« Toute personne physique ou morale établie dans les états membres ,possédant un revenu régulier dont la notion est définie par une instruction de la Banque Centrale, a droit à l’ouverture d’un compte auprès d’une banque, telle que définie par l’article 3 de la loi bancaire, ou auprès des services financiers de la Poste, En cas de refus d’ouverture de compte opposé par 3 établissements successivement, la Banque Centrale peut désigner d’office une banque qui sera tenue d’ouvrir un compte donnant droit à un service bancaire minimum »</a:t>
            </a:r>
          </a:p>
          <a:p>
            <a:pPr marL="0" indent="0">
              <a:buNone/>
            </a:pPr>
            <a:endParaRPr lang="fr-FR" sz="1800" dirty="0"/>
          </a:p>
          <a:p>
            <a:pPr marL="0" indent="0">
              <a:buNone/>
            </a:pPr>
            <a:r>
              <a:rPr lang="fr-FR" sz="1800" b="1" dirty="0"/>
              <a:t>                                                  Les droits des établissements bancaires:</a:t>
            </a:r>
          </a:p>
          <a:p>
            <a:pPr marL="0" indent="0">
              <a:buNone/>
            </a:pPr>
            <a:endParaRPr lang="fr-FR" sz="1800" dirty="0"/>
          </a:p>
          <a:p>
            <a:pPr marL="0" indent="0">
              <a:buNone/>
            </a:pPr>
            <a:r>
              <a:rPr lang="fr-FR" sz="1800" dirty="0"/>
              <a:t>La notion de droit au compte ne signifie pas un droit à priori et qu’il est permis à la banque de refuser une entrée en relation quel qu’en soit le motif pour manque de confiance entre autres,</a:t>
            </a:r>
          </a:p>
        </p:txBody>
      </p:sp>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Produits aux particuliers</a:t>
            </a:r>
          </a:p>
        </p:txBody>
      </p:sp>
      <p:sp>
        <p:nvSpPr>
          <p:cNvPr id="8" name="ZoneTexte 7"/>
          <p:cNvSpPr txBox="1"/>
          <p:nvPr/>
        </p:nvSpPr>
        <p:spPr>
          <a:xfrm>
            <a:off x="6132888" y="52164"/>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Produits aux entreprises</a:t>
            </a:r>
          </a:p>
        </p:txBody>
      </p:sp>
      <p:sp>
        <p:nvSpPr>
          <p:cNvPr id="9" name="ZoneTexte 8"/>
          <p:cNvSpPr txBox="1"/>
          <p:nvPr/>
        </p:nvSpPr>
        <p:spPr>
          <a:xfrm>
            <a:off x="9158510" y="52164"/>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Banque et marché financier</a:t>
            </a:r>
          </a:p>
        </p:txBody>
      </p:sp>
    </p:spTree>
    <p:extLst>
      <p:ext uri="{BB962C8B-B14F-4D97-AF65-F5344CB8AC3E}">
        <p14:creationId xmlns="" xmlns:p14="http://schemas.microsoft.com/office/powerpoint/2010/main" val="2036613875"/>
      </p:ext>
    </p:extLst>
  </p:cSld>
  <p:clrMapOvr>
    <a:masterClrMapping/>
  </p:clrMapOvr>
  <mc:AlternateContent xmlns:mc="http://schemas.openxmlformats.org/markup-compatibility/2006">
    <mc:Choice xmlns="" xmlns:p14="http://schemas.microsoft.com/office/powerpoint/2010/main" Requires="p14">
      <p:transition spd="slow">
        <p14:gallery dir="l"/>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2_WPC2015_Internal_Template_R1">
  <a:themeElements>
    <a:clrScheme name="Custom 4">
      <a:dk1>
        <a:srgbClr val="505050"/>
      </a:dk1>
      <a:lt1>
        <a:srgbClr val="FFFFFF"/>
      </a:lt1>
      <a:dk2>
        <a:srgbClr val="008272"/>
      </a:dk2>
      <a:lt2>
        <a:srgbClr val="D2D2D2"/>
      </a:lt2>
      <a:accent1>
        <a:srgbClr val="008272"/>
      </a:accent1>
      <a:accent2>
        <a:srgbClr val="004B50"/>
      </a:accent2>
      <a:accent3>
        <a:srgbClr val="00B294"/>
      </a:accent3>
      <a:accent4>
        <a:srgbClr val="0078D7"/>
      </a:accent4>
      <a:accent5>
        <a:srgbClr val="5C005C"/>
      </a:accent5>
      <a:accent6>
        <a:srgbClr val="737373"/>
      </a:accent6>
      <a:hlink>
        <a:srgbClr val="5C005C"/>
      </a:hlink>
      <a:folHlink>
        <a:srgbClr val="008272"/>
      </a:folHlink>
    </a:clrScheme>
    <a:fontScheme name="Custom 1">
      <a:majorFont>
        <a:latin typeface="Segoe UI Light"/>
        <a:ea typeface=""/>
        <a:cs typeface=""/>
      </a:majorFont>
      <a:minorFont>
        <a:latin typeface="Segoe UI"/>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a:noFill/>
          <a:headEnd type="none" w="med" len="med"/>
          <a:tailEnd type="none" w="med" len="med"/>
        </a:ln>
        <a:effectLst/>
      </a:spPr>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defPPr defTabSz="932472" fontAlgn="base">
          <a:lnSpc>
            <a:spcPct val="90000"/>
          </a:lnSpc>
          <a:spcBef>
            <a:spcPct val="0"/>
          </a:spcBef>
          <a:spcAft>
            <a:spcPct val="0"/>
          </a:spcAft>
          <a:defRPr sz="2400" dirty="0" err="1" smtClean="0">
            <a:gradFill>
              <a:gsLst>
                <a:gs pos="0">
                  <a:srgbClr val="FFFFFF"/>
                </a:gs>
                <a:gs pos="100000">
                  <a:srgbClr val="FFFFFF"/>
                </a:gs>
              </a:gsLst>
              <a:lin ang="5400000" scaled="0"/>
            </a:gradFill>
            <a:ea typeface="Segoe UI" pitchFamily="34" charset="0"/>
            <a:cs typeface="Segoe UI" pitchFamily="34" charset="0"/>
          </a:defRPr>
        </a:defPPr>
      </a:lstStyle>
      <a:style>
        <a:lnRef idx="1">
          <a:schemeClr val="accent2"/>
        </a:lnRef>
        <a:fillRef idx="3">
          <a:schemeClr val="accent2"/>
        </a:fillRef>
        <a:effectRef idx="2">
          <a:schemeClr val="accent2"/>
        </a:effectRef>
        <a:fontRef idx="minor">
          <a:schemeClr val="lt1"/>
        </a:fontRef>
      </a:style>
    </a:spDef>
    <a:lnDef>
      <a:spPr>
        <a:ln>
          <a:solidFill>
            <a:schemeClr val="tx1"/>
          </a:solidFill>
          <a:headEnd type="none"/>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182880" tIns="146304" rIns="182880" bIns="146304" rtlCol="0">
        <a:spAutoFit/>
      </a:bodyPr>
      <a:lstStyle>
        <a:defPPr>
          <a:lnSpc>
            <a:spcPct val="90000"/>
          </a:lnSpc>
          <a:spcAft>
            <a:spcPts val="600"/>
          </a:spcAft>
          <a:defRPr sz="2400" dirty="0" err="1" smtClean="0">
            <a:gradFill>
              <a:gsLst>
                <a:gs pos="2917">
                  <a:schemeClr val="tx1"/>
                </a:gs>
                <a:gs pos="30000">
                  <a:schemeClr val="tx1"/>
                </a:gs>
              </a:gsLst>
              <a:lin ang="5400000" scaled="0"/>
            </a:gradFill>
          </a:defRPr>
        </a:defPPr>
      </a:lstStyle>
    </a:txDef>
  </a:objectDefaults>
  <a:extraClrSchemeLst/>
  <a:extLst>
    <a:ext uri="{05A4C25C-085E-4340-85A3-A5531E510DB2}">
      <thm15:themeFamily xmlns="" xmlns:thm15="http://schemas.microsoft.com/office/thememl/2012/main" name="Presentation1" id="{2C89A04F-6B6C-40C3-975C-CAF5196A68A7}" vid="{3350EC3A-12A5-4366-A805-8DAB76299056}"/>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559</TotalTime>
  <Words>7750</Words>
  <Application>Microsoft Office PowerPoint</Application>
  <PresentationFormat>Personnalisé</PresentationFormat>
  <Paragraphs>1106</Paragraphs>
  <Slides>84</Slides>
  <Notes>5</Notes>
  <HiddenSlides>0</HiddenSlides>
  <MMClips>0</MMClips>
  <ScaleCrop>false</ScaleCrop>
  <HeadingPairs>
    <vt:vector size="4" baseType="variant">
      <vt:variant>
        <vt:lpstr>Thème</vt:lpstr>
      </vt:variant>
      <vt:variant>
        <vt:i4>1</vt:i4>
      </vt:variant>
      <vt:variant>
        <vt:lpstr>Titres des diapositives</vt:lpstr>
      </vt:variant>
      <vt:variant>
        <vt:i4>84</vt:i4>
      </vt:variant>
    </vt:vector>
  </HeadingPairs>
  <TitlesOfParts>
    <vt:vector size="85" baseType="lpstr">
      <vt:lpstr>2_WPC2015_Internal_Template_R1</vt:lpstr>
      <vt:lpstr>Diapositive 1</vt:lpstr>
      <vt:lpstr>Diapositive 2</vt:lpstr>
      <vt:lpstr>Introduction</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BANQUE ET PARTICULIERS</vt:lpstr>
      <vt:lpstr>Diapositive 18</vt:lpstr>
      <vt:lpstr>Diapositive 19</vt:lpstr>
      <vt:lpstr>Diapositive 20</vt:lpstr>
      <vt:lpstr>Diapositive 21</vt:lpstr>
      <vt:lpstr>Diapositive 22</vt:lpstr>
      <vt:lpstr>Diapositive 23</vt:lpstr>
      <vt:lpstr>Diapositive 24</vt:lpstr>
      <vt:lpstr>Diapositive 25</vt:lpstr>
      <vt:lpstr>Diapositive 26</vt:lpstr>
      <vt:lpstr>Diapositive 27</vt:lpstr>
      <vt:lpstr>Diapositive 28</vt:lpstr>
      <vt:lpstr>BANQUE ET PARTICULIERS</vt:lpstr>
      <vt:lpstr>Diapositive 30</vt:lpstr>
      <vt:lpstr>Diapositive 31</vt:lpstr>
      <vt:lpstr>BANQUE ET PARTICULIERS</vt:lpstr>
      <vt:lpstr>Diapositive 33</vt:lpstr>
      <vt:lpstr>Diapositive 34</vt:lpstr>
      <vt:lpstr>Diapositive 35</vt:lpstr>
      <vt:lpstr>Diapositive 36</vt:lpstr>
      <vt:lpstr>Diapositive 37</vt:lpstr>
      <vt:lpstr>Diapositive 38</vt:lpstr>
      <vt:lpstr>Diapositive 39</vt:lpstr>
      <vt:lpstr>Diapositive 40</vt:lpstr>
      <vt:lpstr>BANQUE ET ENTREPRISES</vt:lpstr>
      <vt:lpstr>Diapositive 42</vt:lpstr>
      <vt:lpstr>Diapositive 43</vt:lpstr>
      <vt:lpstr>Diapositive 44</vt:lpstr>
      <vt:lpstr>Diapositive 45</vt:lpstr>
      <vt:lpstr>Diapositive 46</vt:lpstr>
      <vt:lpstr>Diapositive 47</vt:lpstr>
      <vt:lpstr>Diapositive 48</vt:lpstr>
      <vt:lpstr>Diapositive 49</vt:lpstr>
      <vt:lpstr>Diapositive 50</vt:lpstr>
      <vt:lpstr>Diapositive 51</vt:lpstr>
      <vt:lpstr>Diapositive 52</vt:lpstr>
      <vt:lpstr>Diapositive 53</vt:lpstr>
      <vt:lpstr>Diapositive 54</vt:lpstr>
      <vt:lpstr>                   L’ AFFACTURAGE</vt:lpstr>
      <vt:lpstr>              L’ AFFACTURAGE</vt:lpstr>
      <vt:lpstr>               L’ AFFACTURAGE</vt:lpstr>
      <vt:lpstr>               L’ AFFACTURAGE</vt:lpstr>
      <vt:lpstr>                 L’ AFFACTURAGE</vt:lpstr>
      <vt:lpstr>            L’ AFFACTURAGE</vt:lpstr>
      <vt:lpstr>Diapositive 61</vt:lpstr>
      <vt:lpstr>Diapositive 62</vt:lpstr>
      <vt:lpstr>              5/LE CREDIT- BAIL</vt:lpstr>
      <vt:lpstr>                 LE CREDIT- BAIL</vt:lpstr>
      <vt:lpstr>                LE CREDIT- BAIL</vt:lpstr>
      <vt:lpstr>                   LE CREDIT- BAIL</vt:lpstr>
      <vt:lpstr>Diapositive 67</vt:lpstr>
      <vt:lpstr>6/ Le couts des  crédits</vt:lpstr>
      <vt:lpstr>6/ Le cout des  crédits</vt:lpstr>
      <vt:lpstr>6/Le coût des crédit:</vt:lpstr>
      <vt:lpstr>Diapositive 71</vt:lpstr>
      <vt:lpstr>Diapositive 72</vt:lpstr>
      <vt:lpstr>Diapositive 73</vt:lpstr>
      <vt:lpstr>Diapositive 74</vt:lpstr>
      <vt:lpstr>Diapositive 75</vt:lpstr>
      <vt:lpstr>Diapositive 76</vt:lpstr>
      <vt:lpstr>Diapositive 77</vt:lpstr>
      <vt:lpstr>BANQUE &amp; MARCHE FINANCIER  </vt:lpstr>
      <vt:lpstr>Diapositive 79</vt:lpstr>
      <vt:lpstr>Diapositive 80</vt:lpstr>
      <vt:lpstr>Diapositive 81</vt:lpstr>
      <vt:lpstr>Diapositive 82</vt:lpstr>
      <vt:lpstr>Conclusion</vt:lpstr>
      <vt:lpstr>Diapositive 84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Me Mame Adama Gueye</dc:creator>
  <cp:lastModifiedBy>OQSF</cp:lastModifiedBy>
  <cp:revision>38</cp:revision>
  <dcterms:created xsi:type="dcterms:W3CDTF">2015-09-20T19:46:57Z</dcterms:created>
  <dcterms:modified xsi:type="dcterms:W3CDTF">2017-02-15T10:29:06Z</dcterms:modified>
</cp:coreProperties>
</file>