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6"/>
  </p:notesMasterIdLst>
  <p:sldIdLst>
    <p:sldId id="257" r:id="rId2"/>
    <p:sldId id="258" r:id="rId3"/>
    <p:sldId id="259" r:id="rId4"/>
    <p:sldId id="264" r:id="rId5"/>
    <p:sldId id="266" r:id="rId6"/>
    <p:sldId id="267" r:id="rId7"/>
    <p:sldId id="268" r:id="rId8"/>
    <p:sldId id="269" r:id="rId9"/>
    <p:sldId id="270" r:id="rId10"/>
    <p:sldId id="376" r:id="rId11"/>
    <p:sldId id="377" r:id="rId12"/>
    <p:sldId id="378" r:id="rId13"/>
    <p:sldId id="380" r:id="rId14"/>
    <p:sldId id="381" r:id="rId15"/>
    <p:sldId id="430" r:id="rId16"/>
    <p:sldId id="431" r:id="rId17"/>
    <p:sldId id="432" r:id="rId18"/>
    <p:sldId id="433" r:id="rId19"/>
    <p:sldId id="434" r:id="rId20"/>
    <p:sldId id="435" r:id="rId21"/>
    <p:sldId id="271" r:id="rId22"/>
    <p:sldId id="429" r:id="rId23"/>
    <p:sldId id="382" r:id="rId24"/>
    <p:sldId id="383" r:id="rId25"/>
    <p:sldId id="384" r:id="rId26"/>
    <p:sldId id="385" r:id="rId27"/>
    <p:sldId id="386" r:id="rId28"/>
    <p:sldId id="387" r:id="rId29"/>
    <p:sldId id="388" r:id="rId30"/>
    <p:sldId id="389" r:id="rId31"/>
    <p:sldId id="390" r:id="rId32"/>
    <p:sldId id="391" r:id="rId33"/>
    <p:sldId id="392" r:id="rId34"/>
    <p:sldId id="393" r:id="rId35"/>
    <p:sldId id="394" r:id="rId36"/>
    <p:sldId id="395" r:id="rId37"/>
    <p:sldId id="442" r:id="rId38"/>
    <p:sldId id="399" r:id="rId39"/>
    <p:sldId id="400" r:id="rId40"/>
    <p:sldId id="440" r:id="rId41"/>
    <p:sldId id="441" r:id="rId42"/>
    <p:sldId id="396" r:id="rId43"/>
    <p:sldId id="397" r:id="rId44"/>
    <p:sldId id="398" r:id="rId45"/>
    <p:sldId id="401" r:id="rId46"/>
    <p:sldId id="402" r:id="rId47"/>
    <p:sldId id="403" r:id="rId48"/>
    <p:sldId id="404" r:id="rId49"/>
    <p:sldId id="405" r:id="rId50"/>
    <p:sldId id="406" r:id="rId51"/>
    <p:sldId id="407" r:id="rId52"/>
    <p:sldId id="272" r:id="rId53"/>
    <p:sldId id="437" r:id="rId54"/>
    <p:sldId id="438" r:id="rId55"/>
    <p:sldId id="439" r:id="rId56"/>
    <p:sldId id="436" r:id="rId57"/>
    <p:sldId id="408" r:id="rId58"/>
    <p:sldId id="409" r:id="rId59"/>
    <p:sldId id="410" r:id="rId60"/>
    <p:sldId id="411" r:id="rId61"/>
    <p:sldId id="412" r:id="rId62"/>
    <p:sldId id="413" r:id="rId63"/>
    <p:sldId id="414" r:id="rId64"/>
    <p:sldId id="415" r:id="rId65"/>
    <p:sldId id="416" r:id="rId66"/>
    <p:sldId id="417" r:id="rId67"/>
    <p:sldId id="418" r:id="rId68"/>
    <p:sldId id="420" r:id="rId69"/>
    <p:sldId id="425" r:id="rId70"/>
    <p:sldId id="424" r:id="rId71"/>
    <p:sldId id="426" r:id="rId72"/>
    <p:sldId id="427" r:id="rId73"/>
    <p:sldId id="428" r:id="rId74"/>
    <p:sldId id="332" r:id="rId7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78D7"/>
    <a:srgbClr val="002050"/>
    <a:srgbClr val="E2E2E2"/>
    <a:srgbClr val="00188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704" autoAdjust="0"/>
    <p:restoredTop sz="94660"/>
  </p:normalViewPr>
  <p:slideViewPr>
    <p:cSldViewPr snapToGrid="0">
      <p:cViewPr varScale="1">
        <p:scale>
          <a:sx n="89" d="100"/>
          <a:sy n="89" d="100"/>
        </p:scale>
        <p:origin x="-588"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594D64-FACC-4EB6-8358-B7FA4026F273}" type="doc">
      <dgm:prSet loTypeId="urn:microsoft.com/office/officeart/2005/8/layout/list1" loCatId="list" qsTypeId="urn:microsoft.com/office/officeart/2005/8/quickstyle/simple1" qsCatId="simple" csTypeId="urn:microsoft.com/office/officeart/2005/8/colors/accent6_2" csCatId="accent6" phldr="1"/>
      <dgm:spPr/>
      <dgm:t>
        <a:bodyPr/>
        <a:lstStyle/>
        <a:p>
          <a:endParaRPr lang="fr-FR"/>
        </a:p>
      </dgm:t>
    </dgm:pt>
    <dgm:pt modelId="{DFAAC425-889B-4785-877B-F1F3DE828A81}">
      <dgm:prSet phldrT="[Texte]"/>
      <dgm:spPr/>
      <dgm:t>
        <a:bodyPr/>
        <a:lstStyle/>
        <a:p>
          <a:r>
            <a:rPr lang="fr-FR" dirty="0" smtClean="0"/>
            <a:t>Définition</a:t>
          </a:r>
          <a:endParaRPr lang="fr-FR" dirty="0"/>
        </a:p>
      </dgm:t>
    </dgm:pt>
    <dgm:pt modelId="{22B7410E-820D-46B5-925B-D2366EAB4A1E}" type="parTrans" cxnId="{AD31B6B5-85C6-4C52-8C25-9EA9515EE0BA}">
      <dgm:prSet/>
      <dgm:spPr/>
      <dgm:t>
        <a:bodyPr/>
        <a:lstStyle/>
        <a:p>
          <a:endParaRPr lang="fr-FR"/>
        </a:p>
      </dgm:t>
    </dgm:pt>
    <dgm:pt modelId="{96D6FFF8-2B98-45D3-8239-7F83E1A48B49}" type="sibTrans" cxnId="{AD31B6B5-85C6-4C52-8C25-9EA9515EE0BA}">
      <dgm:prSet/>
      <dgm:spPr/>
      <dgm:t>
        <a:bodyPr/>
        <a:lstStyle/>
        <a:p>
          <a:endParaRPr lang="fr-FR"/>
        </a:p>
      </dgm:t>
    </dgm:pt>
    <dgm:pt modelId="{273D52C2-0907-4FC6-B8E5-7C09AB4F6F8F}">
      <dgm:prSet phldrT="[Texte]"/>
      <dgm:spPr/>
      <dgm:t>
        <a:bodyPr/>
        <a:lstStyle/>
        <a:p>
          <a:r>
            <a:rPr lang="fr-FR" dirty="0" smtClean="0"/>
            <a:t>« Système financier décentralisé » : institution dont l'objet principal est d'offrir des services financiers à des personnes qui n'ont généralement pas accès aux opérations des banques et établissements financiers tels que définis par la loi portant réglementation bancaire et habilitée aux termes de la présente loi à fournir ces prestations »</a:t>
          </a:r>
          <a:endParaRPr lang="fr-FR" dirty="0"/>
        </a:p>
      </dgm:t>
    </dgm:pt>
    <dgm:pt modelId="{596A7C9F-7CA4-4B92-BD0A-B94933F23BB5}" type="parTrans" cxnId="{81FA8C19-5598-4D31-AFEC-D5FD4BC31335}">
      <dgm:prSet/>
      <dgm:spPr/>
      <dgm:t>
        <a:bodyPr/>
        <a:lstStyle/>
        <a:p>
          <a:endParaRPr lang="fr-FR"/>
        </a:p>
      </dgm:t>
    </dgm:pt>
    <dgm:pt modelId="{B1D1A14A-E1D8-4E31-89C6-F1A28056556C}" type="sibTrans" cxnId="{81FA8C19-5598-4D31-AFEC-D5FD4BC31335}">
      <dgm:prSet/>
      <dgm:spPr/>
      <dgm:t>
        <a:bodyPr/>
        <a:lstStyle/>
        <a:p>
          <a:endParaRPr lang="fr-FR"/>
        </a:p>
      </dgm:t>
    </dgm:pt>
    <dgm:pt modelId="{0B4B1028-AF8C-4A35-AE8C-636F59CDEFF4}" type="pres">
      <dgm:prSet presAssocID="{2F594D64-FACC-4EB6-8358-B7FA4026F273}" presName="linear" presStyleCnt="0">
        <dgm:presLayoutVars>
          <dgm:dir/>
          <dgm:animLvl val="lvl"/>
          <dgm:resizeHandles val="exact"/>
        </dgm:presLayoutVars>
      </dgm:prSet>
      <dgm:spPr/>
      <dgm:t>
        <a:bodyPr/>
        <a:lstStyle/>
        <a:p>
          <a:endParaRPr lang="fr-FR"/>
        </a:p>
      </dgm:t>
    </dgm:pt>
    <dgm:pt modelId="{6D183017-6E29-4ECA-9857-89251719259E}" type="pres">
      <dgm:prSet presAssocID="{DFAAC425-889B-4785-877B-F1F3DE828A81}" presName="parentLin" presStyleCnt="0"/>
      <dgm:spPr/>
    </dgm:pt>
    <dgm:pt modelId="{A539537A-82D1-4146-94A6-E2AB235B3F0D}" type="pres">
      <dgm:prSet presAssocID="{DFAAC425-889B-4785-877B-F1F3DE828A81}" presName="parentLeftMargin" presStyleLbl="node1" presStyleIdx="0" presStyleCnt="1"/>
      <dgm:spPr/>
      <dgm:t>
        <a:bodyPr/>
        <a:lstStyle/>
        <a:p>
          <a:endParaRPr lang="fr-FR"/>
        </a:p>
      </dgm:t>
    </dgm:pt>
    <dgm:pt modelId="{06B7DFD5-FC44-452F-B506-5ADD5BF5F171}" type="pres">
      <dgm:prSet presAssocID="{DFAAC425-889B-4785-877B-F1F3DE828A81}" presName="parentText" presStyleLbl="node1" presStyleIdx="0" presStyleCnt="1">
        <dgm:presLayoutVars>
          <dgm:chMax val="0"/>
          <dgm:bulletEnabled val="1"/>
        </dgm:presLayoutVars>
      </dgm:prSet>
      <dgm:spPr/>
      <dgm:t>
        <a:bodyPr/>
        <a:lstStyle/>
        <a:p>
          <a:endParaRPr lang="fr-FR"/>
        </a:p>
      </dgm:t>
    </dgm:pt>
    <dgm:pt modelId="{6D557CFC-2E4B-4287-AF34-7390019534A4}" type="pres">
      <dgm:prSet presAssocID="{DFAAC425-889B-4785-877B-F1F3DE828A81}" presName="negativeSpace" presStyleCnt="0"/>
      <dgm:spPr/>
    </dgm:pt>
    <dgm:pt modelId="{D5B8FFAD-20F8-4AAB-90A8-F2216C90F6B0}" type="pres">
      <dgm:prSet presAssocID="{DFAAC425-889B-4785-877B-F1F3DE828A81}" presName="childText" presStyleLbl="conFgAcc1" presStyleIdx="0" presStyleCnt="1">
        <dgm:presLayoutVars>
          <dgm:bulletEnabled val="1"/>
        </dgm:presLayoutVars>
      </dgm:prSet>
      <dgm:spPr/>
      <dgm:t>
        <a:bodyPr/>
        <a:lstStyle/>
        <a:p>
          <a:endParaRPr lang="fr-FR"/>
        </a:p>
      </dgm:t>
    </dgm:pt>
  </dgm:ptLst>
  <dgm:cxnLst>
    <dgm:cxn modelId="{7E706DEB-96F1-457F-85C5-C7D849D1EC9D}" type="presOf" srcId="{DFAAC425-889B-4785-877B-F1F3DE828A81}" destId="{A539537A-82D1-4146-94A6-E2AB235B3F0D}" srcOrd="0" destOrd="0" presId="urn:microsoft.com/office/officeart/2005/8/layout/list1"/>
    <dgm:cxn modelId="{FDE93A26-EC57-4DC0-867C-6263F2595D5B}" type="presOf" srcId="{273D52C2-0907-4FC6-B8E5-7C09AB4F6F8F}" destId="{D5B8FFAD-20F8-4AAB-90A8-F2216C90F6B0}" srcOrd="0" destOrd="0" presId="urn:microsoft.com/office/officeart/2005/8/layout/list1"/>
    <dgm:cxn modelId="{7F20FC2F-3DD6-4900-ADD5-80038F667FEA}" type="presOf" srcId="{DFAAC425-889B-4785-877B-F1F3DE828A81}" destId="{06B7DFD5-FC44-452F-B506-5ADD5BF5F171}" srcOrd="1" destOrd="0" presId="urn:microsoft.com/office/officeart/2005/8/layout/list1"/>
    <dgm:cxn modelId="{81FA8C19-5598-4D31-AFEC-D5FD4BC31335}" srcId="{DFAAC425-889B-4785-877B-F1F3DE828A81}" destId="{273D52C2-0907-4FC6-B8E5-7C09AB4F6F8F}" srcOrd="0" destOrd="0" parTransId="{596A7C9F-7CA4-4B92-BD0A-B94933F23BB5}" sibTransId="{B1D1A14A-E1D8-4E31-89C6-F1A28056556C}"/>
    <dgm:cxn modelId="{AD31B6B5-85C6-4C52-8C25-9EA9515EE0BA}" srcId="{2F594D64-FACC-4EB6-8358-B7FA4026F273}" destId="{DFAAC425-889B-4785-877B-F1F3DE828A81}" srcOrd="0" destOrd="0" parTransId="{22B7410E-820D-46B5-925B-D2366EAB4A1E}" sibTransId="{96D6FFF8-2B98-45D3-8239-7F83E1A48B49}"/>
    <dgm:cxn modelId="{CBF5E97C-EF12-4012-8ABF-0D9707C8C68D}" type="presOf" srcId="{2F594D64-FACC-4EB6-8358-B7FA4026F273}" destId="{0B4B1028-AF8C-4A35-AE8C-636F59CDEFF4}" srcOrd="0" destOrd="0" presId="urn:microsoft.com/office/officeart/2005/8/layout/list1"/>
    <dgm:cxn modelId="{B334D7B7-6D17-4057-BD2C-61AB12F76859}" type="presParOf" srcId="{0B4B1028-AF8C-4A35-AE8C-636F59CDEFF4}" destId="{6D183017-6E29-4ECA-9857-89251719259E}" srcOrd="0" destOrd="0" presId="urn:microsoft.com/office/officeart/2005/8/layout/list1"/>
    <dgm:cxn modelId="{6795E5A4-DB66-4CE4-AD19-A241D2747904}" type="presParOf" srcId="{6D183017-6E29-4ECA-9857-89251719259E}" destId="{A539537A-82D1-4146-94A6-E2AB235B3F0D}" srcOrd="0" destOrd="0" presId="urn:microsoft.com/office/officeart/2005/8/layout/list1"/>
    <dgm:cxn modelId="{D6FEF074-AC2A-4BE1-B098-0259980CC0B1}" type="presParOf" srcId="{6D183017-6E29-4ECA-9857-89251719259E}" destId="{06B7DFD5-FC44-452F-B506-5ADD5BF5F171}" srcOrd="1" destOrd="0" presId="urn:microsoft.com/office/officeart/2005/8/layout/list1"/>
    <dgm:cxn modelId="{F5C5A0B8-AF80-4C69-865A-E8059093672F}" type="presParOf" srcId="{0B4B1028-AF8C-4A35-AE8C-636F59CDEFF4}" destId="{6D557CFC-2E4B-4287-AF34-7390019534A4}" srcOrd="1" destOrd="0" presId="urn:microsoft.com/office/officeart/2005/8/layout/list1"/>
    <dgm:cxn modelId="{CDC30D61-7DA6-4D0F-ACA3-7DD11EFCF1A0}" type="presParOf" srcId="{0B4B1028-AF8C-4A35-AE8C-636F59CDEFF4}" destId="{D5B8FFAD-20F8-4AAB-90A8-F2216C90F6B0}" srcOrd="2"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8FFAD-20F8-4AAB-90A8-F2216C90F6B0}">
      <dsp:nvSpPr>
        <dsp:cNvPr id="0" name=""/>
        <dsp:cNvSpPr/>
      </dsp:nvSpPr>
      <dsp:spPr>
        <a:xfrm>
          <a:off x="0" y="657603"/>
          <a:ext cx="12028868" cy="4605300"/>
        </a:xfrm>
        <a:prstGeom prst="rect">
          <a:avLst/>
        </a:prstGeom>
        <a:solidFill>
          <a:schemeClr val="lt1">
            <a:alpha val="90000"/>
            <a:hueOff val="0"/>
            <a:satOff val="0"/>
            <a:lumOff val="0"/>
            <a:alphaOff val="0"/>
          </a:schemeClr>
        </a:solidFill>
        <a:ln w="1079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33574" tIns="708152" rIns="933574" bIns="241808" numCol="1" spcCol="1270" anchor="t" anchorCtr="0">
          <a:noAutofit/>
        </a:bodyPr>
        <a:lstStyle/>
        <a:p>
          <a:pPr marL="285750" lvl="1" indent="-285750" algn="l" defTabSz="1511300">
            <a:lnSpc>
              <a:spcPct val="90000"/>
            </a:lnSpc>
            <a:spcBef>
              <a:spcPct val="0"/>
            </a:spcBef>
            <a:spcAft>
              <a:spcPct val="15000"/>
            </a:spcAft>
            <a:buChar char="••"/>
          </a:pPr>
          <a:r>
            <a:rPr lang="fr-FR" sz="3400" kern="1200" dirty="0" smtClean="0"/>
            <a:t>« Système financier décentralisé » : institution dont l'objet principal est d'offrir des services financiers à des personnes qui n'ont généralement pas accès aux opérations des banques et établissements financiers tels que définis par la loi portant réglementation bancaire et habilitée aux termes de la présente loi à fournir ces prestations »</a:t>
          </a:r>
          <a:endParaRPr lang="fr-FR" sz="3400" kern="1200" dirty="0"/>
        </a:p>
      </dsp:txBody>
      <dsp:txXfrm>
        <a:off x="0" y="657603"/>
        <a:ext cx="12028868" cy="4605300"/>
      </dsp:txXfrm>
    </dsp:sp>
    <dsp:sp modelId="{06B7DFD5-FC44-452F-B506-5ADD5BF5F171}">
      <dsp:nvSpPr>
        <dsp:cNvPr id="0" name=""/>
        <dsp:cNvSpPr/>
      </dsp:nvSpPr>
      <dsp:spPr>
        <a:xfrm>
          <a:off x="601443" y="155763"/>
          <a:ext cx="8420207" cy="1003680"/>
        </a:xfrm>
        <a:prstGeom prst="roundRect">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8264" tIns="0" rIns="318264" bIns="0" numCol="1" spcCol="1270" anchor="ctr" anchorCtr="0">
          <a:noAutofit/>
        </a:bodyPr>
        <a:lstStyle/>
        <a:p>
          <a:pPr lvl="0" algn="l" defTabSz="1511300">
            <a:lnSpc>
              <a:spcPct val="90000"/>
            </a:lnSpc>
            <a:spcBef>
              <a:spcPct val="0"/>
            </a:spcBef>
            <a:spcAft>
              <a:spcPct val="35000"/>
            </a:spcAft>
          </a:pPr>
          <a:r>
            <a:rPr lang="fr-FR" sz="3400" kern="1200" dirty="0" smtClean="0"/>
            <a:t>Définition</a:t>
          </a:r>
          <a:endParaRPr lang="fr-FR" sz="3400" kern="1200" dirty="0"/>
        </a:p>
      </dsp:txBody>
      <dsp:txXfrm>
        <a:off x="650439" y="204759"/>
        <a:ext cx="8322215"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5871D-53DF-40B9-B6BA-F16568139263}" type="datetimeFigureOut">
              <a:rPr lang="fr-FR" smtClean="0"/>
              <a:pPr/>
              <a:t>15/02/2017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900927-0978-4DEE-8842-9125772F25C5}" type="slidenum">
              <a:rPr lang="fr-FR" smtClean="0"/>
              <a:pPr/>
              <a:t>‹N°›</a:t>
            </a:fld>
            <a:endParaRPr lang="fr-FR"/>
          </a:p>
        </p:txBody>
      </p:sp>
    </p:spTree>
    <p:extLst>
      <p:ext uri="{BB962C8B-B14F-4D97-AF65-F5344CB8AC3E}">
        <p14:creationId xmlns:p14="http://schemas.microsoft.com/office/powerpoint/2010/main" xmlns="" val="3487326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2742" rtl="0" eaLnBrk="1" fontAlgn="auto" latinLnBrk="0" hangingPunct="1">
              <a:lnSpc>
                <a:spcPct val="90000"/>
              </a:lnSpc>
              <a:spcBef>
                <a:spcPts val="0"/>
              </a:spcBef>
              <a:spcAft>
                <a:spcPts val="340"/>
              </a:spcAft>
              <a:buClrTx/>
              <a:buSzTx/>
              <a:buFontTx/>
              <a:buNone/>
              <a:tabLst/>
              <a:defRPr/>
            </a:pPr>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Worldwide Partner Conference 2015</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2015 Microsoft Corporation. All rights reserved.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38EEC551-8CDA-4EB6-89BB-2A86C9F091C8}" type="datetime8">
              <a:rPr lang="en-US" smtClean="0">
                <a:solidFill>
                  <a:prstClr val="black"/>
                </a:solidFill>
              </a:rPr>
              <a:pPr/>
              <a:t>2/15/2017 10:28 AM</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xmlns="" val="1070333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27</a:t>
            </a:fld>
            <a:endParaRPr lang="fr-FR"/>
          </a:p>
        </p:txBody>
      </p:sp>
    </p:spTree>
    <p:extLst>
      <p:ext uri="{BB962C8B-B14F-4D97-AF65-F5344CB8AC3E}">
        <p14:creationId xmlns:p14="http://schemas.microsoft.com/office/powerpoint/2010/main" xmlns="" val="3534555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28</a:t>
            </a:fld>
            <a:endParaRPr lang="fr-FR"/>
          </a:p>
        </p:txBody>
      </p:sp>
    </p:spTree>
    <p:extLst>
      <p:ext uri="{BB962C8B-B14F-4D97-AF65-F5344CB8AC3E}">
        <p14:creationId xmlns:p14="http://schemas.microsoft.com/office/powerpoint/2010/main" xmlns="" val="1962040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29</a:t>
            </a:fld>
            <a:endParaRPr lang="fr-FR"/>
          </a:p>
        </p:txBody>
      </p:sp>
    </p:spTree>
    <p:extLst>
      <p:ext uri="{BB962C8B-B14F-4D97-AF65-F5344CB8AC3E}">
        <p14:creationId xmlns:p14="http://schemas.microsoft.com/office/powerpoint/2010/main" xmlns="" val="1114720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30</a:t>
            </a:fld>
            <a:endParaRPr lang="fr-FR"/>
          </a:p>
        </p:txBody>
      </p:sp>
    </p:spTree>
    <p:extLst>
      <p:ext uri="{BB962C8B-B14F-4D97-AF65-F5344CB8AC3E}">
        <p14:creationId xmlns:p14="http://schemas.microsoft.com/office/powerpoint/2010/main" xmlns="" val="1081392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31</a:t>
            </a:fld>
            <a:endParaRPr lang="fr-FR"/>
          </a:p>
        </p:txBody>
      </p:sp>
    </p:spTree>
    <p:extLst>
      <p:ext uri="{BB962C8B-B14F-4D97-AF65-F5344CB8AC3E}">
        <p14:creationId xmlns:p14="http://schemas.microsoft.com/office/powerpoint/2010/main" xmlns="" val="26589452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32</a:t>
            </a:fld>
            <a:endParaRPr lang="fr-FR"/>
          </a:p>
        </p:txBody>
      </p:sp>
    </p:spTree>
    <p:extLst>
      <p:ext uri="{BB962C8B-B14F-4D97-AF65-F5344CB8AC3E}">
        <p14:creationId xmlns:p14="http://schemas.microsoft.com/office/powerpoint/2010/main" xmlns="" val="15567532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33</a:t>
            </a:fld>
            <a:endParaRPr lang="fr-FR"/>
          </a:p>
        </p:txBody>
      </p:sp>
    </p:spTree>
    <p:extLst>
      <p:ext uri="{BB962C8B-B14F-4D97-AF65-F5344CB8AC3E}">
        <p14:creationId xmlns:p14="http://schemas.microsoft.com/office/powerpoint/2010/main" xmlns="" val="25388215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34</a:t>
            </a:fld>
            <a:endParaRPr lang="fr-FR"/>
          </a:p>
        </p:txBody>
      </p:sp>
    </p:spTree>
    <p:extLst>
      <p:ext uri="{BB962C8B-B14F-4D97-AF65-F5344CB8AC3E}">
        <p14:creationId xmlns:p14="http://schemas.microsoft.com/office/powerpoint/2010/main" xmlns="" val="32598373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35</a:t>
            </a:fld>
            <a:endParaRPr lang="fr-FR"/>
          </a:p>
        </p:txBody>
      </p:sp>
    </p:spTree>
    <p:extLst>
      <p:ext uri="{BB962C8B-B14F-4D97-AF65-F5344CB8AC3E}">
        <p14:creationId xmlns:p14="http://schemas.microsoft.com/office/powerpoint/2010/main" xmlns="" val="22029481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36</a:t>
            </a:fld>
            <a:endParaRPr lang="fr-FR"/>
          </a:p>
        </p:txBody>
      </p:sp>
    </p:spTree>
    <p:extLst>
      <p:ext uri="{BB962C8B-B14F-4D97-AF65-F5344CB8AC3E}">
        <p14:creationId xmlns:p14="http://schemas.microsoft.com/office/powerpoint/2010/main" xmlns="" val="2328071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B30DED-7E0A-4245-ADBE-A53A10563424}"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xmlns="" val="104671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37</a:t>
            </a:fld>
            <a:endParaRPr lang="fr-FR"/>
          </a:p>
        </p:txBody>
      </p:sp>
    </p:spTree>
    <p:extLst>
      <p:ext uri="{BB962C8B-B14F-4D97-AF65-F5344CB8AC3E}">
        <p14:creationId xmlns:p14="http://schemas.microsoft.com/office/powerpoint/2010/main" xmlns="" val="2328071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38</a:t>
            </a:fld>
            <a:endParaRPr lang="fr-FR"/>
          </a:p>
        </p:txBody>
      </p:sp>
    </p:spTree>
    <p:extLst>
      <p:ext uri="{BB962C8B-B14F-4D97-AF65-F5344CB8AC3E}">
        <p14:creationId xmlns:p14="http://schemas.microsoft.com/office/powerpoint/2010/main" xmlns="" val="5660338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39</a:t>
            </a:fld>
            <a:endParaRPr lang="fr-FR"/>
          </a:p>
        </p:txBody>
      </p:sp>
    </p:spTree>
    <p:extLst>
      <p:ext uri="{BB962C8B-B14F-4D97-AF65-F5344CB8AC3E}">
        <p14:creationId xmlns:p14="http://schemas.microsoft.com/office/powerpoint/2010/main" xmlns="" val="1811815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40</a:t>
            </a:fld>
            <a:endParaRPr lang="fr-FR"/>
          </a:p>
        </p:txBody>
      </p:sp>
    </p:spTree>
    <p:extLst>
      <p:ext uri="{BB962C8B-B14F-4D97-AF65-F5344CB8AC3E}">
        <p14:creationId xmlns:p14="http://schemas.microsoft.com/office/powerpoint/2010/main" xmlns="" val="1811815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41</a:t>
            </a:fld>
            <a:endParaRPr lang="fr-FR"/>
          </a:p>
        </p:txBody>
      </p:sp>
    </p:spTree>
    <p:extLst>
      <p:ext uri="{BB962C8B-B14F-4D97-AF65-F5344CB8AC3E}">
        <p14:creationId xmlns:p14="http://schemas.microsoft.com/office/powerpoint/2010/main" xmlns="" val="18118152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42</a:t>
            </a:fld>
            <a:endParaRPr lang="fr-FR"/>
          </a:p>
        </p:txBody>
      </p:sp>
    </p:spTree>
    <p:extLst>
      <p:ext uri="{BB962C8B-B14F-4D97-AF65-F5344CB8AC3E}">
        <p14:creationId xmlns:p14="http://schemas.microsoft.com/office/powerpoint/2010/main" xmlns="" val="28352719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43</a:t>
            </a:fld>
            <a:endParaRPr lang="fr-FR"/>
          </a:p>
        </p:txBody>
      </p:sp>
    </p:spTree>
    <p:extLst>
      <p:ext uri="{BB962C8B-B14F-4D97-AF65-F5344CB8AC3E}">
        <p14:creationId xmlns:p14="http://schemas.microsoft.com/office/powerpoint/2010/main" xmlns="" val="23609683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44</a:t>
            </a:fld>
            <a:endParaRPr lang="fr-FR"/>
          </a:p>
        </p:txBody>
      </p:sp>
    </p:spTree>
    <p:extLst>
      <p:ext uri="{BB962C8B-B14F-4D97-AF65-F5344CB8AC3E}">
        <p14:creationId xmlns:p14="http://schemas.microsoft.com/office/powerpoint/2010/main" xmlns="" val="29687920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45</a:t>
            </a:fld>
            <a:endParaRPr lang="fr-FR"/>
          </a:p>
        </p:txBody>
      </p:sp>
    </p:spTree>
    <p:extLst>
      <p:ext uri="{BB962C8B-B14F-4D97-AF65-F5344CB8AC3E}">
        <p14:creationId xmlns:p14="http://schemas.microsoft.com/office/powerpoint/2010/main" xmlns="" val="31685011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46</a:t>
            </a:fld>
            <a:endParaRPr lang="fr-FR"/>
          </a:p>
        </p:txBody>
      </p:sp>
    </p:spTree>
    <p:extLst>
      <p:ext uri="{BB962C8B-B14F-4D97-AF65-F5344CB8AC3E}">
        <p14:creationId xmlns:p14="http://schemas.microsoft.com/office/powerpoint/2010/main" xmlns="" val="3838817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RAPPEL</a:t>
            </a:r>
            <a:r>
              <a:rPr lang="fr-FR" baseline="0" dirty="0" smtClean="0"/>
              <a:t> DES 3 CATEGORIES DE CLIENTELE ; LES ENTREPRISES(forme sociétaire, niveau du chiffre d’affaires);LES PROFESSIONNELS ET LES PARTICULIERS</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5</a:t>
            </a:fld>
            <a:endParaRPr lang="fr-FR"/>
          </a:p>
        </p:txBody>
      </p:sp>
    </p:spTree>
    <p:extLst>
      <p:ext uri="{BB962C8B-B14F-4D97-AF65-F5344CB8AC3E}">
        <p14:creationId xmlns:p14="http://schemas.microsoft.com/office/powerpoint/2010/main" xmlns="" val="2491913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47</a:t>
            </a:fld>
            <a:endParaRPr lang="fr-FR"/>
          </a:p>
        </p:txBody>
      </p:sp>
    </p:spTree>
    <p:extLst>
      <p:ext uri="{BB962C8B-B14F-4D97-AF65-F5344CB8AC3E}">
        <p14:creationId xmlns:p14="http://schemas.microsoft.com/office/powerpoint/2010/main" xmlns="" val="9257966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48</a:t>
            </a:fld>
            <a:endParaRPr lang="fr-FR"/>
          </a:p>
        </p:txBody>
      </p:sp>
    </p:spTree>
    <p:extLst>
      <p:ext uri="{BB962C8B-B14F-4D97-AF65-F5344CB8AC3E}">
        <p14:creationId xmlns:p14="http://schemas.microsoft.com/office/powerpoint/2010/main" xmlns="" val="7158971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49</a:t>
            </a:fld>
            <a:endParaRPr lang="fr-FR"/>
          </a:p>
        </p:txBody>
      </p:sp>
    </p:spTree>
    <p:extLst>
      <p:ext uri="{BB962C8B-B14F-4D97-AF65-F5344CB8AC3E}">
        <p14:creationId xmlns:p14="http://schemas.microsoft.com/office/powerpoint/2010/main" xmlns="" val="29399027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50</a:t>
            </a:fld>
            <a:endParaRPr lang="fr-FR"/>
          </a:p>
        </p:txBody>
      </p:sp>
    </p:spTree>
    <p:extLst>
      <p:ext uri="{BB962C8B-B14F-4D97-AF65-F5344CB8AC3E}">
        <p14:creationId xmlns:p14="http://schemas.microsoft.com/office/powerpoint/2010/main" xmlns="" val="18633722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fld id="{DC6E824A-F88B-4AAC-9096-8E7E71723831}" type="slidenum">
              <a:rPr lang="fr-FR" altLang="fr-FR" sz="1200">
                <a:solidFill>
                  <a:srgbClr val="000000"/>
                </a:solidFill>
              </a:rPr>
              <a:pPr eaLnBrk="1" hangingPunct="1"/>
              <a:t>51</a:t>
            </a:fld>
            <a:endParaRPr lang="fr-FR" altLang="fr-FR" sz="1200">
              <a:solidFill>
                <a:srgbClr val="000000"/>
              </a:solidFill>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xmlns="" val="37732323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fld id="{DC6E824A-F88B-4AAC-9096-8E7E71723831}" type="slidenum">
              <a:rPr lang="fr-FR" altLang="fr-FR" sz="1200">
                <a:solidFill>
                  <a:srgbClr val="000000"/>
                </a:solidFill>
              </a:rPr>
              <a:pPr eaLnBrk="1" hangingPunct="1"/>
              <a:t>69</a:t>
            </a:fld>
            <a:endParaRPr lang="fr-FR" altLang="fr-FR" sz="1200">
              <a:solidFill>
                <a:srgbClr val="000000"/>
              </a:solidFill>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smtClean="0">
              <a:latin typeface="Arial" panose="020B0604020202020204" pitchFamily="34" charset="0"/>
            </a:endParaRPr>
          </a:p>
        </p:txBody>
      </p:sp>
    </p:spTree>
    <p:extLst>
      <p:ext uri="{BB962C8B-B14F-4D97-AF65-F5344CB8AC3E}">
        <p14:creationId xmlns:p14="http://schemas.microsoft.com/office/powerpoint/2010/main" xmlns="" val="3923010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70</a:t>
            </a:fld>
            <a:endParaRPr lang="fr-FR"/>
          </a:p>
        </p:txBody>
      </p:sp>
    </p:spTree>
    <p:extLst>
      <p:ext uri="{BB962C8B-B14F-4D97-AF65-F5344CB8AC3E}">
        <p14:creationId xmlns:p14="http://schemas.microsoft.com/office/powerpoint/2010/main" xmlns="" val="34213180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71</a:t>
            </a:fld>
            <a:endParaRPr lang="fr-FR"/>
          </a:p>
        </p:txBody>
      </p:sp>
    </p:spTree>
    <p:extLst>
      <p:ext uri="{BB962C8B-B14F-4D97-AF65-F5344CB8AC3E}">
        <p14:creationId xmlns:p14="http://schemas.microsoft.com/office/powerpoint/2010/main" xmlns="" val="35756845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72</a:t>
            </a:fld>
            <a:endParaRPr lang="fr-FR"/>
          </a:p>
        </p:txBody>
      </p:sp>
    </p:spTree>
    <p:extLst>
      <p:ext uri="{BB962C8B-B14F-4D97-AF65-F5344CB8AC3E}">
        <p14:creationId xmlns:p14="http://schemas.microsoft.com/office/powerpoint/2010/main" xmlns="" val="28395697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73</a:t>
            </a:fld>
            <a:endParaRPr lang="fr-FR"/>
          </a:p>
        </p:txBody>
      </p:sp>
    </p:spTree>
    <p:extLst>
      <p:ext uri="{BB962C8B-B14F-4D97-AF65-F5344CB8AC3E}">
        <p14:creationId xmlns:p14="http://schemas.microsoft.com/office/powerpoint/2010/main" xmlns="" val="3036596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21</a:t>
            </a:fld>
            <a:endParaRPr lang="fr-FR"/>
          </a:p>
        </p:txBody>
      </p:sp>
    </p:spTree>
    <p:extLst>
      <p:ext uri="{BB962C8B-B14F-4D97-AF65-F5344CB8AC3E}">
        <p14:creationId xmlns:p14="http://schemas.microsoft.com/office/powerpoint/2010/main" xmlns="" val="2300662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22</a:t>
            </a:fld>
            <a:endParaRPr lang="fr-FR"/>
          </a:p>
        </p:txBody>
      </p:sp>
    </p:spTree>
    <p:extLst>
      <p:ext uri="{BB962C8B-B14F-4D97-AF65-F5344CB8AC3E}">
        <p14:creationId xmlns:p14="http://schemas.microsoft.com/office/powerpoint/2010/main" xmlns="" val="2300662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23</a:t>
            </a:fld>
            <a:endParaRPr lang="fr-FR"/>
          </a:p>
        </p:txBody>
      </p:sp>
    </p:spTree>
    <p:extLst>
      <p:ext uri="{BB962C8B-B14F-4D97-AF65-F5344CB8AC3E}">
        <p14:creationId xmlns:p14="http://schemas.microsoft.com/office/powerpoint/2010/main" xmlns="" val="2100487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24</a:t>
            </a:fld>
            <a:endParaRPr lang="fr-FR"/>
          </a:p>
        </p:txBody>
      </p:sp>
    </p:spTree>
    <p:extLst>
      <p:ext uri="{BB962C8B-B14F-4D97-AF65-F5344CB8AC3E}">
        <p14:creationId xmlns:p14="http://schemas.microsoft.com/office/powerpoint/2010/main" xmlns="" val="27445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25</a:t>
            </a:fld>
            <a:endParaRPr lang="fr-FR"/>
          </a:p>
        </p:txBody>
      </p:sp>
    </p:spTree>
    <p:extLst>
      <p:ext uri="{BB962C8B-B14F-4D97-AF65-F5344CB8AC3E}">
        <p14:creationId xmlns:p14="http://schemas.microsoft.com/office/powerpoint/2010/main" xmlns="" val="2325563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fr-FR" dirty="0" smtClean="0"/>
              <a:t>CAPACITE CIVILE (majorité; Tutelle etc)</a:t>
            </a:r>
            <a:endParaRPr lang="fr-FR" dirty="0"/>
          </a:p>
        </p:txBody>
      </p:sp>
      <p:sp>
        <p:nvSpPr>
          <p:cNvPr id="4" name="Slide Number Placeholder 3"/>
          <p:cNvSpPr>
            <a:spLocks noGrp="1"/>
          </p:cNvSpPr>
          <p:nvPr>
            <p:ph type="sldNum" sz="quarter" idx="10"/>
          </p:nvPr>
        </p:nvSpPr>
        <p:spPr/>
        <p:txBody>
          <a:bodyPr/>
          <a:lstStyle/>
          <a:p>
            <a:fld id="{5398D16C-CAA7-4892-9BF7-3D8A714E5378}" type="slidenum">
              <a:rPr lang="fr-FR" smtClean="0"/>
              <a:pPr/>
              <a:t>26</a:t>
            </a:fld>
            <a:endParaRPr lang="fr-FR"/>
          </a:p>
        </p:txBody>
      </p:sp>
    </p:spTree>
    <p:extLst>
      <p:ext uri="{BB962C8B-B14F-4D97-AF65-F5344CB8AC3E}">
        <p14:creationId xmlns:p14="http://schemas.microsoft.com/office/powerpoint/2010/main" xmlns="" val="405258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Title Accent Color 2">
    <p:bg>
      <p:bgPr>
        <a:solidFill>
          <a:srgbClr val="00205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solidFill>
                  <a:schemeClr val="tx1"/>
                </a:soli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p14="http://schemas.microsoft.com/office/powerpoint/2010/main" xmlns="" val="108322234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2-color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7"/>
            <a:ext cx="5378548" cy="2552967"/>
          </a:xfrm>
        </p:spPr>
        <p:txBody>
          <a:bodyPr wrap="square">
            <a:spAutoFit/>
          </a:bodyPr>
          <a:lstStyle>
            <a:lvl1pPr marL="281623" indent="-281623">
              <a:spcBef>
                <a:spcPts val="1200"/>
              </a:spcBef>
              <a:buClr>
                <a:schemeClr val="tx2"/>
              </a:buClr>
              <a:buFont typeface="Wingdings" panose="05000000000000000000" pitchFamily="2" charset="2"/>
              <a:buChar char="§"/>
              <a:defRPr sz="3528">
                <a:solidFill>
                  <a:srgbClr val="008272"/>
                </a:solidFill>
              </a:defRPr>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7"/>
            <a:ext cx="5378548" cy="2552967"/>
          </a:xfrm>
        </p:spPr>
        <p:txBody>
          <a:bodyPr wrap="square">
            <a:spAutoFit/>
          </a:bodyPr>
          <a:lstStyle>
            <a:lvl1pPr marL="281623" indent="-281623">
              <a:spcBef>
                <a:spcPts val="1200"/>
              </a:spcBef>
              <a:buClr>
                <a:schemeClr val="tx2"/>
              </a:buClr>
              <a:buFont typeface="Wingdings" panose="05000000000000000000" pitchFamily="2" charset="2"/>
              <a:buChar char="§"/>
              <a:defRPr sz="3528">
                <a:solidFill>
                  <a:srgbClr val="008272"/>
                </a:solidFill>
              </a:defRPr>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983984826"/>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ZoneTexte 2"/>
          <p:cNvSpPr txBox="1"/>
          <p:nvPr userDrawn="1"/>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4" name="ZoneTexte 3"/>
          <p:cNvSpPr txBox="1"/>
          <p:nvPr userDrawn="1"/>
        </p:nvSpPr>
        <p:spPr>
          <a:xfrm>
            <a:off x="81642" y="49812"/>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5" name="ZoneTexte 4"/>
          <p:cNvSpPr txBox="1"/>
          <p:nvPr userDrawn="1"/>
        </p:nvSpPr>
        <p:spPr>
          <a:xfrm>
            <a:off x="3107265"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particuliers</a:t>
            </a:r>
          </a:p>
        </p:txBody>
      </p:sp>
      <p:sp>
        <p:nvSpPr>
          <p:cNvPr id="6" name="ZoneTexte 5"/>
          <p:cNvSpPr txBox="1"/>
          <p:nvPr userDrawn="1"/>
        </p:nvSpPr>
        <p:spPr>
          <a:xfrm>
            <a:off x="6132888"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Produits aux entreprises</a:t>
            </a:r>
          </a:p>
        </p:txBody>
      </p:sp>
      <p:sp>
        <p:nvSpPr>
          <p:cNvPr id="7" name="ZoneTexte 6"/>
          <p:cNvSpPr txBox="1"/>
          <p:nvPr userDrawn="1"/>
        </p:nvSpPr>
        <p:spPr>
          <a:xfrm>
            <a:off x="9158510" y="52164"/>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Banque et marché financier</a:t>
            </a:r>
          </a:p>
        </p:txBody>
      </p:sp>
    </p:spTree>
    <p:extLst>
      <p:ext uri="{BB962C8B-B14F-4D97-AF65-F5344CB8AC3E}">
        <p14:creationId xmlns:p14="http://schemas.microsoft.com/office/powerpoint/2010/main" xmlns="" val="216488571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Idea Layout">
    <p:spTree>
      <p:nvGrpSpPr>
        <p:cNvPr id="1" name=""/>
        <p:cNvGrpSpPr/>
        <p:nvPr/>
      </p:nvGrpSpPr>
      <p:grpSpPr>
        <a:xfrm>
          <a:off x="0" y="0"/>
          <a:ext cx="0" cy="0"/>
          <a:chOff x="0" y="0"/>
          <a:chExt cx="0" cy="0"/>
        </a:xfrm>
      </p:grpSpPr>
      <p:sp>
        <p:nvSpPr>
          <p:cNvPr id="2" name="Title 1"/>
          <p:cNvSpPr>
            <a:spLocks noGrp="1"/>
          </p:cNvSpPr>
          <p:nvPr>
            <p:ph type="title"/>
          </p:nvPr>
        </p:nvSpPr>
        <p:spPr>
          <a:xfrm>
            <a:off x="277021" y="1187622"/>
            <a:ext cx="11655840" cy="899665"/>
          </a:xfrm>
        </p:spPr>
        <p:txBody>
          <a:bodyPr/>
          <a:lstStyle>
            <a:lvl1pPr>
              <a:defRPr sz="7056" baseline="0"/>
            </a:lvl1pPr>
          </a:lstStyle>
          <a:p>
            <a:r>
              <a:rPr lang="en-US" smtClean="0"/>
              <a:t>Click to edit Master title style</a:t>
            </a:r>
            <a:endParaRPr lang="en-US" dirty="0"/>
          </a:p>
        </p:txBody>
      </p:sp>
    </p:spTree>
    <p:extLst>
      <p:ext uri="{BB962C8B-B14F-4D97-AF65-F5344CB8AC3E}">
        <p14:creationId xmlns:p14="http://schemas.microsoft.com/office/powerpoint/2010/main" xmlns="" val="2269572425"/>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act Layout">
    <p:spTree>
      <p:nvGrpSpPr>
        <p:cNvPr id="1" name=""/>
        <p:cNvGrpSpPr/>
        <p:nvPr/>
      </p:nvGrpSpPr>
      <p:grpSpPr>
        <a:xfrm>
          <a:off x="0" y="0"/>
          <a:ext cx="0" cy="0"/>
          <a:chOff x="0" y="0"/>
          <a:chExt cx="0" cy="0"/>
        </a:xfrm>
      </p:grpSpPr>
      <p:sp>
        <p:nvSpPr>
          <p:cNvPr id="2" name="Title 1"/>
          <p:cNvSpPr>
            <a:spLocks noGrp="1"/>
          </p:cNvSpPr>
          <p:nvPr>
            <p:ph type="title"/>
          </p:nvPr>
        </p:nvSpPr>
        <p:spPr>
          <a:xfrm>
            <a:off x="2071685" y="2084173"/>
            <a:ext cx="8058229" cy="1793104"/>
          </a:xfrm>
        </p:spPr>
        <p:txBody>
          <a:bodyPr/>
          <a:lstStyle>
            <a:lvl1pPr>
              <a:defRPr sz="5881" baseline="0"/>
            </a:lvl1pPr>
          </a:lstStyle>
          <a:p>
            <a:r>
              <a:rPr lang="en-US" smtClean="0"/>
              <a:t>Click to edit Master title style</a:t>
            </a:r>
            <a:endParaRPr lang="en-US" dirty="0"/>
          </a:p>
        </p:txBody>
      </p:sp>
    </p:spTree>
    <p:extLst>
      <p:ext uri="{BB962C8B-B14F-4D97-AF65-F5344CB8AC3E}">
        <p14:creationId xmlns:p14="http://schemas.microsoft.com/office/powerpoint/2010/main" xmlns="" val="967047052"/>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act Layout_Accent Color 2">
    <p:bg>
      <p:bgPr>
        <a:solidFill>
          <a:srgbClr val="00827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71685" y="2084173"/>
            <a:ext cx="8058229" cy="1793104"/>
          </a:xfrm>
        </p:spPr>
        <p:txBody>
          <a:bodyPr/>
          <a:lstStyle>
            <a:lvl1pPr>
              <a:defRPr sz="5881" baseline="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xmlns="" val="308775692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65664" y="1178350"/>
            <a:ext cx="9860672" cy="899665"/>
          </a:xfrm>
        </p:spPr>
        <p:txBody>
          <a:bodyPr/>
          <a:lstStyle>
            <a:lvl1pPr marL="228722" indent="-228722">
              <a:defRPr sz="5881" baseline="0"/>
            </a:lvl1pPr>
          </a:lstStyle>
          <a:p>
            <a:r>
              <a:rPr lang="en-US" dirty="0" smtClean="0"/>
              <a:t>“Sample quote goes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647788" y="5025984"/>
            <a:ext cx="5378549" cy="1050156"/>
          </a:xfrm>
        </p:spPr>
        <p:txBody>
          <a:bodyPr/>
          <a:lstStyle>
            <a:lvl1pPr marL="0" indent="0">
              <a:spcBef>
                <a:spcPts val="0"/>
              </a:spcBef>
              <a:buNone/>
              <a:defRPr sz="3136" baseline="0">
                <a:latin typeface="+mj-lt"/>
              </a:defRPr>
            </a:lvl1pPr>
          </a:lstStyle>
          <a:p>
            <a:pPr lvl="0"/>
            <a:r>
              <a:rPr lang="en-US" dirty="0" smtClean="0"/>
              <a:t>Author Name</a:t>
            </a:r>
          </a:p>
          <a:p>
            <a:pPr lvl="0"/>
            <a:r>
              <a:rPr lang="en-US" dirty="0" smtClean="0"/>
              <a:t>Title</a:t>
            </a:r>
          </a:p>
        </p:txBody>
      </p:sp>
    </p:spTree>
    <p:extLst>
      <p:ext uri="{BB962C8B-B14F-4D97-AF65-F5344CB8AC3E}">
        <p14:creationId xmlns:p14="http://schemas.microsoft.com/office/powerpoint/2010/main" xmlns="" val="2625316546"/>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Layout_Accent Color 1">
    <p:bg>
      <p:bgPr>
        <a:solidFill>
          <a:srgbClr val="004B50"/>
        </a:soli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65664" y="2084174"/>
            <a:ext cx="9860672" cy="899665"/>
          </a:xfrm>
        </p:spPr>
        <p:txBody>
          <a:bodyPr/>
          <a:lstStyle>
            <a:lvl1pPr marL="276954" indent="-276954">
              <a:tabLst>
                <a:tab pos="276954" algn="l"/>
              </a:tabLst>
              <a:defRPr sz="5881" baseline="0"/>
            </a:lvl1pPr>
          </a:lstStyle>
          <a:p>
            <a:r>
              <a:rPr lang="en-US" dirty="0" smtClean="0"/>
              <a:t>“	Add a quote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647788" y="4773813"/>
            <a:ext cx="5378549" cy="1050156"/>
          </a:xfrm>
        </p:spPr>
        <p:txBody>
          <a:bodyPr/>
          <a:lstStyle>
            <a:lvl1pPr marL="0" indent="0">
              <a:spcBef>
                <a:spcPts val="0"/>
              </a:spcBef>
              <a:buNone/>
              <a:defRPr sz="3136" baseline="0">
                <a:latin typeface="+mj-lt"/>
              </a:defRPr>
            </a:lvl1pPr>
          </a:lstStyle>
          <a:p>
            <a:pPr lvl="0"/>
            <a:r>
              <a:rPr lang="en-US" dirty="0" smtClean="0"/>
              <a:t>Author’s Name</a:t>
            </a:r>
          </a:p>
          <a:p>
            <a:pPr lvl="0"/>
            <a:r>
              <a:rPr lang="en-US" dirty="0" smtClean="0"/>
              <a:t>Title</a:t>
            </a:r>
          </a:p>
        </p:txBody>
      </p:sp>
    </p:spTree>
    <p:extLst>
      <p:ext uri="{BB962C8B-B14F-4D97-AF65-F5344CB8AC3E}">
        <p14:creationId xmlns:p14="http://schemas.microsoft.com/office/powerpoint/2010/main" xmlns="" val="92205006"/>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Idea &amp; 3 Points">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77022" y="2383024"/>
            <a:ext cx="11653523" cy="914360"/>
          </a:xfrm>
        </p:spPr>
        <p:txBody>
          <a:bodyPr/>
          <a:lstStyle>
            <a:lvl1pPr marL="0" indent="0">
              <a:buNone/>
              <a:defRPr sz="5293">
                <a:gradFill>
                  <a:gsLst>
                    <a:gs pos="3333">
                      <a:schemeClr val="tx1"/>
                    </a:gs>
                    <a:gs pos="39000">
                      <a:schemeClr val="tx1"/>
                    </a:gs>
                  </a:gsLst>
                  <a:lin ang="5400000" scaled="0"/>
                </a:gradFill>
              </a:defRPr>
            </a:lvl1pPr>
            <a:lvl2pPr marL="0" indent="0">
              <a:buFontTx/>
              <a:buNone/>
              <a:defRPr sz="1961"/>
            </a:lvl2pPr>
            <a:lvl3pPr marL="224054" indent="0">
              <a:buNone/>
              <a:defRPr/>
            </a:lvl3pPr>
            <a:lvl4pPr marL="448107" indent="0">
              <a:buNone/>
              <a:defRPr/>
            </a:lvl4pPr>
            <a:lvl5pPr marL="672161" indent="0">
              <a:buNone/>
              <a:defRPr/>
            </a:lvl5pPr>
          </a:lstStyle>
          <a:p>
            <a:pPr lvl="0"/>
            <a:r>
              <a:rPr lang="en-US" smtClean="0"/>
              <a:t>Click to edit Master text styles</a:t>
            </a:r>
          </a:p>
        </p:txBody>
      </p:sp>
      <p:sp>
        <p:nvSpPr>
          <p:cNvPr id="4" name="Title 1"/>
          <p:cNvSpPr>
            <a:spLocks noGrp="1"/>
          </p:cNvSpPr>
          <p:nvPr>
            <p:ph type="title"/>
          </p:nvPr>
        </p:nvSpPr>
        <p:spPr>
          <a:xfrm>
            <a:off x="277021" y="1187622"/>
            <a:ext cx="11655840" cy="899665"/>
          </a:xfrm>
        </p:spPr>
        <p:txBody>
          <a:bodyPr/>
          <a:lstStyle>
            <a:lvl1pPr>
              <a:defRPr sz="7056" baseline="0">
                <a:gradFill>
                  <a:gsLst>
                    <a:gs pos="1250">
                      <a:schemeClr val="tx1"/>
                    </a:gs>
                    <a:gs pos="100000">
                      <a:schemeClr val="tx1"/>
                    </a:gs>
                  </a:gsLst>
                  <a:lin ang="5400000" scaled="0"/>
                </a:gradFill>
              </a:defRPr>
            </a:lvl1pPr>
          </a:lstStyle>
          <a:p>
            <a:r>
              <a:rPr lang="en-US" smtClean="0"/>
              <a:t>Click to edit Master title style</a:t>
            </a:r>
            <a:endParaRPr lang="en-US" dirty="0"/>
          </a:p>
        </p:txBody>
      </p:sp>
    </p:spTree>
    <p:extLst>
      <p:ext uri="{BB962C8B-B14F-4D97-AF65-F5344CB8AC3E}">
        <p14:creationId xmlns:p14="http://schemas.microsoft.com/office/powerpoint/2010/main" xmlns="" val="32519285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86523438"/>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rgbClr val="00827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4121687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ccent Color 3">
    <p:bg>
      <p:bgPr>
        <a:solidFill>
          <a:srgbClr val="00B29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gradFill>
                  <a:gsLst>
                    <a:gs pos="91241">
                      <a:schemeClr val="tx1"/>
                    </a:gs>
                    <a:gs pos="57000">
                      <a:schemeClr val="tx1"/>
                    </a:gs>
                    <a:gs pos="18000">
                      <a:schemeClr val="tx1"/>
                    </a:gs>
                  </a:gsLst>
                  <a:lin ang="5400000" scaled="0"/>
                </a:gra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p14="http://schemas.microsoft.com/office/powerpoint/2010/main" xmlns="" val="2067112893"/>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Accent Color 2">
    <p:bg>
      <p:bgPr>
        <a:solidFill>
          <a:srgbClr val="004B5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645565208"/>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Accent Color 3">
    <p:bg>
      <p:bgPr>
        <a:solidFill>
          <a:srgbClr val="00827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1716061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40" y="1189178"/>
            <a:ext cx="11653523" cy="2396047"/>
          </a:xfrm>
          <a:prstGeom prst="rect">
            <a:avLst/>
          </a:prstGeom>
        </p:spPr>
        <p:txBody>
          <a:bodyPr/>
          <a:lstStyle>
            <a:lvl1pPr marL="284735" indent="-284735">
              <a:buClr>
                <a:schemeClr val="tx1"/>
              </a:buClr>
              <a:buSzPct val="90000"/>
              <a:buFont typeface="Wingdings" panose="05000000000000000000" pitchFamily="2" charset="2"/>
              <a:buChar char="§"/>
              <a:defRPr sz="3528">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60134" indent="-275401">
              <a:buClr>
                <a:schemeClr val="tx1"/>
              </a:buClr>
              <a:buSzPct val="90000"/>
              <a:buFont typeface="Wingdings" panose="05000000000000000000" pitchFamily="2" charset="2"/>
              <a:buChar char="§"/>
              <a:defRPr sz="3136">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44869" indent="-284735">
              <a:buClr>
                <a:schemeClr val="tx1"/>
              </a:buClr>
              <a:buSzPct val="90000"/>
              <a:buFont typeface="Wingdings" panose="05000000000000000000" pitchFamily="2" charset="2"/>
              <a:buChar char="§"/>
              <a:defRPr sz="2745">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68923" indent="-224054">
              <a:buClr>
                <a:schemeClr val="tx1"/>
              </a:buClr>
              <a:buSzPct val="90000"/>
              <a:buFont typeface="Wingdings" panose="05000000000000000000" pitchFamily="2" charset="2"/>
              <a:buChar char="§"/>
              <a:defRPr sz="2353">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292976" indent="-224054">
              <a:buClr>
                <a:schemeClr val="tx1"/>
              </a:buClr>
              <a:buSzPct val="90000"/>
              <a:buFont typeface="Wingdings" panose="05000000000000000000" pitchFamily="2" charset="2"/>
              <a:buChar char="§"/>
              <a:defRPr sz="1961">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2" y="6238876"/>
            <a:ext cx="12192001" cy="619125"/>
          </a:xfrm>
          <a:prstGeom prst="rect">
            <a:avLst/>
          </a:prstGeom>
          <a:solidFill>
            <a:srgbClr val="FFFC9E"/>
          </a:solidFill>
        </p:spPr>
        <p:txBody>
          <a:bodyPr wrap="square" lIns="155457" tIns="77729" rIns="155457" bIns="77729" anchor="b" anchorCtr="0">
            <a:noAutofit/>
          </a:bodyPr>
          <a:lstStyle>
            <a:lvl1pPr algn="r">
              <a:buFont typeface="Arial" pitchFamily="34" charset="0"/>
              <a:buNone/>
              <a:defRPr sz="3626"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xmlns="" val="219834949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solidFill>
                  <a:srgbClr val="008272"/>
                </a:solidFill>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670907594"/>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650226053"/>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and 2-color bullete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40" y="1189177"/>
            <a:ext cx="11653523" cy="2184808"/>
          </a:xfrm>
        </p:spPr>
        <p:txBody>
          <a:bodyPr>
            <a:spAutoFit/>
          </a:bodyPr>
          <a:lstStyle>
            <a:lvl1pPr>
              <a:buClr>
                <a:schemeClr val="tx2"/>
              </a:buClr>
              <a:defRPr>
                <a:solidFill>
                  <a:srgbClr val="008272"/>
                </a:solidFill>
              </a:defRPr>
            </a:lvl1pPr>
            <a:lvl3pPr>
              <a:defRPr sz="2353"/>
            </a:lvl3pPr>
            <a:lvl4pPr>
              <a:defRPr sz="1961"/>
            </a:lvl4pPr>
            <a:lvl5pPr>
              <a:defRPr sz="196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1174026764"/>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Slide for Developer Code</a:t>
            </a:r>
            <a:endParaRPr lang="en-US" dirty="0"/>
          </a:p>
        </p:txBody>
      </p:sp>
      <p:sp>
        <p:nvSpPr>
          <p:cNvPr id="3" name="Rectangle 2"/>
          <p:cNvSpPr/>
          <p:nvPr userDrawn="1"/>
        </p:nvSpPr>
        <p:spPr bwMode="hidden">
          <a:xfrm>
            <a:off x="1" y="1189176"/>
            <a:ext cx="12192000" cy="5668824"/>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15" tIns="45715" rIns="45715" bIns="45715" numCol="1" spcCol="0" rtlCol="0" fromWordArt="0" anchor="ctr" anchorCtr="0" forceAA="0" compatLnSpc="1">
            <a:prstTxWarp prst="textNoShape">
              <a:avLst/>
            </a:prstTxWarp>
            <a:noAutofit/>
          </a:bodyPr>
          <a:lstStyle/>
          <a:p>
            <a:pPr algn="ctr" defTabSz="913927" fontAlgn="base">
              <a:spcBef>
                <a:spcPct val="0"/>
              </a:spcBef>
              <a:spcAft>
                <a:spcPct val="0"/>
              </a:spcAft>
            </a:pPr>
            <a:endParaRPr lang="en-US" sz="1765" dirty="0">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69239" y="1192416"/>
            <a:ext cx="11653522" cy="2089751"/>
          </a:xfrm>
        </p:spPr>
        <p:txBody>
          <a:bodyPr/>
          <a:lstStyle>
            <a:lvl1pPr marL="0" indent="0">
              <a:buNone/>
              <a:defRPr sz="3234">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1pPr>
            <a:lvl2pPr marL="339661"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2pPr>
            <a:lvl3pPr marL="572979"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3pPr>
            <a:lvl4pPr marL="798362"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4pPr>
            <a:lvl5pPr marL="1030094" indent="0">
              <a:buNone/>
              <a:defRPr>
                <a:gradFill>
                  <a:gsLst>
                    <a:gs pos="1250">
                      <a:srgbClr val="000000"/>
                    </a:gs>
                    <a:gs pos="100000">
                      <a:srgbClr val="000000"/>
                    </a:gs>
                  </a:gsLst>
                  <a:lin ang="5400000" scaled="0"/>
                </a:gradFill>
                <a:latin typeface="Consolas" panose="020B0609020204030204" pitchFamily="49" charset="0"/>
                <a:cs typeface="Consolas" panose="020B0609020204030204" pitchFamily="49"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289359170"/>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40" y="1189178"/>
            <a:ext cx="11653523" cy="2396047"/>
          </a:xfrm>
          <a:prstGeom prst="rect">
            <a:avLst/>
          </a:prstGeom>
        </p:spPr>
        <p:txBody>
          <a:bodyPr/>
          <a:lstStyle>
            <a:lvl1pPr marL="284735" indent="-284735">
              <a:buClr>
                <a:schemeClr val="tx1"/>
              </a:buClr>
              <a:buSzPct val="90000"/>
              <a:buFont typeface="Wingdings" panose="05000000000000000000" pitchFamily="2" charset="2"/>
              <a:buChar char="§"/>
              <a:defRPr sz="3528">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60134" indent="-275401">
              <a:buClr>
                <a:schemeClr val="tx1"/>
              </a:buClr>
              <a:buSzPct val="90000"/>
              <a:buFont typeface="Wingdings" panose="05000000000000000000" pitchFamily="2" charset="2"/>
              <a:buChar char="§"/>
              <a:defRPr sz="3136">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44869" indent="-284735">
              <a:buClr>
                <a:schemeClr val="tx1"/>
              </a:buClr>
              <a:buSzPct val="90000"/>
              <a:buFont typeface="Wingdings" panose="05000000000000000000" pitchFamily="2" charset="2"/>
              <a:buChar char="§"/>
              <a:defRPr sz="2745">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68923" indent="-224054">
              <a:buClr>
                <a:schemeClr val="tx1"/>
              </a:buClr>
              <a:buSzPct val="90000"/>
              <a:buFont typeface="Wingdings" panose="05000000000000000000" pitchFamily="2" charset="2"/>
              <a:buChar char="§"/>
              <a:defRPr sz="2353">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292976" indent="-224054">
              <a:buClr>
                <a:schemeClr val="tx1"/>
              </a:buClr>
              <a:buSzPct val="90000"/>
              <a:buFont typeface="Wingdings" panose="05000000000000000000" pitchFamily="2" charset="2"/>
              <a:buChar char="§"/>
              <a:defRPr sz="1961">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smtClean="0"/>
              <a:t>Use this Layout for Speaker Notes slides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6"/>
          <p:cNvSpPr>
            <a:spLocks noGrp="1"/>
          </p:cNvSpPr>
          <p:nvPr>
            <p:ph type="body" sz="quarter" idx="11" hasCustomPrompt="1"/>
          </p:nvPr>
        </p:nvSpPr>
        <p:spPr>
          <a:xfrm>
            <a:off x="2" y="6238876"/>
            <a:ext cx="12192001" cy="619125"/>
          </a:xfrm>
          <a:prstGeom prst="rect">
            <a:avLst/>
          </a:prstGeom>
          <a:solidFill>
            <a:srgbClr val="FFFC9E"/>
          </a:solidFill>
        </p:spPr>
        <p:txBody>
          <a:bodyPr wrap="square" lIns="155457" tIns="77729" rIns="155457" bIns="77729" anchor="b" anchorCtr="0">
            <a:noAutofit/>
          </a:bodyPr>
          <a:lstStyle>
            <a:lvl1pPr algn="r">
              <a:buFont typeface="Arial" pitchFamily="34" charset="0"/>
              <a:buNone/>
              <a:defRPr sz="3626"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smtClean="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xmlns="" val="3476984306"/>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Blank Accent Color 1">
    <p:bg>
      <p:bgPr>
        <a:solidFill>
          <a:srgbClr val="00827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951476808"/>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Section Title Accent Color 3">
    <p:bg>
      <p:bgPr>
        <a:solidFill>
          <a:srgbClr val="00B29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gradFill>
                  <a:gsLst>
                    <a:gs pos="91241">
                      <a:schemeClr val="tx1"/>
                    </a:gs>
                    <a:gs pos="57000">
                      <a:schemeClr val="tx1"/>
                    </a:gs>
                    <a:gs pos="18000">
                      <a:schemeClr val="tx1"/>
                    </a:gs>
                  </a:gsLst>
                  <a:lin ang="5400000" scaled="0"/>
                </a:gra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p14="http://schemas.microsoft.com/office/powerpoint/2010/main" xmlns="" val="79278174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374549760"/>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Section Title Accent Color 1">
    <p:bg>
      <p:bgPr>
        <a:solidFill>
          <a:srgbClr val="00827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defRPr sz="8626" spc="-98" baseline="0">
                <a:gradFill>
                  <a:gsLst>
                    <a:gs pos="91241">
                      <a:schemeClr val="tx1"/>
                    </a:gs>
                    <a:gs pos="57000">
                      <a:schemeClr val="tx1"/>
                    </a:gs>
                    <a:gs pos="18000">
                      <a:schemeClr val="tx1"/>
                    </a:gs>
                  </a:gsLst>
                  <a:lin ang="5400000" scaled="0"/>
                </a:gradFill>
              </a:defRPr>
            </a:lvl1pPr>
          </a:lstStyle>
          <a:p>
            <a:r>
              <a:rPr lang="en-US" dirty="0" smtClean="0"/>
              <a:t>Section title</a:t>
            </a:r>
            <a:endParaRPr lang="en-US" dirty="0"/>
          </a:p>
        </p:txBody>
      </p:sp>
    </p:spTree>
    <p:extLst>
      <p:ext uri="{BB962C8B-B14F-4D97-AF65-F5344CB8AC3E}">
        <p14:creationId xmlns:p14="http://schemas.microsoft.com/office/powerpoint/2010/main" xmlns="" val="2766180217"/>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Section Title Accent Color 2">
    <p:bg>
      <p:bgPr>
        <a:solidFill>
          <a:srgbClr val="004B5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240" y="2084173"/>
            <a:ext cx="11653523" cy="1796217"/>
          </a:xfrm>
          <a:noFill/>
        </p:spPr>
        <p:txBody>
          <a:bodyPr tIns="91440" bIns="91440" anchor="t" anchorCtr="0"/>
          <a:lstStyle>
            <a:lvl1pPr algn="l" defTabSz="914192" rtl="0" eaLnBrk="1" latinLnBrk="0" hangingPunct="1">
              <a:lnSpc>
                <a:spcPct val="90000"/>
              </a:lnSpc>
              <a:spcBef>
                <a:spcPct val="0"/>
              </a:spcBef>
              <a:buNone/>
              <a:defRPr lang="en-US" sz="8626" b="0" kern="1200" cap="none" spc="-98" baseline="0" dirty="0">
                <a:ln w="3175">
                  <a:noFill/>
                </a:ln>
                <a:solidFill>
                  <a:schemeClr val="tx1"/>
                </a:solidFill>
                <a:effectLst/>
                <a:latin typeface="+mj-lt"/>
                <a:ea typeface="+mn-ea"/>
                <a:cs typeface="Segoe UI" pitchFamily="34" charset="0"/>
              </a:defRPr>
            </a:lvl1pPr>
          </a:lstStyle>
          <a:p>
            <a:r>
              <a:rPr lang="en-US" dirty="0" smtClean="0"/>
              <a:t>Section title</a:t>
            </a:r>
            <a:endParaRPr lang="en-US" dirty="0"/>
          </a:p>
        </p:txBody>
      </p:sp>
    </p:spTree>
    <p:extLst>
      <p:ext uri="{BB962C8B-B14F-4D97-AF65-F5344CB8AC3E}">
        <p14:creationId xmlns:p14="http://schemas.microsoft.com/office/powerpoint/2010/main" xmlns="" val="3088220442"/>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1_Fact Layout_Accent Color 2">
    <p:bg>
      <p:bgPr>
        <a:solidFill>
          <a:srgbClr val="00827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71685" y="2084173"/>
            <a:ext cx="8058229" cy="1793104"/>
          </a:xfrm>
        </p:spPr>
        <p:txBody>
          <a:bodyPr/>
          <a:lstStyle>
            <a:lvl1pPr>
              <a:defRPr sz="5881" baseline="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xmlns="" val="1419174625"/>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Quote Layout_Accent Color 1">
    <p:bg>
      <p:bgPr>
        <a:solidFill>
          <a:srgbClr val="004B50"/>
        </a:soli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165664" y="2084174"/>
            <a:ext cx="9860672" cy="899665"/>
          </a:xfrm>
        </p:spPr>
        <p:txBody>
          <a:bodyPr/>
          <a:lstStyle>
            <a:lvl1pPr marL="276954" indent="-276954">
              <a:tabLst>
                <a:tab pos="276954" algn="l"/>
              </a:tabLst>
              <a:defRPr sz="5881" baseline="0"/>
            </a:lvl1pPr>
          </a:lstStyle>
          <a:p>
            <a:r>
              <a:rPr lang="en-US" dirty="0" smtClean="0"/>
              <a:t>“	Add a quote here. Design is easier than it looks, and more important than it seems.”</a:t>
            </a:r>
            <a:endParaRPr lang="en-US" dirty="0"/>
          </a:p>
        </p:txBody>
      </p:sp>
      <p:sp>
        <p:nvSpPr>
          <p:cNvPr id="4" name="Text Placeholder 3"/>
          <p:cNvSpPr>
            <a:spLocks noGrp="1"/>
          </p:cNvSpPr>
          <p:nvPr>
            <p:ph type="body" sz="quarter" idx="10" hasCustomPrompt="1"/>
          </p:nvPr>
        </p:nvSpPr>
        <p:spPr>
          <a:xfrm>
            <a:off x="5647788" y="4773813"/>
            <a:ext cx="5378549" cy="1050156"/>
          </a:xfrm>
        </p:spPr>
        <p:txBody>
          <a:bodyPr/>
          <a:lstStyle>
            <a:lvl1pPr marL="0" indent="0">
              <a:spcBef>
                <a:spcPts val="0"/>
              </a:spcBef>
              <a:buNone/>
              <a:defRPr sz="3136" baseline="0">
                <a:latin typeface="+mj-lt"/>
              </a:defRPr>
            </a:lvl1pPr>
          </a:lstStyle>
          <a:p>
            <a:pPr lvl="0"/>
            <a:r>
              <a:rPr lang="en-US" dirty="0" smtClean="0"/>
              <a:t>Author’s Name</a:t>
            </a:r>
          </a:p>
          <a:p>
            <a:pPr lvl="0"/>
            <a:r>
              <a:rPr lang="en-US" dirty="0" smtClean="0"/>
              <a:t>Title</a:t>
            </a:r>
          </a:p>
        </p:txBody>
      </p:sp>
    </p:spTree>
    <p:extLst>
      <p:ext uri="{BB962C8B-B14F-4D97-AF65-F5344CB8AC3E}">
        <p14:creationId xmlns:p14="http://schemas.microsoft.com/office/powerpoint/2010/main" xmlns="" val="2049865330"/>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Walkin No til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xmlns=""/>
              </a:ext>
            </a:extLst>
          </a:blip>
          <a:srcRect l="-236"/>
          <a:stretch/>
        </p:blipFill>
        <p:spPr>
          <a:xfrm>
            <a:off x="-68780" y="-60685"/>
            <a:ext cx="12329559" cy="6918685"/>
          </a:xfrm>
          <a:prstGeom prst="rect">
            <a:avLst/>
          </a:prstGeom>
        </p:spPr>
      </p:pic>
    </p:spTree>
    <p:extLst>
      <p:ext uri="{BB962C8B-B14F-4D97-AF65-F5344CB8AC3E}">
        <p14:creationId xmlns:p14="http://schemas.microsoft.com/office/powerpoint/2010/main" xmlns="" val="38274406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09600" y="6356351"/>
            <a:ext cx="2844800" cy="365125"/>
          </a:xfrm>
          <a:prstGeom prst="rect">
            <a:avLst/>
          </a:prstGeom>
        </p:spPr>
        <p:txBody>
          <a:bodyPr/>
          <a:lstStyle/>
          <a:p>
            <a:fld id="{4006B6BD-8B3E-42B6-A1C2-96D65480D7B3}" type="datetimeFigureOut">
              <a:rPr lang="fr-FR" smtClean="0"/>
              <a:pPr/>
              <a:t>15/02/2017</a:t>
            </a:fld>
            <a:endParaRPr lang="fr-FR"/>
          </a:p>
        </p:txBody>
      </p:sp>
      <p:sp>
        <p:nvSpPr>
          <p:cNvPr id="3" name="Espace réservé du pied de page 2"/>
          <p:cNvSpPr>
            <a:spLocks noGrp="1"/>
          </p:cNvSpPr>
          <p:nvPr>
            <p:ph type="ftr" sz="quarter" idx="11"/>
          </p:nvPr>
        </p:nvSpPr>
        <p:spPr>
          <a:xfrm>
            <a:off x="4165600" y="6356351"/>
            <a:ext cx="38608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8737600" y="6356351"/>
            <a:ext cx="2844800" cy="365125"/>
          </a:xfrm>
          <a:prstGeom prst="rect">
            <a:avLst/>
          </a:prstGeom>
        </p:spPr>
        <p:txBody>
          <a:bodyPr/>
          <a:lstStyle/>
          <a:p>
            <a:fld id="{B28D6C3A-F874-4AA4-8D69-C6AA06127E07}" type="slidenum">
              <a:rPr lang="fr-FR" smtClean="0"/>
              <a:pPr/>
              <a:t>‹N°›</a:t>
            </a:fld>
            <a:endParaRPr lang="fr-FR"/>
          </a:p>
        </p:txBody>
      </p:sp>
    </p:spTree>
    <p:extLst>
      <p:ext uri="{BB962C8B-B14F-4D97-AF65-F5344CB8AC3E}">
        <p14:creationId xmlns:p14="http://schemas.microsoft.com/office/powerpoint/2010/main" xmlns="" val="1740963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609600" y="6356351"/>
            <a:ext cx="2844800" cy="365125"/>
          </a:xfrm>
          <a:prstGeom prst="rect">
            <a:avLst/>
          </a:prstGeom>
        </p:spPr>
        <p:txBody>
          <a:bodyPr/>
          <a:lstStyle/>
          <a:p>
            <a:fld id="{4006B6BD-8B3E-42B6-A1C2-96D65480D7B3}" type="datetimeFigureOut">
              <a:rPr lang="fr-FR" smtClean="0"/>
              <a:pPr/>
              <a:t>15/02/2017</a:t>
            </a:fld>
            <a:endParaRPr lang="fr-FR"/>
          </a:p>
        </p:txBody>
      </p:sp>
      <p:sp>
        <p:nvSpPr>
          <p:cNvPr id="5" name="Espace réservé du pied de page 4"/>
          <p:cNvSpPr>
            <a:spLocks noGrp="1"/>
          </p:cNvSpPr>
          <p:nvPr>
            <p:ph type="ftr" sz="quarter" idx="11"/>
          </p:nvPr>
        </p:nvSpPr>
        <p:spPr>
          <a:xfrm>
            <a:off x="4165600" y="6356351"/>
            <a:ext cx="3860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8737600" y="6356351"/>
            <a:ext cx="2844800" cy="365125"/>
          </a:xfrm>
          <a:prstGeom prst="rect">
            <a:avLst/>
          </a:prstGeom>
        </p:spPr>
        <p:txBody>
          <a:bodyPr/>
          <a:lstStyle/>
          <a:p>
            <a:fld id="{B28D6C3A-F874-4AA4-8D69-C6AA06127E07}" type="slidenum">
              <a:rPr lang="fr-FR" smtClean="0"/>
              <a:pPr/>
              <a:t>‹N°›</a:t>
            </a:fld>
            <a:endParaRPr lang="fr-FR"/>
          </a:p>
        </p:txBody>
      </p:sp>
    </p:spTree>
    <p:extLst>
      <p:ext uri="{BB962C8B-B14F-4D97-AF65-F5344CB8AC3E}">
        <p14:creationId xmlns:p14="http://schemas.microsoft.com/office/powerpoint/2010/main" xmlns="" val="103512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1"/>
          </p:nvPr>
        </p:nvSpPr>
        <p:spPr>
          <a:xfrm>
            <a:off x="269240" y="1189177"/>
            <a:ext cx="11655840" cy="2018835"/>
          </a:xfrm>
        </p:spPr>
        <p:txBody>
          <a:bodyPr/>
          <a:lstStyle>
            <a:lvl1pPr marL="0" indent="0">
              <a:buNone/>
              <a:defRPr>
                <a:solidFill>
                  <a:srgbClr val="008272"/>
                </a:solidFill>
              </a:defRPr>
            </a:lvl1pPr>
            <a:lvl2pPr marL="28006" indent="0">
              <a:buNone/>
              <a:defRPr sz="1961"/>
            </a:lvl2pPr>
            <a:lvl3pPr marL="219386" indent="0">
              <a:buNone/>
              <a:defRPr sz="1961"/>
            </a:lvl3pPr>
            <a:lvl4pPr marL="466779" indent="0">
              <a:buNone/>
              <a:defRPr sz="1765"/>
            </a:lvl4pPr>
            <a:lvl5pPr marL="725061" indent="0">
              <a:buNone/>
              <a:defRPr sz="1765"/>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447719626"/>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40" y="1189177"/>
            <a:ext cx="11653523" cy="2184808"/>
          </a:xfrm>
        </p:spPr>
        <p:txBody>
          <a:bodyPr>
            <a:spAutoFit/>
          </a:bodyPr>
          <a:lstStyle>
            <a:lvl3pPr>
              <a:defRPr sz="2353"/>
            </a:lvl3pPr>
            <a:lvl4pPr>
              <a:defRPr sz="1961"/>
            </a:lvl4pPr>
            <a:lvl5pPr>
              <a:defRPr sz="196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83719143"/>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color bullete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40" y="1189177"/>
            <a:ext cx="11653523" cy="2184808"/>
          </a:xfrm>
        </p:spPr>
        <p:txBody>
          <a:bodyPr>
            <a:spAutoFit/>
          </a:bodyPr>
          <a:lstStyle>
            <a:lvl1pPr>
              <a:buClr>
                <a:schemeClr val="tx2"/>
              </a:buClr>
              <a:defRPr>
                <a:solidFill>
                  <a:srgbClr val="008272"/>
                </a:solidFill>
              </a:defRPr>
            </a:lvl1pPr>
            <a:lvl3pPr>
              <a:defRPr sz="2353"/>
            </a:lvl3pPr>
            <a:lvl4pPr>
              <a:defRPr sz="1961"/>
            </a:lvl4pPr>
            <a:lvl5pPr>
              <a:defRPr sz="196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508181850"/>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6"/>
            <a:ext cx="5378548" cy="2489784"/>
          </a:xfrm>
        </p:spPr>
        <p:txBody>
          <a:bodyPr wrap="square">
            <a:spAutoFit/>
          </a:bodyPr>
          <a:lstStyle>
            <a:lvl1pPr marL="0" indent="0">
              <a:spcBef>
                <a:spcPts val="1200"/>
              </a:spcBef>
              <a:buClr>
                <a:schemeClr val="tx1"/>
              </a:buClr>
              <a:buFont typeface="Wingdings" pitchFamily="2" charset="2"/>
              <a:buNone/>
              <a:defRPr sz="3528"/>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6"/>
            <a:ext cx="5378548" cy="2489784"/>
          </a:xfrm>
        </p:spPr>
        <p:txBody>
          <a:bodyPr wrap="square">
            <a:spAutoFit/>
          </a:bodyPr>
          <a:lstStyle>
            <a:lvl1pPr marL="0" indent="0">
              <a:spcBef>
                <a:spcPts val="1200"/>
              </a:spcBef>
              <a:buClr>
                <a:schemeClr val="tx1"/>
              </a:buClr>
              <a:buFont typeface="Wingdings" pitchFamily="2" charset="2"/>
              <a:buNone/>
              <a:defRPr sz="3528"/>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3754377141"/>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2-color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7"/>
            <a:ext cx="5378548" cy="2486578"/>
          </a:xfrm>
        </p:spPr>
        <p:txBody>
          <a:bodyPr wrap="square">
            <a:spAutoFit/>
          </a:bodyPr>
          <a:lstStyle>
            <a:lvl1pPr marL="0" indent="0">
              <a:spcBef>
                <a:spcPts val="1200"/>
              </a:spcBef>
              <a:buClr>
                <a:schemeClr val="tx1"/>
              </a:buClr>
              <a:buFont typeface="Wingdings" pitchFamily="2" charset="2"/>
              <a:buNone/>
              <a:defRPr sz="3528">
                <a:solidFill>
                  <a:srgbClr val="008272"/>
                </a:solidFill>
              </a:defRPr>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7"/>
            <a:ext cx="5378548" cy="2486578"/>
          </a:xfrm>
        </p:spPr>
        <p:txBody>
          <a:bodyPr wrap="square">
            <a:spAutoFit/>
          </a:bodyPr>
          <a:lstStyle>
            <a:lvl1pPr marL="0" indent="0">
              <a:spcBef>
                <a:spcPts val="1200"/>
              </a:spcBef>
              <a:buClr>
                <a:schemeClr val="tx1"/>
              </a:buClr>
              <a:buFont typeface="Wingdings" pitchFamily="2" charset="2"/>
              <a:buNone/>
              <a:defRPr sz="3528">
                <a:solidFill>
                  <a:srgbClr val="008272"/>
                </a:solidFill>
              </a:defRPr>
            </a:lvl1pPr>
            <a:lvl2pPr marL="0" indent="0">
              <a:buNone/>
              <a:defRPr sz="1961"/>
            </a:lvl2pPr>
            <a:lvl3pPr marL="227165" indent="0">
              <a:buNone/>
              <a:tabLst/>
              <a:defRPr sz="1961"/>
            </a:lvl3pPr>
            <a:lvl4pPr marL="451219" indent="0">
              <a:buNone/>
              <a:defRPr/>
            </a:lvl4pPr>
            <a:lvl5pPr marL="672161" indent="0">
              <a:buNone/>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229092377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2" y="1189177"/>
            <a:ext cx="5378548" cy="2556149"/>
          </a:xfrm>
        </p:spPr>
        <p:txBody>
          <a:bodyPr wrap="square">
            <a:spAutoFit/>
          </a:bodyPr>
          <a:lstStyle>
            <a:lvl1pPr marL="281623" indent="-281623">
              <a:spcBef>
                <a:spcPts val="1200"/>
              </a:spcBef>
              <a:buClr>
                <a:schemeClr val="tx1"/>
              </a:buClr>
              <a:buFont typeface="Wingdings" panose="05000000000000000000" pitchFamily="2" charset="2"/>
              <a:buChar char="§"/>
              <a:defRPr sz="3528"/>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6544214" y="1189177"/>
            <a:ext cx="5378548" cy="2556149"/>
          </a:xfrm>
        </p:spPr>
        <p:txBody>
          <a:bodyPr wrap="square">
            <a:spAutoFit/>
          </a:bodyPr>
          <a:lstStyle>
            <a:lvl1pPr marL="281623" indent="-281623">
              <a:spcBef>
                <a:spcPts val="1200"/>
              </a:spcBef>
              <a:buClr>
                <a:schemeClr val="tx1"/>
              </a:buClr>
              <a:buFont typeface="Wingdings" panose="05000000000000000000" pitchFamily="2" charset="2"/>
              <a:buChar char="§"/>
              <a:defRPr sz="3528"/>
            </a:lvl1pPr>
            <a:lvl2pPr marL="520602" indent="-228557">
              <a:defRPr sz="2353"/>
            </a:lvl2pPr>
            <a:lvl3pPr marL="685671" indent="-165070">
              <a:tabLst/>
              <a:defRPr sz="1961"/>
            </a:lvl3pPr>
            <a:lvl4pPr marL="863437" indent="-177767">
              <a:defRPr/>
            </a:lvl4pPr>
            <a:lvl5pPr marL="1028506" indent="-165070">
              <a:tab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 val="639810727"/>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240" y="289512"/>
            <a:ext cx="11655840" cy="899665"/>
          </a:xfrm>
          <a:prstGeom prst="rect">
            <a:avLst/>
          </a:prstGeom>
        </p:spPr>
        <p:txBody>
          <a:bodyPr vert="horz" wrap="square" lIns="146304" tIns="91440" rIns="146304" bIns="91440" rtlCol="0" anchor="t">
            <a:noAutofit/>
          </a:bodyPr>
          <a:lstStyle/>
          <a:p>
            <a:r>
              <a:rPr lang="en-US" smtClean="0"/>
              <a:t>Click to edit Master title style</a:t>
            </a:r>
            <a:endParaRPr lang="en-US" dirty="0"/>
          </a:p>
        </p:txBody>
      </p:sp>
      <p:sp>
        <p:nvSpPr>
          <p:cNvPr id="4" name="Text Placeholder 3"/>
          <p:cNvSpPr>
            <a:spLocks noGrp="1"/>
          </p:cNvSpPr>
          <p:nvPr>
            <p:ph type="body" idx="1"/>
          </p:nvPr>
        </p:nvSpPr>
        <p:spPr>
          <a:xfrm>
            <a:off x="269242" y="1189178"/>
            <a:ext cx="11653521" cy="2184808"/>
          </a:xfrm>
          <a:prstGeom prst="rect">
            <a:avLst/>
          </a:prstGeom>
        </p:spPr>
        <p:txBody>
          <a:bodyPr vert="horz" wrap="square" lIns="146304" tIns="91440" rIns="146304" bIns="9144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p:cNvPicPr>
            <a:picLocks noChangeAspect="1"/>
          </p:cNvPicPr>
          <p:nvPr userDrawn="1"/>
        </p:nvPicPr>
        <p:blipFill>
          <a:blip r:embed="rId38" cstate="print"/>
          <a:stretch>
            <a:fillRect/>
          </a:stretch>
        </p:blipFill>
        <p:spPr>
          <a:xfrm rot="5400000">
            <a:off x="9230322" y="2998192"/>
            <a:ext cx="6858623" cy="876557"/>
          </a:xfrm>
          <a:prstGeom prst="rect">
            <a:avLst/>
          </a:prstGeom>
        </p:spPr>
      </p:pic>
    </p:spTree>
    <p:extLst>
      <p:ext uri="{BB962C8B-B14F-4D97-AF65-F5344CB8AC3E}">
        <p14:creationId xmlns:p14="http://schemas.microsoft.com/office/powerpoint/2010/main" xmlns="" val="405774023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5" r:id="rId18"/>
    <p:sldLayoutId id="2147483686" r:id="rId19"/>
    <p:sldLayoutId id="2147483687" r:id="rId20"/>
    <p:sldLayoutId id="2147483688" r:id="rId21"/>
    <p:sldLayoutId id="2147483689" r:id="rId22"/>
    <p:sldLayoutId id="2147483692" r:id="rId23"/>
    <p:sldLayoutId id="2147483693" r:id="rId24"/>
    <p:sldLayoutId id="2147483694" r:id="rId25"/>
    <p:sldLayoutId id="2147483695" r:id="rId26"/>
    <p:sldLayoutId id="2147483696" r:id="rId27"/>
    <p:sldLayoutId id="2147483697" r:id="rId28"/>
    <p:sldLayoutId id="2147483698" r:id="rId29"/>
    <p:sldLayoutId id="2147483699" r:id="rId30"/>
    <p:sldLayoutId id="2147483700" r:id="rId31"/>
    <p:sldLayoutId id="2147483703" r:id="rId32"/>
    <p:sldLayoutId id="2147483704" r:id="rId33"/>
    <p:sldLayoutId id="2147483708" r:id="rId34"/>
    <p:sldLayoutId id="2147483709" r:id="rId35"/>
    <p:sldLayoutId id="2147483710" r:id="rId36"/>
  </p:sldLayoutIdLst>
  <p:transition>
    <p:fade/>
  </p:transition>
  <p:timing>
    <p:tnLst>
      <p:par>
        <p:cTn id="1" dur="indefinite" restart="never" nodeType="tmRoot"/>
      </p:par>
    </p:tnLst>
  </p:timing>
  <p:txStyles>
    <p:titleStyle>
      <a:lvl1pPr algn="l" defTabSz="914192" rtl="0" eaLnBrk="1" latinLnBrk="0" hangingPunct="1">
        <a:lnSpc>
          <a:spcPct val="90000"/>
        </a:lnSpc>
        <a:spcBef>
          <a:spcPct val="0"/>
        </a:spcBef>
        <a:buNone/>
        <a:defRPr lang="en-US" sz="5293" b="0" kern="1200" cap="none" spc="-10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192" rtl="0" eaLnBrk="1" latinLnBrk="0" hangingPunct="1">
        <a:defRPr sz="1765" kern="1200">
          <a:solidFill>
            <a:schemeClr val="tx1"/>
          </a:solidFill>
          <a:latin typeface="+mn-lt"/>
          <a:ea typeface="+mn-ea"/>
          <a:cs typeface="+mn-cs"/>
        </a:defRPr>
      </a:lvl1pPr>
      <a:lvl2pPr marL="457095" algn="l" defTabSz="914192" rtl="0" eaLnBrk="1" latinLnBrk="0" hangingPunct="1">
        <a:defRPr sz="1765" kern="1200">
          <a:solidFill>
            <a:schemeClr val="tx1"/>
          </a:solidFill>
          <a:latin typeface="+mn-lt"/>
          <a:ea typeface="+mn-ea"/>
          <a:cs typeface="+mn-cs"/>
        </a:defRPr>
      </a:lvl2pPr>
      <a:lvl3pPr marL="914192" algn="l" defTabSz="914192" rtl="0" eaLnBrk="1" latinLnBrk="0" hangingPunct="1">
        <a:defRPr sz="1765" kern="1200">
          <a:solidFill>
            <a:schemeClr val="tx1"/>
          </a:solidFill>
          <a:latin typeface="+mn-lt"/>
          <a:ea typeface="+mn-ea"/>
          <a:cs typeface="+mn-cs"/>
        </a:defRPr>
      </a:lvl3pPr>
      <a:lvl4pPr marL="1371287" algn="l" defTabSz="914192" rtl="0" eaLnBrk="1" latinLnBrk="0" hangingPunct="1">
        <a:defRPr sz="1765" kern="1200">
          <a:solidFill>
            <a:schemeClr val="tx1"/>
          </a:solidFill>
          <a:latin typeface="+mn-lt"/>
          <a:ea typeface="+mn-ea"/>
          <a:cs typeface="+mn-cs"/>
        </a:defRPr>
      </a:lvl4pPr>
      <a:lvl5pPr marL="1828383" algn="l" defTabSz="914192" rtl="0" eaLnBrk="1" latinLnBrk="0" hangingPunct="1">
        <a:defRPr sz="1765" kern="1200">
          <a:solidFill>
            <a:schemeClr val="tx1"/>
          </a:solidFill>
          <a:latin typeface="+mn-lt"/>
          <a:ea typeface="+mn-ea"/>
          <a:cs typeface="+mn-cs"/>
        </a:defRPr>
      </a:lvl5pPr>
      <a:lvl6pPr marL="2285479" algn="l" defTabSz="914192" rtl="0" eaLnBrk="1" latinLnBrk="0" hangingPunct="1">
        <a:defRPr sz="1765" kern="1200">
          <a:solidFill>
            <a:schemeClr val="tx1"/>
          </a:solidFill>
          <a:latin typeface="+mn-lt"/>
          <a:ea typeface="+mn-ea"/>
          <a:cs typeface="+mn-cs"/>
        </a:defRPr>
      </a:lvl6pPr>
      <a:lvl7pPr marL="2742575" algn="l" defTabSz="914192" rtl="0" eaLnBrk="1" latinLnBrk="0" hangingPunct="1">
        <a:defRPr sz="1765" kern="1200">
          <a:solidFill>
            <a:schemeClr val="tx1"/>
          </a:solidFill>
          <a:latin typeface="+mn-lt"/>
          <a:ea typeface="+mn-ea"/>
          <a:cs typeface="+mn-cs"/>
        </a:defRPr>
      </a:lvl7pPr>
      <a:lvl8pPr marL="3199670" algn="l" defTabSz="914192" rtl="0" eaLnBrk="1" latinLnBrk="0" hangingPunct="1">
        <a:defRPr sz="1765" kern="1200">
          <a:solidFill>
            <a:schemeClr val="tx1"/>
          </a:solidFill>
          <a:latin typeface="+mn-lt"/>
          <a:ea typeface="+mn-ea"/>
          <a:cs typeface="+mn-cs"/>
        </a:defRPr>
      </a:lvl8pPr>
      <a:lvl9pPr marL="3656767" algn="l" defTabSz="914192"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87">
          <p15:clr>
            <a:srgbClr val="5ACBF0"/>
          </p15:clr>
        </p15:guide>
        <p15:guide id="2" pos="173">
          <p15:clr>
            <a:srgbClr val="5ACBF0"/>
          </p15:clr>
        </p15:guide>
        <p15:guide id="3" pos="7661">
          <p15:clr>
            <a:srgbClr val="5ACBF0"/>
          </p15:clr>
        </p15:guide>
        <p15:guide id="4" orient="horz" pos="4219">
          <p15:clr>
            <a:srgbClr val="5ACBF0"/>
          </p15:clr>
        </p15:guide>
        <p15:guide id="5" pos="749">
          <p15:clr>
            <a:srgbClr val="5ACBF0"/>
          </p15:clr>
        </p15:guide>
        <p15:guide id="6" pos="1325">
          <p15:clr>
            <a:srgbClr val="5ACBF0"/>
          </p15:clr>
        </p15:guide>
        <p15:guide id="7" pos="1901">
          <p15:clr>
            <a:srgbClr val="5ACBF0"/>
          </p15:clr>
        </p15:guide>
        <p15:guide id="8" pos="2477">
          <p15:clr>
            <a:srgbClr val="5ACBF0"/>
          </p15:clr>
        </p15:guide>
        <p15:guide id="9" pos="3053">
          <p15:clr>
            <a:srgbClr val="5ACBF0"/>
          </p15:clr>
        </p15:guide>
        <p15:guide id="10" pos="3629">
          <p15:clr>
            <a:srgbClr val="5ACBF0"/>
          </p15:clr>
        </p15:guide>
        <p15:guide id="11" pos="4205">
          <p15:clr>
            <a:srgbClr val="5ACBF0"/>
          </p15:clr>
        </p15:guide>
        <p15:guide id="12" pos="4781">
          <p15:clr>
            <a:srgbClr val="5ACBF0"/>
          </p15:clr>
        </p15:guide>
        <p15:guide id="13" pos="5357">
          <p15:clr>
            <a:srgbClr val="5ACBF0"/>
          </p15:clr>
        </p15:guide>
        <p15:guide id="14" pos="5933">
          <p15:clr>
            <a:srgbClr val="5ACBF0"/>
          </p15:clr>
        </p15:guide>
        <p15:guide id="15" pos="6509">
          <p15:clr>
            <a:srgbClr val="5ACBF0"/>
          </p15:clr>
        </p15:guide>
        <p15:guide id="16" pos="7085">
          <p15:clr>
            <a:srgbClr val="5ACBF0"/>
          </p15:clr>
        </p15:guide>
        <p15:guide id="17" orient="horz" pos="763">
          <p15:clr>
            <a:srgbClr val="5ACBF0"/>
          </p15:clr>
        </p15:guide>
        <p15:guide id="18" orient="horz" pos="1339">
          <p15:clr>
            <a:srgbClr val="5ACBF0"/>
          </p15:clr>
        </p15:guide>
        <p15:guide id="19" orient="horz" pos="1915">
          <p15:clr>
            <a:srgbClr val="5ACBF0"/>
          </p15:clr>
        </p15:guide>
        <p15:guide id="20" orient="horz" pos="2491">
          <p15:clr>
            <a:srgbClr val="5ACBF0"/>
          </p15:clr>
        </p15:guide>
        <p15:guide id="21" orient="horz" pos="3067">
          <p15:clr>
            <a:srgbClr val="5ACBF0"/>
          </p15:clr>
        </p15:guide>
        <p15:guide id="22" orient="horz" pos="3643">
          <p15:clr>
            <a:srgbClr val="5ACBF0"/>
          </p15:clr>
        </p15:guide>
        <p15:guide id="23" pos="288">
          <p15:clr>
            <a:srgbClr val="C35EA4"/>
          </p15:clr>
        </p15:guide>
        <p15:guide id="24" pos="7546">
          <p15:clr>
            <a:srgbClr val="C35EA4"/>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4.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25791" y="2584000"/>
            <a:ext cx="6721109" cy="4064052"/>
          </a:xfrm>
          <a:prstGeom prst="rect">
            <a:avLst/>
          </a:pr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defTabSz="914102" fontAlgn="base">
              <a:lnSpc>
                <a:spcPct val="90000"/>
              </a:lnSpc>
              <a:spcBef>
                <a:spcPct val="0"/>
              </a:spcBef>
              <a:spcAft>
                <a:spcPct val="0"/>
              </a:spcAft>
            </a:pPr>
            <a:r>
              <a:rPr lang="fr-FR" sz="3600" dirty="0">
                <a:solidFill>
                  <a:srgbClr val="FFFFFF"/>
                </a:solidFill>
                <a:latin typeface="Segoe UI Light"/>
              </a:rPr>
              <a:t>GUIDE DES PRODUITS ET SERVICES DES ETABLISSEMENTS DE </a:t>
            </a:r>
            <a:r>
              <a:rPr lang="fr-FR" sz="3600" dirty="0" smtClean="0">
                <a:solidFill>
                  <a:srgbClr val="FFFFFF"/>
                </a:solidFill>
                <a:latin typeface="Segoe UI Light"/>
              </a:rPr>
              <a:t>CREDIT DES SFD</a:t>
            </a:r>
            <a:endParaRPr lang="en-US" sz="3600" dirty="0">
              <a:solidFill>
                <a:srgbClr val="FFFFFF"/>
              </a:solidFill>
              <a:latin typeface="Segoe UI Light"/>
            </a:endParaRPr>
          </a:p>
        </p:txBody>
      </p:sp>
      <p:sp>
        <p:nvSpPr>
          <p:cNvPr id="6" name="Rectangle 5"/>
          <p:cNvSpPr/>
          <p:nvPr/>
        </p:nvSpPr>
        <p:spPr>
          <a:xfrm>
            <a:off x="336811" y="5625157"/>
            <a:ext cx="184731" cy="336759"/>
          </a:xfrm>
          <a:prstGeom prst="rect">
            <a:avLst/>
          </a:prstGeom>
        </p:spPr>
        <p:txBody>
          <a:bodyPr wrap="none">
            <a:spAutoFit/>
          </a:bodyPr>
          <a:lstStyle/>
          <a:p>
            <a:pPr defTabSz="914102" fontAlgn="base">
              <a:lnSpc>
                <a:spcPct val="90000"/>
              </a:lnSpc>
              <a:spcBef>
                <a:spcPct val="0"/>
              </a:spcBef>
              <a:spcAft>
                <a:spcPct val="0"/>
              </a:spcAft>
            </a:pPr>
            <a:endParaRPr lang="en-US" sz="1765" dirty="0">
              <a:solidFill>
                <a:srgbClr val="FFFFFF"/>
              </a:solidFill>
            </a:endParaRPr>
          </a:p>
        </p:txBody>
      </p:sp>
      <p:pic>
        <p:nvPicPr>
          <p:cNvPr id="9" name="Image 8"/>
          <p:cNvPicPr/>
          <p:nvPr/>
        </p:nvPicPr>
        <p:blipFill>
          <a:blip r:embed="rId3">
            <a:extLst>
              <a:ext uri="{28A0092B-C50C-407E-A947-70E740481C1C}">
                <a14:useLocalDpi xmlns:a14="http://schemas.microsoft.com/office/drawing/2010/main" xmlns="" val="0"/>
              </a:ext>
            </a:extLst>
          </a:blip>
          <a:srcRect/>
          <a:stretch>
            <a:fillRect/>
          </a:stretch>
        </p:blipFill>
        <p:spPr bwMode="auto">
          <a:xfrm>
            <a:off x="852908" y="5259910"/>
            <a:ext cx="5762625" cy="1247775"/>
          </a:xfrm>
          <a:prstGeom prst="rect">
            <a:avLst/>
          </a:prstGeom>
          <a:solidFill>
            <a:srgbClr val="FFFFFF"/>
          </a:solidFill>
          <a:ln>
            <a:noFill/>
          </a:ln>
        </p:spPr>
      </p:pic>
      <p:pic>
        <p:nvPicPr>
          <p:cNvPr id="10" name="Image 9" descr="\\Srv\Administration et Finance\OQSF\Communication\Charte graphique\logo\OQSF_Logo v1.0.JPG"/>
          <p:cNvPicPr/>
          <p:nvPr/>
        </p:nvPicPr>
        <p:blipFill>
          <a:blip r:embed="rId4" cstate="print"/>
          <a:srcRect/>
          <a:stretch>
            <a:fillRect/>
          </a:stretch>
        </p:blipFill>
        <p:spPr bwMode="auto">
          <a:xfrm>
            <a:off x="10367494" y="307415"/>
            <a:ext cx="1188268" cy="774410"/>
          </a:xfrm>
          <a:prstGeom prst="rect">
            <a:avLst/>
          </a:prstGeom>
          <a:noFill/>
          <a:ln w="9525">
            <a:noFill/>
            <a:miter lim="800000"/>
            <a:headEnd/>
            <a:tailEnd/>
          </a:ln>
        </p:spPr>
      </p:pic>
    </p:spTree>
    <p:extLst>
      <p:ext uri="{BB962C8B-B14F-4D97-AF65-F5344CB8AC3E}">
        <p14:creationId xmlns:p14="http://schemas.microsoft.com/office/powerpoint/2010/main" xmlns="" val="176157598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lvl="0"/>
            <a:r>
              <a:rPr lang="fr-FR" sz="4000" dirty="0"/>
              <a:t>la loi uniforme sur l'usure : cette loi fixait le taux d'usure à </a:t>
            </a:r>
            <a:r>
              <a:rPr lang="fr-FR" sz="4000" b="1" dirty="0"/>
              <a:t>27%</a:t>
            </a:r>
            <a:r>
              <a:rPr lang="fr-FR" sz="4000" dirty="0"/>
              <a:t>, pour les Systèmes Financiers Décentralisés. Le taux plafond a connu une baisse décidée par le Conseil des Ministres de </a:t>
            </a:r>
            <a:r>
              <a:rPr lang="fr-FR" sz="4000" b="1" dirty="0"/>
              <a:t>l'UEMOA du 28 juin 2013.</a:t>
            </a:r>
            <a:r>
              <a:rPr lang="fr-FR" sz="4000" dirty="0"/>
              <a:t> La réforme portant baisse du taux d'usure est applicable à compter du 1er Janvier 2014 et porte </a:t>
            </a:r>
            <a:r>
              <a:rPr lang="fr-FR" sz="4000" dirty="0" smtClean="0"/>
              <a:t>le dit </a:t>
            </a:r>
            <a:r>
              <a:rPr lang="fr-FR" sz="4000" dirty="0"/>
              <a:t>taux à </a:t>
            </a:r>
            <a:r>
              <a:rPr lang="fr-FR" sz="4000" b="1" dirty="0"/>
              <a:t>24%</a:t>
            </a:r>
            <a:r>
              <a:rPr lang="fr-FR" sz="4000" dirty="0"/>
              <a:t> pour les SFD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2133693800"/>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lgn="just">
              <a:buNone/>
            </a:pPr>
            <a:r>
              <a:rPr lang="fr-FR" sz="4000" dirty="0" smtClean="0"/>
              <a:t>	Les </a:t>
            </a:r>
            <a:r>
              <a:rPr lang="fr-FR" sz="4000" dirty="0"/>
              <a:t>conditions de rémunération des produits d’épargne réglementés fixées par le conseil des ministres de l’UMOA sont aussi applicables aux SFD. Il s’agit de:</a:t>
            </a:r>
          </a:p>
          <a:p>
            <a:pPr>
              <a:buFontTx/>
              <a:buChar char="-"/>
            </a:pPr>
            <a:r>
              <a:rPr lang="fr-FR" sz="4000" dirty="0"/>
              <a:t>Dépôts à terme et bon de caisse</a:t>
            </a:r>
          </a:p>
          <a:p>
            <a:pPr>
              <a:buFontTx/>
              <a:buChar char="-"/>
            </a:pPr>
            <a:r>
              <a:rPr lang="fr-FR" sz="4000" dirty="0"/>
              <a:t>Comptes et livret d’épargne</a:t>
            </a:r>
          </a:p>
          <a:p>
            <a:pPr>
              <a:buFontTx/>
              <a:buChar char="-"/>
            </a:pPr>
            <a:r>
              <a:rPr lang="fr-FR" sz="4000" dirty="0"/>
              <a:t>Plan d’épargne et autres produits d’épargne contractuelle</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278750802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marL="0" indent="0">
              <a:buNone/>
            </a:pPr>
            <a:r>
              <a:rPr lang="fr-FR" sz="4000" dirty="0" smtClean="0"/>
              <a:t>La </a:t>
            </a:r>
            <a:r>
              <a:rPr lang="fr-FR" sz="4000" dirty="0"/>
              <a:t>loi portant réglementation des SFD ainsi que la décision 397/12/2010 CPM </a:t>
            </a:r>
            <a:r>
              <a:rPr lang="fr-FR" sz="4000" dirty="0" smtClean="0"/>
              <a:t>obligent </a:t>
            </a:r>
            <a:r>
              <a:rPr lang="fr-FR" sz="4000" dirty="0"/>
              <a:t>les SFD à:</a:t>
            </a:r>
          </a:p>
          <a:p>
            <a:r>
              <a:rPr lang="fr-FR" sz="4000" dirty="0"/>
              <a:t>Afficher de manière visible à l’entrée de leurs locaux et à leurs guichets  la liste détaillée des conditions débitrices et créditrices y compris les commissions</a:t>
            </a:r>
          </a:p>
          <a:p>
            <a:r>
              <a:rPr lang="fr-FR" sz="4000" dirty="0"/>
              <a:t>Illustrer par un exemple le calcul du TEG</a:t>
            </a:r>
          </a:p>
          <a:p>
            <a:r>
              <a:rPr lang="fr-FR" sz="4000" dirty="0"/>
              <a:t>Le taux de période </a:t>
            </a:r>
          </a:p>
          <a:p>
            <a:r>
              <a:rPr lang="fr-FR" sz="4000" dirty="0"/>
              <a:t>La durée</a:t>
            </a:r>
          </a:p>
          <a:p>
            <a:r>
              <a:rPr lang="fr-FR" sz="4000" dirty="0"/>
              <a:t>Le taux nominal</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921755903"/>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lvl="0"/>
            <a:r>
              <a:rPr lang="fr-FR" sz="4000" dirty="0"/>
              <a:t>la loi uniforme n° </a:t>
            </a:r>
            <a:r>
              <a:rPr lang="fr-FR" sz="4000" b="1" dirty="0"/>
              <a:t>2004-09 du 6 février 2004 relative à la lutte contre  le blanchiment de capitaux  et la loi n° 2009-16 du 02 Mars  2009 relative à la lutte contre le financement du terrorisme</a:t>
            </a:r>
            <a:r>
              <a:rPr lang="fr-FR" sz="4000" dirty="0"/>
              <a:t>, qui ont transposé une directive UEMOA dans le dispositif interne en matière de lutte contre le blanchiment de capitaux et le terrorisme.</a:t>
            </a:r>
          </a:p>
          <a:p>
            <a:pPr lvl="0"/>
            <a:r>
              <a:rPr lang="fr-FR" sz="4000" dirty="0"/>
              <a:t>La loi uniforme sur le crédit bureau</a:t>
            </a:r>
          </a:p>
          <a:p>
            <a:pPr lvl="0"/>
            <a:r>
              <a:rPr lang="fr-FR" sz="4000" dirty="0"/>
              <a:t>La création du fonds de garantie des dépôts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2809092918"/>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lgn="just">
              <a:buNone/>
            </a:pPr>
            <a:r>
              <a:rPr lang="fr-FR" sz="4000" dirty="0"/>
              <a:t> </a:t>
            </a:r>
            <a:r>
              <a:rPr lang="fr-FR" sz="4000" dirty="0" smtClean="0"/>
              <a:t>	</a:t>
            </a:r>
            <a:r>
              <a:rPr lang="fr-FR" sz="3600" dirty="0" smtClean="0"/>
              <a:t>Les </a:t>
            </a:r>
            <a:r>
              <a:rPr lang="fr-FR" sz="3600" dirty="0"/>
              <a:t>acteurs intervenant dans le contrôle et la supervision des SFD</a:t>
            </a:r>
            <a:r>
              <a:rPr lang="fr-FR" sz="3600" dirty="0" smtClean="0"/>
              <a:t>: La </a:t>
            </a:r>
            <a:r>
              <a:rPr lang="fr-FR" sz="3600" dirty="0"/>
              <a:t>Direction de la réglementation et de la supervision du </a:t>
            </a:r>
            <a:r>
              <a:rPr lang="fr-FR" sz="3600" dirty="0" smtClean="0"/>
              <a:t>ministère </a:t>
            </a:r>
            <a:r>
              <a:rPr lang="fr-FR" sz="3600" dirty="0"/>
              <a:t>de l’économie et des finances</a:t>
            </a:r>
          </a:p>
          <a:p>
            <a:pPr>
              <a:buNone/>
            </a:pPr>
            <a:r>
              <a:rPr lang="fr-FR" sz="3600" dirty="0"/>
              <a:t>    La BCEAO qui intervient sous 2 formes:</a:t>
            </a:r>
          </a:p>
          <a:p>
            <a:pPr marL="742950" indent="-742950">
              <a:buFont typeface="+mj-lt"/>
              <a:buAutoNum type="arabicPeriod"/>
            </a:pPr>
            <a:r>
              <a:rPr lang="fr-FR" sz="3600" dirty="0"/>
              <a:t>Dans le cadre de </a:t>
            </a:r>
            <a:r>
              <a:rPr lang="fr-FR" sz="3600" dirty="0" smtClean="0"/>
              <a:t>missions </a:t>
            </a:r>
            <a:r>
              <a:rPr lang="fr-FR" sz="3600" dirty="0"/>
              <a:t>de contrôle conjoint avec la DRSSFD</a:t>
            </a:r>
          </a:p>
          <a:p>
            <a:pPr marL="742950" indent="-742950">
              <a:buFont typeface="+mj-lt"/>
              <a:buAutoNum type="arabicPeriod"/>
            </a:pPr>
            <a:r>
              <a:rPr lang="fr-FR" sz="3600" dirty="0"/>
              <a:t>Par le biais de la commission bancaire pour les SFD visés à l’article 44 de la loi 2008-47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lgn="just">
              <a:buNone/>
            </a:pPr>
            <a:r>
              <a:rPr lang="fr-FR" sz="4000" dirty="0"/>
              <a:t> </a:t>
            </a:r>
            <a:r>
              <a:rPr lang="fr-FR" sz="4000" dirty="0" smtClean="0"/>
              <a:t>	au plan institutionnel les acteurs suivants jouent un rôle important dans la régulation et la gouvernance du secteur:</a:t>
            </a:r>
          </a:p>
          <a:p>
            <a:pPr algn="just">
              <a:buNone/>
            </a:pPr>
            <a:r>
              <a:rPr lang="fr-FR" sz="4000" b="1" dirty="0" smtClean="0"/>
              <a:t>Le ministère des finances</a:t>
            </a:r>
          </a:p>
          <a:p>
            <a:pPr algn="just">
              <a:buNone/>
            </a:pPr>
            <a:r>
              <a:rPr lang="fr-FR" sz="4000" dirty="0" smtClean="0"/>
              <a:t>	Il assure la tutelle des SFD par le biais de la DRS/SFD. Dans l’exercice de cette tutelle la DRS assure les missions suivantes:</a:t>
            </a:r>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buFont typeface="Wingdings" pitchFamily="2" charset="2"/>
              <a:buChar char="Ø"/>
            </a:pPr>
            <a:r>
              <a:rPr lang="en-GB" sz="2400" dirty="0" err="1" smtClean="0"/>
              <a:t>Veiller</a:t>
            </a:r>
            <a:r>
              <a:rPr lang="en-GB" sz="2400" dirty="0" smtClean="0"/>
              <a:t> à </a:t>
            </a:r>
            <a:r>
              <a:rPr lang="en-GB" sz="2400" dirty="0" err="1" smtClean="0"/>
              <a:t>l’application</a:t>
            </a:r>
            <a:r>
              <a:rPr lang="en-GB" sz="2400" dirty="0" smtClean="0"/>
              <a:t> de la </a:t>
            </a:r>
            <a:r>
              <a:rPr lang="en-GB" sz="2400" dirty="0" err="1" smtClean="0"/>
              <a:t>réglementation</a:t>
            </a:r>
            <a:r>
              <a:rPr lang="en-GB" sz="2400" dirty="0" smtClean="0"/>
              <a:t> ;</a:t>
            </a:r>
          </a:p>
          <a:p>
            <a:pPr>
              <a:buNone/>
            </a:pPr>
            <a:endParaRPr lang="en-GB" sz="2400" dirty="0" smtClean="0"/>
          </a:p>
          <a:p>
            <a:pPr>
              <a:buFont typeface="Wingdings" pitchFamily="2" charset="2"/>
              <a:buChar char="Ø"/>
            </a:pPr>
            <a:r>
              <a:rPr lang="en-GB" sz="2400" dirty="0" err="1" smtClean="0"/>
              <a:t>instruire</a:t>
            </a:r>
            <a:r>
              <a:rPr lang="en-GB" sz="2400" dirty="0" smtClean="0"/>
              <a:t> les </a:t>
            </a:r>
            <a:r>
              <a:rPr lang="en-GB" sz="2400" dirty="0" err="1" smtClean="0"/>
              <a:t>demandes</a:t>
            </a:r>
            <a:r>
              <a:rPr lang="en-GB" sz="2400" dirty="0" smtClean="0"/>
              <a:t> </a:t>
            </a:r>
            <a:r>
              <a:rPr lang="en-GB" sz="2400" dirty="0" err="1" smtClean="0"/>
              <a:t>d’autoristaions</a:t>
            </a:r>
            <a:r>
              <a:rPr lang="en-GB" sz="2400" dirty="0" smtClean="0"/>
              <a:t> </a:t>
            </a:r>
            <a:r>
              <a:rPr lang="en-GB" sz="2400" dirty="0" err="1" smtClean="0"/>
              <a:t>d’exercice</a:t>
            </a:r>
            <a:r>
              <a:rPr lang="en-GB" sz="2400" dirty="0" smtClean="0"/>
              <a:t> des   </a:t>
            </a:r>
            <a:r>
              <a:rPr lang="en-GB" sz="2400" dirty="0" err="1" smtClean="0"/>
              <a:t>activités</a:t>
            </a:r>
            <a:r>
              <a:rPr lang="en-GB" sz="2400" dirty="0" smtClean="0"/>
              <a:t> </a:t>
            </a:r>
            <a:r>
              <a:rPr lang="en-GB" sz="2400" dirty="0" err="1" smtClean="0"/>
              <a:t>d’épargne</a:t>
            </a:r>
            <a:r>
              <a:rPr lang="en-GB" sz="2400" dirty="0" smtClean="0"/>
              <a:t>, de </a:t>
            </a:r>
            <a:r>
              <a:rPr lang="en-GB" sz="2400" dirty="0" err="1" smtClean="0"/>
              <a:t>crédit</a:t>
            </a:r>
            <a:r>
              <a:rPr lang="en-GB" sz="2400" dirty="0" smtClean="0"/>
              <a:t>, </a:t>
            </a:r>
            <a:r>
              <a:rPr lang="en-GB" sz="2400" dirty="0" err="1" smtClean="0"/>
              <a:t>d’engagement</a:t>
            </a:r>
            <a:r>
              <a:rPr lang="en-GB" sz="2400" dirty="0" smtClean="0"/>
              <a:t> de signature et les </a:t>
            </a:r>
            <a:r>
              <a:rPr lang="en-GB" sz="2400" dirty="0" err="1" smtClean="0"/>
              <a:t>soumettre</a:t>
            </a:r>
            <a:r>
              <a:rPr lang="en-GB" sz="2400" dirty="0" smtClean="0"/>
              <a:t> à </a:t>
            </a:r>
            <a:r>
              <a:rPr lang="en-GB" sz="2400" dirty="0" err="1" smtClean="0"/>
              <a:t>l’appréciation</a:t>
            </a:r>
            <a:r>
              <a:rPr lang="en-GB" sz="2400" dirty="0" smtClean="0"/>
              <a:t> du </a:t>
            </a:r>
            <a:r>
              <a:rPr lang="en-GB" sz="2400" dirty="0" err="1" smtClean="0"/>
              <a:t>Ministre</a:t>
            </a:r>
            <a:r>
              <a:rPr lang="en-GB" sz="2400" dirty="0" smtClean="0"/>
              <a:t> chargé des Finances; </a:t>
            </a:r>
            <a:r>
              <a:rPr lang="fr-FR" sz="2400" dirty="0" smtClean="0"/>
              <a:t>assurer le contrôle et le suivi des systèmes financiers décentralisés par une surveillance permanente du secteur ;</a:t>
            </a:r>
          </a:p>
          <a:p>
            <a:pPr>
              <a:buFont typeface="Wingdings" pitchFamily="2" charset="2"/>
              <a:buChar char="Ø"/>
            </a:pPr>
            <a:r>
              <a:rPr lang="fr-FR" sz="2400" dirty="0" smtClean="0"/>
              <a:t>Assurer la diffusion des textes réglementaires, des guides de contrôle et de surveillance, la formation des intervenants sur les pratiques comptables et financières en vigueur</a:t>
            </a:r>
            <a:r>
              <a:rPr lang="fr-FR" sz="4000" dirty="0" smtClean="0"/>
              <a:t> ;</a:t>
            </a:r>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buFont typeface="Wingdings" pitchFamily="2" charset="2"/>
              <a:buChar char="Ø"/>
            </a:pPr>
            <a:r>
              <a:rPr lang="fr-FR" sz="2400" dirty="0" smtClean="0"/>
              <a:t>proposer au Ministre toutes les mesures appropriées  contre tout système financier décentralisé, tout dirigeant, et toute autre personne en cas de violation de la</a:t>
            </a:r>
            <a:br>
              <a:rPr lang="fr-FR" sz="2400" dirty="0" smtClean="0"/>
            </a:br>
            <a:r>
              <a:rPr lang="fr-FR" sz="2400" dirty="0" smtClean="0"/>
              <a:t> réglementation en vigueur sur les systèmes financiers</a:t>
            </a:r>
            <a:br>
              <a:rPr lang="fr-FR" sz="2400" dirty="0" smtClean="0"/>
            </a:br>
            <a:r>
              <a:rPr lang="fr-FR" sz="2400" dirty="0" smtClean="0"/>
              <a:t> décentralisés ;</a:t>
            </a:r>
          </a:p>
          <a:p>
            <a:pPr>
              <a:buFont typeface="Wingdings" pitchFamily="2" charset="2"/>
              <a:buChar char="Ø"/>
            </a:pPr>
            <a:r>
              <a:rPr lang="fr-FR" sz="2400" dirty="0" smtClean="0"/>
              <a:t>contribuer à l’élaboration et à l’amélioration du cadre   juridique, comptable et  financier applicable aux systèmes financiers décentralisés ;</a:t>
            </a:r>
          </a:p>
          <a:p>
            <a:pPr>
              <a:buFont typeface="Wingdings" pitchFamily="2" charset="2"/>
              <a:buChar char="Ø"/>
            </a:pPr>
            <a:r>
              <a:rPr lang="fr-FR" sz="2400" dirty="0" smtClean="0"/>
              <a:t>assurer la mise en place des bases de données statistiques à jour, pour contribuer à l’élaboration des stratégies pour une politique nationale des systèmes financiers décentralisés</a:t>
            </a:r>
            <a:r>
              <a:rPr lang="fr-FR" sz="3600" dirty="0" smtClean="0"/>
              <a:t>.</a:t>
            </a:r>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buNone/>
            </a:pPr>
            <a:r>
              <a:rPr lang="fr-FR" sz="4000" dirty="0"/>
              <a:t> </a:t>
            </a:r>
            <a:r>
              <a:rPr lang="fr-FR" sz="4000" dirty="0" smtClean="0"/>
              <a:t>	</a:t>
            </a:r>
            <a:r>
              <a:rPr lang="fr-FR" sz="4000" b="1" dirty="0" smtClean="0"/>
              <a:t>La BCEAO</a:t>
            </a:r>
          </a:p>
          <a:p>
            <a:pPr>
              <a:buNone/>
            </a:pPr>
            <a:r>
              <a:rPr lang="fr-FR" sz="4000" dirty="0" smtClean="0"/>
              <a:t>	La loi 2008-47 du 03 septembre 2008 a renforcé les compétences de la BCEAO et de la commission bancaire en matière de surveillance du secteur de la </a:t>
            </a:r>
            <a:r>
              <a:rPr lang="fr-FR" sz="4000" dirty="0" err="1" smtClean="0"/>
              <a:t>microfinance</a:t>
            </a:r>
            <a:r>
              <a:rPr lang="fr-FR" sz="4000" dirty="0" smtClean="0"/>
              <a:t>. A ce titre, elle est chargé de :</a:t>
            </a:r>
          </a:p>
          <a:p>
            <a:pPr>
              <a:buFontTx/>
              <a:buChar char="-"/>
            </a:pPr>
            <a:r>
              <a:rPr lang="fr-FR" sz="4000" dirty="0" smtClean="0"/>
              <a:t>Émettre des avis de conformité en matière d’agrément.</a:t>
            </a:r>
          </a:p>
          <a:p>
            <a:pPr>
              <a:buFontTx/>
              <a:buChar char="-"/>
            </a:pPr>
            <a:r>
              <a:rPr lang="fr-FR" sz="4000" dirty="0" smtClean="0"/>
              <a:t>De préparer et de proposer des textes juridiques et prudentiels régissant les SFD</a:t>
            </a:r>
          </a:p>
          <a:p>
            <a:pPr>
              <a:buFontTx/>
              <a:buChar char="-"/>
            </a:pPr>
            <a:endParaRPr lang="fr-FR" sz="4000" dirty="0" smtClean="0"/>
          </a:p>
          <a:p>
            <a:pPr>
              <a:buFontTx/>
              <a:buChar char="-"/>
            </a:pPr>
            <a:endParaRPr lang="fr-FR" sz="4000" dirty="0" smtClean="0"/>
          </a:p>
          <a:p>
            <a:pPr>
              <a:buNone/>
            </a:pPr>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buNone/>
            </a:pPr>
            <a:r>
              <a:rPr lang="fr-FR" sz="4000" dirty="0"/>
              <a:t> </a:t>
            </a:r>
            <a:r>
              <a:rPr lang="fr-FR" sz="4000" dirty="0" smtClean="0"/>
              <a:t>	- de procéder à des contrôles sur pièces et sur place des SFD visés à l’article 44 de la loi 2008-47</a:t>
            </a:r>
          </a:p>
          <a:p>
            <a:pPr>
              <a:buNone/>
            </a:pPr>
            <a:r>
              <a:rPr lang="fr-FR" sz="4000" dirty="0" smtClean="0"/>
              <a:t>  - D’effectuer le contrôle des SFD avec la DRS</a:t>
            </a:r>
          </a:p>
          <a:p>
            <a:pPr>
              <a:buNone/>
            </a:pPr>
            <a:r>
              <a:rPr lang="fr-FR" sz="4000" dirty="0" smtClean="0"/>
              <a:t>  - De prendre des sanctions à l’encontre des SFD en cas d’infraction aux dispositions de la loi</a:t>
            </a:r>
          </a:p>
          <a:p>
            <a:pPr>
              <a:buNone/>
            </a:pPr>
            <a:endParaRPr lang="fr-FR" sz="4000" dirty="0" smtClean="0"/>
          </a:p>
          <a:p>
            <a:pPr>
              <a:buNone/>
            </a:pPr>
            <a:endParaRPr lang="fr-FR" sz="4000" dirty="0" smtClean="0"/>
          </a:p>
          <a:p>
            <a:pPr>
              <a:buNone/>
            </a:pPr>
            <a:endParaRPr lang="fr-FR" sz="4000" dirty="0" smtClean="0"/>
          </a:p>
          <a:p>
            <a:pPr>
              <a:buNone/>
            </a:pPr>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50"/>
        </a:solidFill>
        <a:effectLst/>
      </p:bgPr>
    </p:bg>
    <p:spTree>
      <p:nvGrpSpPr>
        <p:cNvPr id="1" name=""/>
        <p:cNvGrpSpPr/>
        <p:nvPr/>
      </p:nvGrpSpPr>
      <p:grpSpPr>
        <a:xfrm>
          <a:off x="0" y="0"/>
          <a:ext cx="0" cy="0"/>
          <a:chOff x="0" y="0"/>
          <a:chExt cx="0" cy="0"/>
        </a:xfrm>
      </p:grpSpPr>
      <p:sp>
        <p:nvSpPr>
          <p:cNvPr id="8" name="Arc 7"/>
          <p:cNvSpPr/>
          <p:nvPr/>
        </p:nvSpPr>
        <p:spPr>
          <a:xfrm>
            <a:off x="-3332840" y="745529"/>
            <a:ext cx="6694603" cy="6067847"/>
          </a:xfrm>
          <a:prstGeom prst="arc">
            <a:avLst>
              <a:gd name="adj1" fmla="val 16200000"/>
              <a:gd name="adj2" fmla="val 5370932"/>
            </a:avLst>
          </a:prstGeom>
          <a:ln>
            <a:solidFill>
              <a:schemeClr val="accent6"/>
            </a:solidFill>
            <a:headEnd/>
            <a:tailEnd/>
          </a:ln>
        </p:spPr>
        <p:style>
          <a:lnRef idx="3">
            <a:schemeClr val="accent1"/>
          </a:lnRef>
          <a:fillRef idx="0">
            <a:schemeClr val="accent1"/>
          </a:fillRef>
          <a:effectRef idx="2">
            <a:schemeClr val="accent1"/>
          </a:effectRef>
          <a:fontRef idx="minor">
            <a:schemeClr val="tx1"/>
          </a:fontRef>
        </p:style>
        <p:txBody>
          <a:bodyPr lIns="97535" tIns="48767" rIns="97535" bIns="48767" anchor="ctr"/>
          <a:lstStyle/>
          <a:p>
            <a:pPr defTabSz="685783"/>
            <a:endParaRPr lang="en-US" sz="1351" dirty="0">
              <a:solidFill>
                <a:schemeClr val="bg1"/>
              </a:solidFill>
            </a:endParaRPr>
          </a:p>
        </p:txBody>
      </p:sp>
      <p:sp>
        <p:nvSpPr>
          <p:cNvPr id="10" name="Arc 9"/>
          <p:cNvSpPr/>
          <p:nvPr/>
        </p:nvSpPr>
        <p:spPr>
          <a:xfrm>
            <a:off x="-1433397" y="2144397"/>
            <a:ext cx="2791691" cy="2840183"/>
          </a:xfrm>
          <a:prstGeom prst="arc">
            <a:avLst>
              <a:gd name="adj1" fmla="val 16200000"/>
              <a:gd name="adj2" fmla="val 5359794"/>
            </a:avLst>
          </a:prstGeom>
          <a:solidFill>
            <a:srgbClr val="FFC000"/>
          </a:solidFill>
          <a:ln>
            <a:solidFill>
              <a:schemeClr val="accent6"/>
            </a:solidFill>
            <a:headEnd/>
            <a:tailEnd/>
          </a:ln>
        </p:spPr>
        <p:style>
          <a:lnRef idx="1">
            <a:schemeClr val="accent1"/>
          </a:lnRef>
          <a:fillRef idx="3">
            <a:schemeClr val="accent1"/>
          </a:fillRef>
          <a:effectRef idx="2">
            <a:schemeClr val="accent1"/>
          </a:effectRef>
          <a:fontRef idx="minor">
            <a:schemeClr val="lt1"/>
          </a:fontRef>
        </p:style>
        <p:txBody>
          <a:bodyPr lIns="97535" tIns="48767" rIns="97535" bIns="48767" anchor="ctr"/>
          <a:lstStyle/>
          <a:p>
            <a:pPr defTabSz="685783"/>
            <a:endParaRPr lang="en-US" sz="1351" dirty="0">
              <a:solidFill>
                <a:schemeClr val="bg1"/>
              </a:solidFill>
            </a:endParaRPr>
          </a:p>
        </p:txBody>
      </p:sp>
      <p:grpSp>
        <p:nvGrpSpPr>
          <p:cNvPr id="11" name="Group 24"/>
          <p:cNvGrpSpPr/>
          <p:nvPr/>
        </p:nvGrpSpPr>
        <p:grpSpPr>
          <a:xfrm rot="16200000">
            <a:off x="-2480822" y="3350002"/>
            <a:ext cx="4968000" cy="129949"/>
            <a:chOff x="-3200400" y="3314696"/>
            <a:chExt cx="6246420" cy="228604"/>
          </a:xfrm>
        </p:grpSpPr>
        <p:sp>
          <p:nvSpPr>
            <p:cNvPr id="12" name="Rounded Rectangle 18"/>
            <p:cNvSpPr/>
            <p:nvPr/>
          </p:nvSpPr>
          <p:spPr>
            <a:xfrm rot="5400000">
              <a:off x="1331520" y="1828796"/>
              <a:ext cx="228600" cy="3200400"/>
            </a:xfrm>
            <a:prstGeom prst="roundRect">
              <a:avLst>
                <a:gd name="adj" fmla="val 35051"/>
              </a:avLst>
            </a:prstGeom>
            <a:solidFill>
              <a:schemeClr val="bg1"/>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1"/>
            </a:lnRef>
            <a:fillRef idx="2">
              <a:schemeClr val="accent1"/>
            </a:fillRef>
            <a:effectRef idx="1">
              <a:schemeClr val="accent1"/>
            </a:effectRef>
            <a:fontRef idx="minor">
              <a:schemeClr val="dk1"/>
            </a:fontRef>
          </p:style>
          <p:txBody>
            <a:bodyPr rtlCol="0" anchor="ctr"/>
            <a:lstStyle/>
            <a:p>
              <a:pPr algn="ctr" defTabSz="685783">
                <a:defRPr/>
              </a:pPr>
              <a:endParaRPr lang="en-US" sz="1351" kern="0" dirty="0">
                <a:solidFill>
                  <a:schemeClr val="bg1"/>
                </a:solidFill>
                <a:latin typeface="Helvetica Neue"/>
              </a:endParaRPr>
            </a:p>
          </p:txBody>
        </p:sp>
        <p:sp>
          <p:nvSpPr>
            <p:cNvPr id="13" name="Rounded Rectangle 19"/>
            <p:cNvSpPr/>
            <p:nvPr/>
          </p:nvSpPr>
          <p:spPr>
            <a:xfrm rot="5400000">
              <a:off x="-1714500" y="1828800"/>
              <a:ext cx="228600" cy="3200400"/>
            </a:xfrm>
            <a:prstGeom prst="roundRect">
              <a:avLst>
                <a:gd name="adj" fmla="val 35051"/>
              </a:avLst>
            </a:prstGeom>
            <a:noFill/>
            <a:ln w="25400" cap="flat" cmpd="sng" algn="ctr">
              <a:noFill/>
              <a:prstDash val="solid"/>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txBody>
            <a:bodyPr rtlCol="0" anchor="ctr"/>
            <a:lstStyle/>
            <a:p>
              <a:pPr algn="ctr" defTabSz="685783">
                <a:defRPr/>
              </a:pPr>
              <a:endParaRPr lang="en-US" sz="1351" kern="0" dirty="0">
                <a:solidFill>
                  <a:schemeClr val="bg1"/>
                </a:solidFill>
                <a:latin typeface="Helvetica Neue"/>
              </a:endParaRPr>
            </a:p>
          </p:txBody>
        </p:sp>
      </p:grpSp>
      <p:sp>
        <p:nvSpPr>
          <p:cNvPr id="14" name="Oval 12"/>
          <p:cNvSpPr/>
          <p:nvPr/>
        </p:nvSpPr>
        <p:spPr>
          <a:xfrm>
            <a:off x="1923779" y="122775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3">
            <a:schemeClr val="dk1"/>
          </a:fillRef>
          <a:effectRef idx="2">
            <a:schemeClr val="dk1"/>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15" name="Oval 15"/>
          <p:cNvSpPr/>
          <p:nvPr/>
        </p:nvSpPr>
        <p:spPr>
          <a:xfrm>
            <a:off x="2882295" y="237299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19" name="TextBox 10"/>
          <p:cNvSpPr txBox="1"/>
          <p:nvPr/>
        </p:nvSpPr>
        <p:spPr>
          <a:xfrm flipH="1">
            <a:off x="3429002" y="2309765"/>
            <a:ext cx="6267397" cy="406263"/>
          </a:xfrm>
          <a:prstGeom prst="rect">
            <a:avLst/>
          </a:prstGeom>
          <a:noFill/>
        </p:spPr>
        <p:txBody>
          <a:bodyPr wrap="square" lIns="97535" tIns="48767" rIns="97535" bIns="48767" rtlCol="0">
            <a:spAutoFit/>
          </a:bodyPr>
          <a:lstStyle>
            <a:defPPr>
              <a:defRPr lang="fr-FR"/>
            </a:defPPr>
            <a:lvl2pPr marL="619125" lvl="1" indent="-381000" defTabSz="685800">
              <a:spcBef>
                <a:spcPts val="1800"/>
              </a:spcBef>
              <a:buClr>
                <a:srgbClr val="C38200"/>
              </a:buClr>
              <a:buSzPct val="155000"/>
              <a:buBlip>
                <a:blip r:embed="rId3"/>
              </a:buBlip>
              <a:defRPr sz="2000">
                <a:latin typeface="+mj-lt"/>
                <a:cs typeface="Times New Roman" panose="02020603050405020304" pitchFamily="18" charset="0"/>
              </a:defRPr>
            </a:lvl2pPr>
          </a:lstStyle>
          <a:p>
            <a:pPr lvl="1"/>
            <a:r>
              <a:rPr lang="fr-FR" b="1" dirty="0" smtClean="0">
                <a:solidFill>
                  <a:schemeClr val="bg1"/>
                </a:solidFill>
                <a:latin typeface="+mn-lt"/>
                <a:cs typeface="+mn-cs"/>
              </a:rPr>
              <a:t>Environnement juridique et institutionnel</a:t>
            </a:r>
            <a:endParaRPr lang="fr-FR" b="1" dirty="0">
              <a:solidFill>
                <a:schemeClr val="bg1"/>
              </a:solidFill>
              <a:latin typeface="+mn-lt"/>
              <a:cs typeface="+mn-cs"/>
            </a:endParaRPr>
          </a:p>
        </p:txBody>
      </p:sp>
      <p:sp>
        <p:nvSpPr>
          <p:cNvPr id="17" name="Oval 15"/>
          <p:cNvSpPr/>
          <p:nvPr/>
        </p:nvSpPr>
        <p:spPr>
          <a:xfrm>
            <a:off x="2910005" y="481139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18" name="TextBox 10"/>
          <p:cNvSpPr txBox="1"/>
          <p:nvPr/>
        </p:nvSpPr>
        <p:spPr>
          <a:xfrm flipH="1">
            <a:off x="3681087" y="3511518"/>
            <a:ext cx="6015311" cy="406263"/>
          </a:xfrm>
          <a:prstGeom prst="rect">
            <a:avLst/>
          </a:prstGeom>
          <a:noFill/>
        </p:spPr>
        <p:txBody>
          <a:bodyPr wrap="square" lIns="97535" tIns="48767" rIns="97535" bIns="48767" rtlCol="0">
            <a:spAutoFit/>
          </a:bodyPr>
          <a:lstStyle>
            <a:defPPr>
              <a:defRPr lang="fr-FR"/>
            </a:defPPr>
            <a:lvl2pPr marL="619125" lvl="1" indent="-381000" defTabSz="685800">
              <a:spcBef>
                <a:spcPts val="1800"/>
              </a:spcBef>
              <a:buClr>
                <a:srgbClr val="C38200"/>
              </a:buClr>
              <a:buSzPct val="155000"/>
              <a:buBlip>
                <a:blip r:embed="rId3"/>
              </a:buBlip>
              <a:defRPr sz="2000">
                <a:latin typeface="+mj-lt"/>
                <a:cs typeface="Times New Roman" panose="02020603050405020304" pitchFamily="18" charset="0"/>
              </a:defRPr>
            </a:lvl2pPr>
          </a:lstStyle>
          <a:p>
            <a:pPr lvl="1"/>
            <a:r>
              <a:rPr lang="fr-FR" b="1" dirty="0">
                <a:solidFill>
                  <a:schemeClr val="bg1"/>
                </a:solidFill>
                <a:latin typeface="+mn-lt"/>
                <a:cs typeface="+mn-cs"/>
              </a:rPr>
              <a:t>Situation actuelle du secteur</a:t>
            </a:r>
          </a:p>
        </p:txBody>
      </p:sp>
      <p:sp>
        <p:nvSpPr>
          <p:cNvPr id="22" name="Oval 15"/>
          <p:cNvSpPr/>
          <p:nvPr/>
        </p:nvSpPr>
        <p:spPr>
          <a:xfrm>
            <a:off x="2198673" y="5790695"/>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
        <p:nvSpPr>
          <p:cNvPr id="27" name="TextBox 24"/>
          <p:cNvSpPr txBox="1"/>
          <p:nvPr/>
        </p:nvSpPr>
        <p:spPr>
          <a:xfrm flipH="1">
            <a:off x="3138605" y="5822781"/>
            <a:ext cx="6094437" cy="406263"/>
          </a:xfrm>
          <a:prstGeom prst="rect">
            <a:avLst/>
          </a:prstGeom>
          <a:noFill/>
        </p:spPr>
        <p:txBody>
          <a:bodyPr wrap="square" lIns="97535" tIns="48767" rIns="97535" bIns="48767" rtlCol="0">
            <a:spAutoFit/>
          </a:bodyPr>
          <a:lstStyle/>
          <a:p>
            <a:pPr marL="442902" indent="-442902" defTabSz="685783">
              <a:spcBef>
                <a:spcPts val="1800"/>
              </a:spcBef>
              <a:buClr>
                <a:srgbClr val="C38200"/>
              </a:buClr>
              <a:buSzPct val="155000"/>
              <a:buBlip>
                <a:blip r:embed="rId3"/>
              </a:buBlip>
            </a:pPr>
            <a:r>
              <a:rPr lang="fr-FR" sz="2000" b="1" dirty="0">
                <a:solidFill>
                  <a:schemeClr val="bg1"/>
                </a:solidFill>
                <a:cs typeface="Times New Roman" panose="02020603050405020304" pitchFamily="18" charset="0"/>
              </a:rPr>
              <a:t>Les produits et services des </a:t>
            </a:r>
            <a:r>
              <a:rPr lang="fr-FR" sz="2000" b="1" dirty="0" smtClean="0">
                <a:solidFill>
                  <a:schemeClr val="bg1"/>
                </a:solidFill>
                <a:cs typeface="Times New Roman" panose="02020603050405020304" pitchFamily="18" charset="0"/>
              </a:rPr>
              <a:t>SFD</a:t>
            </a:r>
            <a:endParaRPr lang="fr-FR" sz="2000" b="1" dirty="0">
              <a:solidFill>
                <a:schemeClr val="bg1"/>
              </a:solidFill>
            </a:endParaRPr>
          </a:p>
        </p:txBody>
      </p:sp>
      <p:sp>
        <p:nvSpPr>
          <p:cNvPr id="5" name="TextBox 4"/>
          <p:cNvSpPr txBox="1"/>
          <p:nvPr/>
        </p:nvSpPr>
        <p:spPr>
          <a:xfrm>
            <a:off x="4419605" y="86003"/>
            <a:ext cx="4385255" cy="707886"/>
          </a:xfrm>
          <a:prstGeom prst="rect">
            <a:avLst/>
          </a:prstGeom>
          <a:noFill/>
        </p:spPr>
        <p:txBody>
          <a:bodyPr wrap="square" rtlCol="0">
            <a:spAutoFit/>
          </a:bodyPr>
          <a:lstStyle/>
          <a:p>
            <a:pPr algn="ctr"/>
            <a:r>
              <a:rPr lang="fr-SN" sz="4000" dirty="0" smtClean="0">
                <a:solidFill>
                  <a:schemeClr val="bg1"/>
                </a:solidFill>
              </a:rPr>
              <a:t>Sommaire</a:t>
            </a:r>
            <a:endParaRPr lang="en-CA" sz="4000" dirty="0">
              <a:solidFill>
                <a:schemeClr val="bg1"/>
              </a:solidFill>
            </a:endParaRPr>
          </a:p>
        </p:txBody>
      </p:sp>
      <p:sp>
        <p:nvSpPr>
          <p:cNvPr id="30" name="TextBox 10"/>
          <p:cNvSpPr txBox="1"/>
          <p:nvPr/>
        </p:nvSpPr>
        <p:spPr>
          <a:xfrm flipH="1">
            <a:off x="2782866" y="1198973"/>
            <a:ext cx="5218134" cy="406263"/>
          </a:xfrm>
          <a:prstGeom prst="rect">
            <a:avLst/>
          </a:prstGeom>
          <a:noFill/>
        </p:spPr>
        <p:txBody>
          <a:bodyPr wrap="square" lIns="97535" tIns="48767" rIns="97535" bIns="48767" rtlCol="0">
            <a:spAutoFit/>
          </a:bodyPr>
          <a:lstStyle/>
          <a:p>
            <a:pPr marL="619125" lvl="1" indent="-381000" defTabSz="685800">
              <a:spcBef>
                <a:spcPts val="1800"/>
              </a:spcBef>
              <a:buClr>
                <a:srgbClr val="C38200"/>
              </a:buClr>
              <a:buSzPct val="155000"/>
              <a:buBlip>
                <a:blip r:embed="rId3"/>
              </a:buBlip>
            </a:pPr>
            <a:r>
              <a:rPr lang="fr-FR" sz="2000" b="1" dirty="0" smtClean="0">
                <a:solidFill>
                  <a:schemeClr val="bg1"/>
                </a:solidFill>
              </a:rPr>
              <a:t>Introduction et définition des SFD </a:t>
            </a:r>
            <a:endParaRPr lang="fr-FR" sz="2000" b="1" dirty="0">
              <a:solidFill>
                <a:schemeClr val="bg1"/>
              </a:solidFill>
            </a:endParaRPr>
          </a:p>
        </p:txBody>
      </p:sp>
      <p:sp>
        <p:nvSpPr>
          <p:cNvPr id="31" name="TextBox 24"/>
          <p:cNvSpPr txBox="1"/>
          <p:nvPr/>
        </p:nvSpPr>
        <p:spPr>
          <a:xfrm flipH="1">
            <a:off x="3769135" y="4803941"/>
            <a:ext cx="5770273" cy="406263"/>
          </a:xfrm>
          <a:prstGeom prst="rect">
            <a:avLst/>
          </a:prstGeom>
          <a:noFill/>
        </p:spPr>
        <p:txBody>
          <a:bodyPr wrap="square" lIns="97535" tIns="48767" rIns="97535" bIns="48767" rtlCol="0">
            <a:spAutoFit/>
          </a:bodyPr>
          <a:lstStyle/>
          <a:p>
            <a:pPr marL="442902" indent="-442902" defTabSz="685783">
              <a:spcBef>
                <a:spcPts val="1800"/>
              </a:spcBef>
              <a:buClr>
                <a:srgbClr val="C38200"/>
              </a:buClr>
              <a:buSzPct val="155000"/>
              <a:buBlip>
                <a:blip r:embed="rId3"/>
              </a:buBlip>
            </a:pPr>
            <a:r>
              <a:rPr lang="fr-FR" sz="2000" b="1" dirty="0">
                <a:solidFill>
                  <a:schemeClr val="bg1"/>
                </a:solidFill>
              </a:rPr>
              <a:t>Marché cible des SFD</a:t>
            </a:r>
          </a:p>
        </p:txBody>
      </p:sp>
      <p:sp>
        <p:nvSpPr>
          <p:cNvPr id="32" name="Oval 15"/>
          <p:cNvSpPr/>
          <p:nvPr/>
        </p:nvSpPr>
        <p:spPr>
          <a:xfrm>
            <a:off x="3178339" y="3592197"/>
            <a:ext cx="332509" cy="249383"/>
          </a:xfrm>
          <a:prstGeom prst="ellipse">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lIns="97535" tIns="48767" rIns="97535" bIns="48767" anchor="ctr"/>
          <a:lstStyle/>
          <a:p>
            <a:pPr defTabSz="685783"/>
            <a:endParaRPr lang="en-US" sz="1351" dirty="0">
              <a:solidFill>
                <a:schemeClr val="bg1"/>
              </a:solidFill>
            </a:endParaRPr>
          </a:p>
        </p:txBody>
      </p:sp>
    </p:spTree>
    <p:extLst>
      <p:ext uri="{BB962C8B-B14F-4D97-AF65-F5344CB8AC3E}">
        <p14:creationId xmlns:p14="http://schemas.microsoft.com/office/powerpoint/2010/main" xmlns="" val="2787849535"/>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640000">
                                      <p:cBhvr>
                                        <p:cTn id="6" dur="1000" fill="hold"/>
                                        <p:tgtEl>
                                          <p:spTgt spid="11"/>
                                        </p:tgtEl>
                                        <p:attrNameLst>
                                          <p:attrName>r</p:attrName>
                                        </p:attrNameLst>
                                      </p:cBhvr>
                                    </p:animRot>
                                  </p:childTnLst>
                                </p:cTn>
                              </p:par>
                            </p:childTnLst>
                          </p:cTn>
                        </p:par>
                        <p:par>
                          <p:cTn id="7" fill="hold">
                            <p:stCondLst>
                              <p:cond delay="1000"/>
                            </p:stCondLst>
                            <p:childTnLst>
                              <p:par>
                                <p:cTn id="8" presetID="1" presetClass="emph" presetSubtype="2" fill="hold" nodeType="afterEffect">
                                  <p:stCondLst>
                                    <p:cond delay="0"/>
                                  </p:stCondLst>
                                  <p:childTnLst>
                                    <p:animClr clrSpc="rgb" dir="cw">
                                      <p:cBhvr>
                                        <p:cTn id="9" dur="500" fill="hold"/>
                                        <p:tgtEl>
                                          <p:spTgt spid="14"/>
                                        </p:tgtEl>
                                        <p:attrNameLst>
                                          <p:attrName>fillcolor</p:attrName>
                                        </p:attrNameLst>
                                      </p:cBhvr>
                                      <p:to>
                                        <a:srgbClr val="E48312"/>
                                      </p:to>
                                    </p:animClr>
                                    <p:set>
                                      <p:cBhvr>
                                        <p:cTn id="10" dur="500" fill="hold"/>
                                        <p:tgtEl>
                                          <p:spTgt spid="14"/>
                                        </p:tgtEl>
                                        <p:attrNameLst>
                                          <p:attrName>fill.type</p:attrName>
                                        </p:attrNameLst>
                                      </p:cBhvr>
                                      <p:to>
                                        <p:strVal val="solid"/>
                                      </p:to>
                                    </p:set>
                                    <p:set>
                                      <p:cBhvr>
                                        <p:cTn id="11" dur="500" fill="hold"/>
                                        <p:tgtEl>
                                          <p:spTgt spid="14"/>
                                        </p:tgtEl>
                                        <p:attrNameLst>
                                          <p:attrName>fill.on</p:attrName>
                                        </p:attrNameLst>
                                      </p:cBhvr>
                                      <p:to>
                                        <p:strVal val="true"/>
                                      </p:to>
                                    </p:set>
                                  </p:childTnLst>
                                </p:cTn>
                              </p:par>
                              <p:par>
                                <p:cTn id="12" presetID="10" presetClass="entr" presetSubtype="0" fill="hold" grpId="0" nodeType="with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fade">
                                      <p:cBhvr>
                                        <p:cTn id="14" dur="500"/>
                                        <p:tgtEl>
                                          <p:spTgt spid="30"/>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1740000">
                                      <p:cBhvr>
                                        <p:cTn id="18" dur="500" fill="hold"/>
                                        <p:tgtEl>
                                          <p:spTgt spid="11"/>
                                        </p:tgtEl>
                                        <p:attrNameLst>
                                          <p:attrName>r</p:attrName>
                                        </p:attrNameLst>
                                      </p:cBhvr>
                                    </p:animRot>
                                  </p:childTnLst>
                                </p:cTn>
                              </p:par>
                            </p:childTnLst>
                          </p:cTn>
                        </p:par>
                        <p:par>
                          <p:cTn id="19" fill="hold">
                            <p:stCondLst>
                              <p:cond delay="500"/>
                            </p:stCondLst>
                            <p:childTnLst>
                              <p:par>
                                <p:cTn id="20" presetID="1" presetClass="emph" presetSubtype="2" fill="hold" nodeType="afterEffect">
                                  <p:stCondLst>
                                    <p:cond delay="0"/>
                                  </p:stCondLst>
                                  <p:childTnLst>
                                    <p:animClr clrSpc="rgb" dir="cw">
                                      <p:cBhvr>
                                        <p:cTn id="21" dur="500" fill="hold"/>
                                        <p:tgtEl>
                                          <p:spTgt spid="15"/>
                                        </p:tgtEl>
                                        <p:attrNameLst>
                                          <p:attrName>fillcolor</p:attrName>
                                        </p:attrNameLst>
                                      </p:cBhvr>
                                      <p:to>
                                        <a:srgbClr val="E48312"/>
                                      </p:to>
                                    </p:animClr>
                                    <p:set>
                                      <p:cBhvr>
                                        <p:cTn id="22" dur="500" fill="hold"/>
                                        <p:tgtEl>
                                          <p:spTgt spid="15"/>
                                        </p:tgtEl>
                                        <p:attrNameLst>
                                          <p:attrName>fill.type</p:attrName>
                                        </p:attrNameLst>
                                      </p:cBhvr>
                                      <p:to>
                                        <p:strVal val="solid"/>
                                      </p:to>
                                    </p:set>
                                    <p:set>
                                      <p:cBhvr>
                                        <p:cTn id="23" dur="500" fill="hold"/>
                                        <p:tgtEl>
                                          <p:spTgt spid="15"/>
                                        </p:tgtEl>
                                        <p:attrNameLst>
                                          <p:attrName>fill.on</p:attrName>
                                        </p:attrNameLst>
                                      </p:cBhvr>
                                      <p:to>
                                        <p:strVal val="true"/>
                                      </p:to>
                                    </p:set>
                                  </p:childTnLst>
                                </p:cTn>
                              </p:par>
                              <p:par>
                                <p:cTn id="24" presetID="10"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1500000">
                                      <p:cBhvr>
                                        <p:cTn id="30" dur="500" fill="hold"/>
                                        <p:tgtEl>
                                          <p:spTgt spid="11"/>
                                        </p:tgtEl>
                                        <p:attrNameLst>
                                          <p:attrName>r</p:attrName>
                                        </p:attrNameLst>
                                      </p:cBhvr>
                                    </p:animRot>
                                  </p:childTnLst>
                                </p:cTn>
                              </p:par>
                            </p:childTnLst>
                          </p:cTn>
                        </p:par>
                        <p:par>
                          <p:cTn id="31" fill="hold">
                            <p:stCondLst>
                              <p:cond delay="500"/>
                            </p:stCondLst>
                            <p:childTnLst>
                              <p:par>
                                <p:cTn id="32" presetID="1" presetClass="emph" presetSubtype="2" fill="hold" nodeType="afterEffect">
                                  <p:stCondLst>
                                    <p:cond delay="0"/>
                                  </p:stCondLst>
                                  <p:childTnLst>
                                    <p:animClr clrSpc="rgb" dir="cw">
                                      <p:cBhvr>
                                        <p:cTn id="33" dur="500" fill="hold"/>
                                        <p:tgtEl>
                                          <p:spTgt spid="32"/>
                                        </p:tgtEl>
                                        <p:attrNameLst>
                                          <p:attrName>fillcolor</p:attrName>
                                        </p:attrNameLst>
                                      </p:cBhvr>
                                      <p:to>
                                        <a:srgbClr val="E48312"/>
                                      </p:to>
                                    </p:animClr>
                                    <p:set>
                                      <p:cBhvr>
                                        <p:cTn id="34" dur="500" fill="hold"/>
                                        <p:tgtEl>
                                          <p:spTgt spid="32"/>
                                        </p:tgtEl>
                                        <p:attrNameLst>
                                          <p:attrName>fill.type</p:attrName>
                                        </p:attrNameLst>
                                      </p:cBhvr>
                                      <p:to>
                                        <p:strVal val="solid"/>
                                      </p:to>
                                    </p:set>
                                    <p:set>
                                      <p:cBhvr>
                                        <p:cTn id="35" dur="500" fill="hold"/>
                                        <p:tgtEl>
                                          <p:spTgt spid="32"/>
                                        </p:tgtEl>
                                        <p:attrNameLst>
                                          <p:attrName>fill.on</p:attrName>
                                        </p:attrNameLst>
                                      </p:cBhvr>
                                      <p:to>
                                        <p:strVal val="true"/>
                                      </p:to>
                                    </p:set>
                                  </p:childTnLst>
                                </p:cTn>
                              </p:par>
                              <p:par>
                                <p:cTn id="36" presetID="10"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1200000">
                                      <p:cBhvr>
                                        <p:cTn id="42" dur="500" fill="hold"/>
                                        <p:tgtEl>
                                          <p:spTgt spid="11"/>
                                        </p:tgtEl>
                                        <p:attrNameLst>
                                          <p:attrName>r</p:attrName>
                                        </p:attrNameLst>
                                      </p:cBhvr>
                                    </p:animRot>
                                  </p:childTnLst>
                                </p:cTn>
                              </p:par>
                            </p:childTnLst>
                          </p:cTn>
                        </p:par>
                        <p:par>
                          <p:cTn id="43" fill="hold">
                            <p:stCondLst>
                              <p:cond delay="500"/>
                            </p:stCondLst>
                            <p:childTnLst>
                              <p:par>
                                <p:cTn id="44" presetID="1" presetClass="emph" presetSubtype="2" fill="hold" nodeType="afterEffect">
                                  <p:stCondLst>
                                    <p:cond delay="0"/>
                                  </p:stCondLst>
                                  <p:childTnLst>
                                    <p:animClr clrSpc="rgb" dir="cw">
                                      <p:cBhvr>
                                        <p:cTn id="45" dur="500" fill="hold"/>
                                        <p:tgtEl>
                                          <p:spTgt spid="17"/>
                                        </p:tgtEl>
                                        <p:attrNameLst>
                                          <p:attrName>fillcolor</p:attrName>
                                        </p:attrNameLst>
                                      </p:cBhvr>
                                      <p:to>
                                        <a:srgbClr val="E48312"/>
                                      </p:to>
                                    </p:animClr>
                                    <p:set>
                                      <p:cBhvr>
                                        <p:cTn id="46" dur="500" fill="hold"/>
                                        <p:tgtEl>
                                          <p:spTgt spid="17"/>
                                        </p:tgtEl>
                                        <p:attrNameLst>
                                          <p:attrName>fill.type</p:attrName>
                                        </p:attrNameLst>
                                      </p:cBhvr>
                                      <p:to>
                                        <p:strVal val="solid"/>
                                      </p:to>
                                    </p:set>
                                    <p:set>
                                      <p:cBhvr>
                                        <p:cTn id="47" dur="500" fill="hold"/>
                                        <p:tgtEl>
                                          <p:spTgt spid="17"/>
                                        </p:tgtEl>
                                        <p:attrNameLst>
                                          <p:attrName>fill.on</p:attrName>
                                        </p:attrNameLst>
                                      </p:cBhvr>
                                      <p:to>
                                        <p:strVal val="true"/>
                                      </p:to>
                                    </p:set>
                                  </p:childTnLst>
                                </p:cTn>
                              </p:par>
                              <p:par>
                                <p:cTn id="48" presetID="10" presetClass="entr" presetSubtype="0" fill="hold"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mph" presetSubtype="0" fill="hold" nodeType="clickEffect">
                                  <p:stCondLst>
                                    <p:cond delay="0"/>
                                  </p:stCondLst>
                                  <p:childTnLst>
                                    <p:animRot by="1020000">
                                      <p:cBhvr>
                                        <p:cTn id="54" dur="500" fill="hold"/>
                                        <p:tgtEl>
                                          <p:spTgt spid="11"/>
                                        </p:tgtEl>
                                        <p:attrNameLst>
                                          <p:attrName>r</p:attrName>
                                        </p:attrNameLst>
                                      </p:cBhvr>
                                    </p:animRot>
                                  </p:childTnLst>
                                </p:cTn>
                              </p:par>
                            </p:childTnLst>
                          </p:cTn>
                        </p:par>
                        <p:par>
                          <p:cTn id="55" fill="hold">
                            <p:stCondLst>
                              <p:cond delay="500"/>
                            </p:stCondLst>
                            <p:childTnLst>
                              <p:par>
                                <p:cTn id="56" presetID="1" presetClass="emph" presetSubtype="2" fill="hold" nodeType="afterEffect">
                                  <p:stCondLst>
                                    <p:cond delay="0"/>
                                  </p:stCondLst>
                                  <p:childTnLst>
                                    <p:animClr clrSpc="rgb" dir="cw">
                                      <p:cBhvr>
                                        <p:cTn id="57" dur="500" fill="hold"/>
                                        <p:tgtEl>
                                          <p:spTgt spid="22"/>
                                        </p:tgtEl>
                                        <p:attrNameLst>
                                          <p:attrName>fillcolor</p:attrName>
                                        </p:attrNameLst>
                                      </p:cBhvr>
                                      <p:to>
                                        <a:srgbClr val="E48312"/>
                                      </p:to>
                                    </p:animClr>
                                    <p:set>
                                      <p:cBhvr>
                                        <p:cTn id="58" dur="500" fill="hold"/>
                                        <p:tgtEl>
                                          <p:spTgt spid="22"/>
                                        </p:tgtEl>
                                        <p:attrNameLst>
                                          <p:attrName>fill.type</p:attrName>
                                        </p:attrNameLst>
                                      </p:cBhvr>
                                      <p:to>
                                        <p:strVal val="solid"/>
                                      </p:to>
                                    </p:set>
                                    <p:set>
                                      <p:cBhvr>
                                        <p:cTn id="59" dur="500" fill="hold"/>
                                        <p:tgtEl>
                                          <p:spTgt spid="22"/>
                                        </p:tgtEl>
                                        <p:attrNameLst>
                                          <p:attrName>fill.on</p:attrName>
                                        </p:attrNameLst>
                                      </p:cBhvr>
                                      <p:to>
                                        <p:strVal val="true"/>
                                      </p:to>
                                    </p:set>
                                  </p:childTnLst>
                                </p:cTn>
                              </p:par>
                              <p:par>
                                <p:cTn id="60" presetID="10" presetClass="entr" presetSubtype="0" fill="hold" nodeType="with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8" grpId="0"/>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pPr>
              <a:buNone/>
            </a:pPr>
            <a:r>
              <a:rPr lang="fr-FR" sz="4000" dirty="0"/>
              <a:t> </a:t>
            </a:r>
            <a:r>
              <a:rPr lang="fr-FR" sz="4000" dirty="0" smtClean="0"/>
              <a:t>	- l’OQSF</a:t>
            </a:r>
          </a:p>
          <a:p>
            <a:pPr>
              <a:buNone/>
            </a:pPr>
            <a:r>
              <a:rPr lang="fr-FR" sz="2800" dirty="0" smtClean="0"/>
              <a:t>	L'OQSF est un organisme public créé par Décret n° 2009-95, en date du 06 Février 2009. Il est une instance  consultative dirigée par un Secrétaire Exécutif, nommé par arrêté du Ministre en charge de l'Economie et des Finances, sous la supervision d'un Conseil d'Orientation.</a:t>
            </a:r>
          </a:p>
          <a:p>
            <a:pPr>
              <a:buNone/>
            </a:pPr>
            <a:r>
              <a:rPr lang="fr-FR" sz="2800" dirty="0" smtClean="0"/>
              <a:t>	L'Observatoire a trois fonctions essentielles :</a:t>
            </a:r>
          </a:p>
          <a:p>
            <a:pPr lvl="0"/>
            <a:r>
              <a:rPr lang="fr-FR" sz="2800" dirty="0" smtClean="0"/>
              <a:t>promouvoir la qualité des services financiers ;</a:t>
            </a:r>
          </a:p>
          <a:p>
            <a:pPr lvl="0"/>
            <a:r>
              <a:rPr lang="fr-FR" sz="2800" dirty="0" smtClean="0"/>
              <a:t>favoriser l'amélioration de la qualité de la relation entre opérateurs de services financiers et usagers ;</a:t>
            </a:r>
          </a:p>
          <a:p>
            <a:pPr lvl="0"/>
            <a:r>
              <a:rPr lang="fr-FR" sz="2800" dirty="0" smtClean="0"/>
              <a:t>assurer la mission de médiation.</a:t>
            </a:r>
          </a:p>
          <a:p>
            <a:pPr lvl="0">
              <a:buNone/>
            </a:pPr>
            <a:r>
              <a:rPr lang="fr-FR" sz="2800" dirty="0" smtClean="0"/>
              <a:t>Il prend des initiatives allant dans le sens de la promotion de l’éducation financière des usagers des services financiers</a:t>
            </a:r>
          </a:p>
          <a:p>
            <a:pPr>
              <a:buNone/>
            </a:pPr>
            <a:endParaRPr lang="fr-FR" sz="4000" dirty="0" smtClean="0"/>
          </a:p>
          <a:p>
            <a:pPr>
              <a:buNone/>
            </a:pPr>
            <a:endParaRPr lang="fr-FR" sz="4000" dirty="0" smtClean="0"/>
          </a:p>
          <a:p>
            <a:pPr>
              <a:buNone/>
            </a:pPr>
            <a:endParaRPr lang="fr-FR" sz="4000" dirty="0" smtClean="0"/>
          </a:p>
          <a:p>
            <a:pPr>
              <a:buNone/>
            </a:pPr>
            <a:endParaRPr lang="fr-FR" sz="4000" dirty="0" smtClean="0"/>
          </a:p>
          <a:p>
            <a:pPr>
              <a:buNone/>
            </a:pPr>
            <a:endParaRPr lang="fr-FR" sz="36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2234988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lgn="just">
              <a:buNone/>
            </a:pPr>
            <a:r>
              <a:rPr lang="fr-FR" sz="2400" dirty="0" smtClean="0"/>
              <a:t>	</a:t>
            </a:r>
            <a:r>
              <a:rPr lang="fr-FR" sz="4000" dirty="0" smtClean="0"/>
              <a:t>Le </a:t>
            </a:r>
            <a:r>
              <a:rPr lang="fr-FR" sz="4000" dirty="0"/>
              <a:t>secteur de la microfinance a connu ces dernières années un développement important et se positionne comme un levier incontournable de l’inclusion financière avec un taux de </a:t>
            </a:r>
            <a:r>
              <a:rPr lang="fr-FR" sz="4000" dirty="0" smtClean="0"/>
              <a:t>pénétration </a:t>
            </a:r>
            <a:r>
              <a:rPr lang="fr-FR" sz="4000" dirty="0"/>
              <a:t>de 15% au 31 décembre 2015 contre 6% pour le secteur bancaire</a:t>
            </a:r>
            <a:r>
              <a:rPr lang="fr-FR" sz="4000" dirty="0" smtClean="0"/>
              <a:t>.</a:t>
            </a:r>
            <a:endParaRPr lang="fr-FR" sz="4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Situation actuelle du secteur</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78227266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lgn="just">
              <a:buNone/>
            </a:pPr>
            <a:r>
              <a:rPr lang="fr-FR" sz="2400" dirty="0" smtClean="0"/>
              <a:t>	</a:t>
            </a:r>
            <a:r>
              <a:rPr lang="fr-FR" sz="4000" dirty="0" smtClean="0"/>
              <a:t>Le </a:t>
            </a:r>
            <a:r>
              <a:rPr lang="fr-FR" sz="4000" dirty="0"/>
              <a:t>secteur de la microfinance a connu ces dernières années un développement important et se positionne comme un levier incontournable de l’inclusion financière avec un taux de </a:t>
            </a:r>
            <a:r>
              <a:rPr lang="fr-FR" sz="4000" dirty="0" smtClean="0"/>
              <a:t>pénétration </a:t>
            </a:r>
            <a:r>
              <a:rPr lang="fr-FR" sz="4000" dirty="0"/>
              <a:t>de 15% au 31 décembre </a:t>
            </a:r>
            <a:r>
              <a:rPr lang="fr-FR" sz="4000" dirty="0" smtClean="0"/>
              <a:t>2014 </a:t>
            </a:r>
            <a:r>
              <a:rPr lang="fr-FR" sz="4000" dirty="0"/>
              <a:t>contre 6% pour le secteur bancaire</a:t>
            </a:r>
            <a:r>
              <a:rPr lang="fr-FR" sz="4000" dirty="0" smtClean="0"/>
              <a:t>. Le nombre de SFD agréés s’élève à </a:t>
            </a:r>
            <a:r>
              <a:rPr lang="fr-FR" sz="4000" b="1" dirty="0" smtClean="0"/>
              <a:t>388</a:t>
            </a:r>
            <a:r>
              <a:rPr lang="fr-FR" sz="4000" dirty="0" smtClean="0"/>
              <a:t> polarisant </a:t>
            </a:r>
            <a:r>
              <a:rPr lang="fr-FR" sz="4000" b="1" dirty="0" smtClean="0"/>
              <a:t>954</a:t>
            </a:r>
            <a:r>
              <a:rPr lang="fr-FR" sz="4000" dirty="0" smtClean="0"/>
              <a:t> points de services sur l’ensemble du territoire national. </a:t>
            </a:r>
            <a:endParaRPr lang="fr-FR" sz="40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Situation actuelle du secteur</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78227266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Situation actuelle du secteur</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graphicFrame>
        <p:nvGraphicFramePr>
          <p:cNvPr id="11" name="Espace réservé du contenu 10"/>
          <p:cNvGraphicFramePr>
            <a:graphicFrameLocks noGrp="1"/>
          </p:cNvGraphicFramePr>
          <p:nvPr>
            <p:ph idx="1"/>
          </p:nvPr>
        </p:nvGraphicFramePr>
        <p:xfrm>
          <a:off x="269875" y="1189038"/>
          <a:ext cx="11652250" cy="4689252"/>
        </p:xfrm>
        <a:graphic>
          <a:graphicData uri="http://schemas.openxmlformats.org/drawingml/2006/table">
            <a:tbl>
              <a:tblPr firstRow="1" bandRow="1">
                <a:tableStyleId>{5C22544A-7EE6-4342-B048-85BDC9FD1C3A}</a:tableStyleId>
              </a:tblPr>
              <a:tblGrid>
                <a:gridCol w="2330450"/>
                <a:gridCol w="2330450"/>
                <a:gridCol w="2330450"/>
                <a:gridCol w="2330450"/>
                <a:gridCol w="2330450"/>
              </a:tblGrid>
              <a:tr h="521028">
                <a:tc>
                  <a:txBody>
                    <a:bodyPr/>
                    <a:lstStyle/>
                    <a:p>
                      <a:endParaRPr lang="fr-FR" dirty="0"/>
                    </a:p>
                  </a:txBody>
                  <a:tcPr/>
                </a:tc>
                <a:tc>
                  <a:txBody>
                    <a:bodyPr/>
                    <a:lstStyle/>
                    <a:p>
                      <a:r>
                        <a:rPr lang="fr-FR" dirty="0" smtClean="0"/>
                        <a:t>2011</a:t>
                      </a:r>
                      <a:endParaRPr lang="fr-FR" dirty="0"/>
                    </a:p>
                  </a:txBody>
                  <a:tcPr/>
                </a:tc>
                <a:tc>
                  <a:txBody>
                    <a:bodyPr/>
                    <a:lstStyle/>
                    <a:p>
                      <a:r>
                        <a:rPr lang="fr-FR" dirty="0" smtClean="0"/>
                        <a:t>2012</a:t>
                      </a:r>
                      <a:endParaRPr lang="fr-FR" dirty="0"/>
                    </a:p>
                  </a:txBody>
                  <a:tcPr/>
                </a:tc>
                <a:tc>
                  <a:txBody>
                    <a:bodyPr/>
                    <a:lstStyle/>
                    <a:p>
                      <a:r>
                        <a:rPr lang="fr-FR" dirty="0" smtClean="0"/>
                        <a:t>2013</a:t>
                      </a:r>
                      <a:endParaRPr lang="fr-FR" dirty="0"/>
                    </a:p>
                  </a:txBody>
                  <a:tcPr/>
                </a:tc>
                <a:tc>
                  <a:txBody>
                    <a:bodyPr/>
                    <a:lstStyle/>
                    <a:p>
                      <a:r>
                        <a:rPr lang="fr-FR" dirty="0" smtClean="0"/>
                        <a:t>20 14</a:t>
                      </a:r>
                      <a:endParaRPr lang="fr-FR" dirty="0"/>
                    </a:p>
                  </a:txBody>
                  <a:tcPr/>
                </a:tc>
              </a:tr>
              <a:tr h="521028">
                <a:tc>
                  <a:txBody>
                    <a:bodyPr/>
                    <a:lstStyle/>
                    <a:p>
                      <a:r>
                        <a:rPr lang="fr-FR" dirty="0" smtClean="0"/>
                        <a:t>Clients </a:t>
                      </a:r>
                      <a:endParaRPr lang="fr-FR" dirty="0"/>
                    </a:p>
                  </a:txBody>
                  <a:tcPr/>
                </a:tc>
                <a:tc>
                  <a:txBody>
                    <a:bodyPr/>
                    <a:lstStyle/>
                    <a:p>
                      <a:r>
                        <a:rPr lang="fr-FR" dirty="0" smtClean="0"/>
                        <a:t>1 663 409</a:t>
                      </a:r>
                      <a:endParaRPr lang="fr-FR" dirty="0"/>
                    </a:p>
                  </a:txBody>
                  <a:tcPr/>
                </a:tc>
                <a:tc>
                  <a:txBody>
                    <a:bodyPr/>
                    <a:lstStyle/>
                    <a:p>
                      <a:r>
                        <a:rPr lang="fr-FR" dirty="0" smtClean="0"/>
                        <a:t>1 789 032</a:t>
                      </a:r>
                      <a:endParaRPr lang="fr-FR" dirty="0"/>
                    </a:p>
                  </a:txBody>
                  <a:tcPr/>
                </a:tc>
                <a:tc>
                  <a:txBody>
                    <a:bodyPr/>
                    <a:lstStyle/>
                    <a:p>
                      <a:r>
                        <a:rPr lang="fr-FR" dirty="0" smtClean="0"/>
                        <a:t>1 947 494</a:t>
                      </a:r>
                      <a:endParaRPr lang="fr-FR" dirty="0"/>
                    </a:p>
                  </a:txBody>
                  <a:tcPr/>
                </a:tc>
                <a:tc>
                  <a:txBody>
                    <a:bodyPr/>
                    <a:lstStyle/>
                    <a:p>
                      <a:r>
                        <a:rPr lang="fr-FR" dirty="0" smtClean="0"/>
                        <a:t>2</a:t>
                      </a:r>
                      <a:r>
                        <a:rPr lang="fr-FR" baseline="0" dirty="0" smtClean="0"/>
                        <a:t> 193 268</a:t>
                      </a:r>
                      <a:endParaRPr lang="fr-FR" dirty="0"/>
                    </a:p>
                  </a:txBody>
                  <a:tcPr/>
                </a:tc>
              </a:tr>
              <a:tr h="521028">
                <a:tc>
                  <a:txBody>
                    <a:bodyPr/>
                    <a:lstStyle/>
                    <a:p>
                      <a:r>
                        <a:rPr lang="fr-FR" dirty="0" smtClean="0"/>
                        <a:t>Emprunteurs</a:t>
                      </a:r>
                      <a:r>
                        <a:rPr lang="fr-FR" baseline="0" dirty="0" smtClean="0"/>
                        <a:t> actifs</a:t>
                      </a:r>
                      <a:endParaRPr lang="fr-FR" dirty="0"/>
                    </a:p>
                  </a:txBody>
                  <a:tcPr/>
                </a:tc>
                <a:tc>
                  <a:txBody>
                    <a:bodyPr/>
                    <a:lstStyle/>
                    <a:p>
                      <a:r>
                        <a:rPr lang="fr-FR" dirty="0" smtClean="0"/>
                        <a:t>405 268</a:t>
                      </a:r>
                      <a:endParaRPr lang="fr-FR" dirty="0"/>
                    </a:p>
                  </a:txBody>
                  <a:tcPr/>
                </a:tc>
                <a:tc>
                  <a:txBody>
                    <a:bodyPr/>
                    <a:lstStyle/>
                    <a:p>
                      <a:r>
                        <a:rPr lang="fr-FR" dirty="0" smtClean="0"/>
                        <a:t>423 030</a:t>
                      </a:r>
                      <a:endParaRPr lang="fr-FR" dirty="0"/>
                    </a:p>
                  </a:txBody>
                  <a:tcPr/>
                </a:tc>
                <a:tc>
                  <a:txBody>
                    <a:bodyPr/>
                    <a:lstStyle/>
                    <a:p>
                      <a:r>
                        <a:rPr lang="fr-FR" dirty="0" smtClean="0"/>
                        <a:t>480 285</a:t>
                      </a:r>
                      <a:endParaRPr lang="fr-FR" dirty="0"/>
                    </a:p>
                  </a:txBody>
                  <a:tcPr/>
                </a:tc>
                <a:tc>
                  <a:txBody>
                    <a:bodyPr/>
                    <a:lstStyle/>
                    <a:p>
                      <a:r>
                        <a:rPr lang="fr-FR" dirty="0" smtClean="0"/>
                        <a:t>453 197</a:t>
                      </a:r>
                      <a:endParaRPr lang="fr-FR" dirty="0"/>
                    </a:p>
                  </a:txBody>
                  <a:tcPr/>
                </a:tc>
              </a:tr>
              <a:tr h="521028">
                <a:tc>
                  <a:txBody>
                    <a:bodyPr/>
                    <a:lstStyle/>
                    <a:p>
                      <a:r>
                        <a:rPr lang="fr-FR" dirty="0" smtClean="0"/>
                        <a:t>Encours crédit</a:t>
                      </a:r>
                      <a:endParaRPr lang="fr-FR" dirty="0"/>
                    </a:p>
                  </a:txBody>
                  <a:tcPr/>
                </a:tc>
                <a:tc>
                  <a:txBody>
                    <a:bodyPr/>
                    <a:lstStyle/>
                    <a:p>
                      <a:r>
                        <a:rPr lang="fr-FR" dirty="0" smtClean="0"/>
                        <a:t>215</a:t>
                      </a:r>
                      <a:endParaRPr lang="fr-FR" dirty="0"/>
                    </a:p>
                  </a:txBody>
                  <a:tcPr/>
                </a:tc>
                <a:tc>
                  <a:txBody>
                    <a:bodyPr/>
                    <a:lstStyle/>
                    <a:p>
                      <a:r>
                        <a:rPr lang="fr-FR" dirty="0" smtClean="0"/>
                        <a:t>229 </a:t>
                      </a:r>
                      <a:endParaRPr lang="fr-FR" dirty="0"/>
                    </a:p>
                  </a:txBody>
                  <a:tcPr/>
                </a:tc>
                <a:tc>
                  <a:txBody>
                    <a:bodyPr/>
                    <a:lstStyle/>
                    <a:p>
                      <a:r>
                        <a:rPr lang="fr-FR" dirty="0" smtClean="0"/>
                        <a:t>236</a:t>
                      </a:r>
                      <a:endParaRPr lang="fr-FR" dirty="0"/>
                    </a:p>
                  </a:txBody>
                  <a:tcPr/>
                </a:tc>
                <a:tc>
                  <a:txBody>
                    <a:bodyPr/>
                    <a:lstStyle/>
                    <a:p>
                      <a:r>
                        <a:rPr lang="fr-FR" dirty="0" smtClean="0"/>
                        <a:t>257</a:t>
                      </a:r>
                      <a:endParaRPr lang="fr-FR" dirty="0"/>
                    </a:p>
                  </a:txBody>
                  <a:tcPr/>
                </a:tc>
              </a:tr>
              <a:tr h="521028">
                <a:tc>
                  <a:txBody>
                    <a:bodyPr/>
                    <a:lstStyle/>
                    <a:p>
                      <a:r>
                        <a:rPr lang="fr-FR" dirty="0" smtClean="0"/>
                        <a:t>Dépôts </a:t>
                      </a:r>
                      <a:endParaRPr lang="fr-FR" dirty="0"/>
                    </a:p>
                  </a:txBody>
                  <a:tcPr/>
                </a:tc>
                <a:tc>
                  <a:txBody>
                    <a:bodyPr/>
                    <a:lstStyle/>
                    <a:p>
                      <a:r>
                        <a:rPr lang="fr-FR" dirty="0" smtClean="0"/>
                        <a:t>140</a:t>
                      </a:r>
                      <a:endParaRPr lang="fr-FR" dirty="0"/>
                    </a:p>
                  </a:txBody>
                  <a:tcPr/>
                </a:tc>
                <a:tc>
                  <a:txBody>
                    <a:bodyPr/>
                    <a:lstStyle/>
                    <a:p>
                      <a:r>
                        <a:rPr lang="fr-FR" dirty="0" smtClean="0"/>
                        <a:t>165</a:t>
                      </a:r>
                      <a:endParaRPr lang="fr-FR" dirty="0"/>
                    </a:p>
                  </a:txBody>
                  <a:tcPr/>
                </a:tc>
                <a:tc>
                  <a:txBody>
                    <a:bodyPr/>
                    <a:lstStyle/>
                    <a:p>
                      <a:r>
                        <a:rPr lang="fr-FR" dirty="0" smtClean="0"/>
                        <a:t>197</a:t>
                      </a:r>
                      <a:endParaRPr lang="fr-FR" dirty="0"/>
                    </a:p>
                  </a:txBody>
                  <a:tcPr/>
                </a:tc>
                <a:tc>
                  <a:txBody>
                    <a:bodyPr/>
                    <a:lstStyle/>
                    <a:p>
                      <a:r>
                        <a:rPr lang="fr-FR" dirty="0" smtClean="0"/>
                        <a:t>218</a:t>
                      </a:r>
                      <a:endParaRPr lang="fr-FR" dirty="0"/>
                    </a:p>
                  </a:txBody>
                  <a:tcPr/>
                </a:tc>
              </a:tr>
              <a:tr h="521028">
                <a:tc>
                  <a:txBody>
                    <a:bodyPr/>
                    <a:lstStyle/>
                    <a:p>
                      <a:r>
                        <a:rPr lang="fr-FR" dirty="0" smtClean="0"/>
                        <a:t>Emprunts</a:t>
                      </a:r>
                      <a:endParaRPr lang="fr-FR" dirty="0"/>
                    </a:p>
                  </a:txBody>
                  <a:tcPr/>
                </a:tc>
                <a:tc>
                  <a:txBody>
                    <a:bodyPr/>
                    <a:lstStyle/>
                    <a:p>
                      <a:r>
                        <a:rPr lang="fr-FR" dirty="0" smtClean="0"/>
                        <a:t>41</a:t>
                      </a:r>
                      <a:endParaRPr lang="fr-FR" dirty="0"/>
                    </a:p>
                  </a:txBody>
                  <a:tcPr/>
                </a:tc>
                <a:tc>
                  <a:txBody>
                    <a:bodyPr/>
                    <a:lstStyle/>
                    <a:p>
                      <a:r>
                        <a:rPr lang="fr-FR" dirty="0" smtClean="0"/>
                        <a:t>49</a:t>
                      </a:r>
                      <a:endParaRPr lang="fr-FR" dirty="0"/>
                    </a:p>
                  </a:txBody>
                  <a:tcPr/>
                </a:tc>
                <a:tc>
                  <a:txBody>
                    <a:bodyPr/>
                    <a:lstStyle/>
                    <a:p>
                      <a:r>
                        <a:rPr lang="fr-FR" dirty="0" smtClean="0"/>
                        <a:t>44</a:t>
                      </a:r>
                      <a:endParaRPr lang="fr-FR" dirty="0"/>
                    </a:p>
                  </a:txBody>
                  <a:tcPr/>
                </a:tc>
                <a:tc>
                  <a:txBody>
                    <a:bodyPr/>
                    <a:lstStyle/>
                    <a:p>
                      <a:r>
                        <a:rPr lang="fr-FR" dirty="0" smtClean="0"/>
                        <a:t>45</a:t>
                      </a:r>
                      <a:endParaRPr lang="fr-FR" dirty="0"/>
                    </a:p>
                  </a:txBody>
                  <a:tcPr/>
                </a:tc>
              </a:tr>
              <a:tr h="521028">
                <a:tc>
                  <a:txBody>
                    <a:bodyPr/>
                    <a:lstStyle/>
                    <a:p>
                      <a:r>
                        <a:rPr lang="fr-FR" dirty="0" smtClean="0"/>
                        <a:t>Fonds propres</a:t>
                      </a:r>
                      <a:endParaRPr lang="fr-FR" dirty="0"/>
                    </a:p>
                  </a:txBody>
                  <a:tcPr/>
                </a:tc>
                <a:tc>
                  <a:txBody>
                    <a:bodyPr/>
                    <a:lstStyle/>
                    <a:p>
                      <a:r>
                        <a:rPr lang="fr-FR" dirty="0" smtClean="0"/>
                        <a:t>78</a:t>
                      </a:r>
                      <a:endParaRPr lang="fr-FR" dirty="0"/>
                    </a:p>
                  </a:txBody>
                  <a:tcPr/>
                </a:tc>
                <a:tc>
                  <a:txBody>
                    <a:bodyPr/>
                    <a:lstStyle/>
                    <a:p>
                      <a:r>
                        <a:rPr lang="fr-FR" dirty="0" smtClean="0"/>
                        <a:t>80</a:t>
                      </a:r>
                      <a:endParaRPr lang="fr-FR" dirty="0"/>
                    </a:p>
                  </a:txBody>
                  <a:tcPr/>
                </a:tc>
                <a:tc>
                  <a:txBody>
                    <a:bodyPr/>
                    <a:lstStyle/>
                    <a:p>
                      <a:r>
                        <a:rPr lang="fr-FR" dirty="0" smtClean="0"/>
                        <a:t>90</a:t>
                      </a:r>
                      <a:endParaRPr lang="fr-FR" dirty="0"/>
                    </a:p>
                  </a:txBody>
                  <a:tcPr/>
                </a:tc>
                <a:tc>
                  <a:txBody>
                    <a:bodyPr/>
                    <a:lstStyle/>
                    <a:p>
                      <a:r>
                        <a:rPr lang="fr-FR" dirty="0" smtClean="0"/>
                        <a:t>90</a:t>
                      </a:r>
                      <a:endParaRPr lang="fr-FR" dirty="0"/>
                    </a:p>
                  </a:txBody>
                  <a:tcPr/>
                </a:tc>
              </a:tr>
              <a:tr h="521028">
                <a:tc>
                  <a:txBody>
                    <a:bodyPr/>
                    <a:lstStyle/>
                    <a:p>
                      <a:r>
                        <a:rPr lang="fr-FR" dirty="0" smtClean="0"/>
                        <a:t>Actif </a:t>
                      </a:r>
                      <a:endParaRPr lang="fr-FR" dirty="0"/>
                    </a:p>
                  </a:txBody>
                  <a:tcPr/>
                </a:tc>
                <a:tc>
                  <a:txBody>
                    <a:bodyPr/>
                    <a:lstStyle/>
                    <a:p>
                      <a:r>
                        <a:rPr lang="fr-FR" dirty="0" smtClean="0"/>
                        <a:t>331</a:t>
                      </a:r>
                      <a:endParaRPr lang="fr-FR" dirty="0"/>
                    </a:p>
                  </a:txBody>
                  <a:tcPr/>
                </a:tc>
                <a:tc>
                  <a:txBody>
                    <a:bodyPr/>
                    <a:lstStyle/>
                    <a:p>
                      <a:r>
                        <a:rPr lang="fr-FR" dirty="0" smtClean="0"/>
                        <a:t>377</a:t>
                      </a:r>
                      <a:endParaRPr lang="fr-FR" dirty="0"/>
                    </a:p>
                  </a:txBody>
                  <a:tcPr/>
                </a:tc>
                <a:tc>
                  <a:txBody>
                    <a:bodyPr/>
                    <a:lstStyle/>
                    <a:p>
                      <a:r>
                        <a:rPr lang="fr-FR" dirty="0" smtClean="0"/>
                        <a:t>393</a:t>
                      </a:r>
                      <a:endParaRPr lang="fr-FR" dirty="0"/>
                    </a:p>
                  </a:txBody>
                  <a:tcPr/>
                </a:tc>
                <a:tc>
                  <a:txBody>
                    <a:bodyPr/>
                    <a:lstStyle/>
                    <a:p>
                      <a:r>
                        <a:rPr lang="fr-FR" dirty="0" smtClean="0"/>
                        <a:t>370</a:t>
                      </a:r>
                      <a:endParaRPr lang="fr-FR" dirty="0"/>
                    </a:p>
                  </a:txBody>
                  <a:tcPr/>
                </a:tc>
              </a:tr>
              <a:tr h="521028">
                <a:tc>
                  <a:txBody>
                    <a:bodyPr/>
                    <a:lstStyle/>
                    <a:p>
                      <a:r>
                        <a:rPr lang="fr-FR" sz="1400" dirty="0" smtClean="0"/>
                        <a:t>Source:</a:t>
                      </a:r>
                      <a:r>
                        <a:rPr lang="fr-FR" sz="1400" baseline="0" dirty="0" smtClean="0"/>
                        <a:t> site DRS SFD</a:t>
                      </a:r>
                      <a:endParaRPr lang="fr-FR" sz="1400"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spTree>
    <p:extLst>
      <p:ext uri="{BB962C8B-B14F-4D97-AF65-F5344CB8AC3E}">
        <p14:creationId xmlns:p14="http://schemas.microsoft.com/office/powerpoint/2010/main" xmlns="" val="2677221989"/>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lnSpcReduction="20000"/>
          </a:bodyPr>
          <a:lstStyle/>
          <a:p>
            <a:pPr marL="0" indent="0">
              <a:buNone/>
            </a:pPr>
            <a:r>
              <a:rPr lang="fr-FR" sz="4000" dirty="0" smtClean="0"/>
              <a:t>L’offre </a:t>
            </a:r>
            <a:r>
              <a:rPr lang="fr-FR" sz="4000" dirty="0"/>
              <a:t>des SFD s’adresse plus particulièrement aux agents économiques ( MPME) évoluant dans le secteur informel dans les activités suivantes:</a:t>
            </a:r>
          </a:p>
          <a:p>
            <a:r>
              <a:rPr lang="fr-FR" sz="4000" dirty="0"/>
              <a:t>commerce</a:t>
            </a:r>
          </a:p>
          <a:p>
            <a:r>
              <a:rPr lang="fr-FR" sz="4000" dirty="0"/>
              <a:t>Pèche</a:t>
            </a:r>
          </a:p>
          <a:p>
            <a:r>
              <a:rPr lang="fr-FR" sz="4000" dirty="0"/>
              <a:t>Agriculture et élevage ( sous pluie, irriguée), chaines de valeur agricoles </a:t>
            </a:r>
          </a:p>
          <a:p>
            <a:r>
              <a:rPr lang="fr-FR" sz="4000" dirty="0"/>
              <a:t>Artisanat et manufacture</a:t>
            </a:r>
          </a:p>
          <a:p>
            <a:r>
              <a:rPr lang="fr-FR" sz="4000" dirty="0"/>
              <a:t>Service</a:t>
            </a:r>
          </a:p>
          <a:p>
            <a:r>
              <a:rPr lang="fr-FR" sz="4000" dirty="0"/>
              <a:t>Etc.</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157781"/>
            <a:ext cx="2952000" cy="544765"/>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Marché Cible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602549625"/>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None/>
            </a:pPr>
            <a:r>
              <a:rPr lang="fr-FR" sz="4000" dirty="0"/>
              <a:t>Cette clientèle est caractérisée par: </a:t>
            </a:r>
          </a:p>
          <a:p>
            <a:pPr>
              <a:buFontTx/>
              <a:buChar char="-"/>
            </a:pPr>
            <a:r>
              <a:rPr lang="fr-FR" sz="4000" dirty="0"/>
              <a:t>La faiblesse du niveau d’éducation financière</a:t>
            </a:r>
          </a:p>
          <a:p>
            <a:pPr>
              <a:buFontTx/>
              <a:buChar char="-"/>
            </a:pPr>
            <a:r>
              <a:rPr lang="fr-FR" sz="4000" dirty="0"/>
              <a:t>L’absence de comptabilité</a:t>
            </a:r>
          </a:p>
          <a:p>
            <a:pPr>
              <a:buFontTx/>
              <a:buChar char="-"/>
            </a:pPr>
            <a:r>
              <a:rPr lang="fr-FR" sz="4000" dirty="0"/>
              <a:t>L’absence d’un système de gestion des risques</a:t>
            </a:r>
          </a:p>
          <a:p>
            <a:pPr>
              <a:buFontTx/>
              <a:buChar char="-"/>
            </a:pPr>
            <a:r>
              <a:rPr lang="fr-FR" sz="4000" dirty="0"/>
              <a:t>L’absence de planification de leur développement</a:t>
            </a:r>
          </a:p>
          <a:p>
            <a:pPr>
              <a:buFontTx/>
              <a:buChar char="-"/>
            </a:pPr>
            <a:r>
              <a:rPr lang="fr-FR" sz="4000" dirty="0"/>
              <a:t>L’insuffisance de fonds propres</a:t>
            </a:r>
          </a:p>
          <a:p>
            <a:pPr>
              <a:buFontTx/>
              <a:buChar char="-"/>
            </a:pPr>
            <a:r>
              <a:rPr lang="fr-FR" sz="4000" dirty="0"/>
              <a:t>Etc.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157781"/>
            <a:ext cx="2952000" cy="544765"/>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Marché Cible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432203929"/>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None/>
            </a:pPr>
            <a:r>
              <a:rPr lang="fr-FR" sz="4000" dirty="0" smtClean="0"/>
              <a:t>	Selon </a:t>
            </a:r>
            <a:r>
              <a:rPr lang="fr-FR" sz="4000" dirty="0"/>
              <a:t>l’article 4 de la loi sur les SFD, les opérations que peuvent réaliser les SFD sont</a:t>
            </a:r>
            <a:r>
              <a:rPr lang="fr-FR" sz="4000" dirty="0" smtClean="0"/>
              <a:t>:</a:t>
            </a:r>
          </a:p>
          <a:p>
            <a:pPr>
              <a:buNone/>
            </a:pPr>
            <a:endParaRPr lang="fr-FR" sz="4000" dirty="0"/>
          </a:p>
          <a:p>
            <a:pPr>
              <a:buFontTx/>
              <a:buChar char="-"/>
            </a:pPr>
            <a:r>
              <a:rPr lang="fr-FR" sz="4000" dirty="0"/>
              <a:t>Les prêts</a:t>
            </a:r>
          </a:p>
          <a:p>
            <a:pPr>
              <a:buFontTx/>
              <a:buChar char="-"/>
            </a:pPr>
            <a:r>
              <a:rPr lang="fr-FR" sz="4000" dirty="0"/>
              <a:t>Les dépôts </a:t>
            </a:r>
          </a:p>
          <a:p>
            <a:pPr>
              <a:buFontTx/>
              <a:buChar char="-"/>
            </a:pPr>
            <a:r>
              <a:rPr lang="fr-FR" sz="4000" dirty="0"/>
              <a:t>Les engagements par signature</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139234462"/>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4000" dirty="0" smtClean="0"/>
              <a:t>	</a:t>
            </a:r>
            <a:r>
              <a:rPr lang="fr-FR" sz="4000" dirty="0">
                <a:solidFill>
                  <a:srgbClr val="002060"/>
                </a:solidFill>
              </a:rPr>
              <a:t>Prêt investissement CT,MT et LT</a:t>
            </a:r>
          </a:p>
          <a:p>
            <a:r>
              <a:rPr lang="fr-FR" sz="4000" b="1" dirty="0"/>
              <a:t>BUT </a:t>
            </a:r>
            <a:r>
              <a:rPr lang="fr-FR" sz="4000" dirty="0"/>
              <a:t>: </a:t>
            </a:r>
            <a:r>
              <a:rPr lang="fr-FR" sz="3600" dirty="0"/>
              <a:t>fournir aux PME formelles et informelles un produit de crédit pour leurs besoins d’investissement</a:t>
            </a:r>
          </a:p>
          <a:p>
            <a:r>
              <a:rPr lang="fr-FR" sz="4000" b="1" dirty="0"/>
              <a:t>CIBLE</a:t>
            </a:r>
            <a:r>
              <a:rPr lang="fr-FR" sz="4000" dirty="0"/>
              <a:t> : Entrepreneurs</a:t>
            </a:r>
            <a:r>
              <a:rPr lang="fr-FR" sz="4000" b="1" dirty="0"/>
              <a:t> </a:t>
            </a:r>
            <a:r>
              <a:rPr lang="fr-FR" sz="4000" dirty="0"/>
              <a:t>exerçant leur activité principale</a:t>
            </a:r>
            <a:r>
              <a:rPr lang="fr-FR" sz="4000" b="1" dirty="0"/>
              <a:t> </a:t>
            </a:r>
            <a:r>
              <a:rPr lang="fr-FR" sz="4000" dirty="0"/>
              <a:t>au Sénégal</a:t>
            </a:r>
          </a:p>
          <a:p>
            <a:pPr>
              <a:buNone/>
            </a:pPr>
            <a:r>
              <a:rPr lang="fr-FR" sz="4000" dirty="0"/>
              <a:t>    Disposer d’une solide expérience dans le domaine d’activité concerné</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Investissement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421146272"/>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77500" lnSpcReduction="20000"/>
          </a:bodyPr>
          <a:lstStyle/>
          <a:p>
            <a:r>
              <a:rPr lang="fr-FR" sz="4000" b="1" dirty="0"/>
              <a:t>Secteurs d’activités</a:t>
            </a:r>
            <a:r>
              <a:rPr lang="fr-FR" sz="4000" dirty="0"/>
              <a:t>: commerce, services, manufacture, agriculture, artisanat</a:t>
            </a:r>
          </a:p>
          <a:p>
            <a:r>
              <a:rPr lang="fr-FR" sz="4000" b="1" dirty="0"/>
              <a:t>Mode de remboursement : </a:t>
            </a:r>
            <a:r>
              <a:rPr lang="fr-FR" sz="4000" dirty="0"/>
              <a:t>mensuel en général mais peut être modulé selon l’activité</a:t>
            </a:r>
          </a:p>
          <a:p>
            <a:r>
              <a:rPr lang="fr-FR" sz="4000" b="1" dirty="0"/>
              <a:t>Apport personnel: </a:t>
            </a:r>
            <a:r>
              <a:rPr lang="fr-FR" sz="4000" dirty="0"/>
              <a:t>5% à 15% selon les SFD</a:t>
            </a:r>
          </a:p>
          <a:p>
            <a:r>
              <a:rPr lang="fr-FR" sz="4000" b="1" dirty="0"/>
              <a:t>Durée:</a:t>
            </a:r>
            <a:r>
              <a:rPr lang="fr-FR" sz="4000" dirty="0"/>
              <a:t> jusqu’à 5 ans</a:t>
            </a:r>
          </a:p>
          <a:p>
            <a:r>
              <a:rPr lang="fr-FR" sz="4000" b="1" dirty="0"/>
              <a:t>Différé</a:t>
            </a:r>
            <a:r>
              <a:rPr lang="fr-FR" sz="4000" dirty="0"/>
              <a:t> : jusqu’à 6 mois</a:t>
            </a:r>
          </a:p>
          <a:p>
            <a:r>
              <a:rPr lang="fr-FR" sz="4000" b="1" dirty="0"/>
              <a:t>Montant: </a:t>
            </a:r>
            <a:r>
              <a:rPr lang="fr-FR" sz="4000" dirty="0"/>
              <a:t>jusqu’à  400 millions</a:t>
            </a:r>
          </a:p>
          <a:p>
            <a:r>
              <a:rPr lang="fr-FR" sz="4000" b="1" dirty="0"/>
              <a:t>Délai de mise en place: </a:t>
            </a:r>
            <a:r>
              <a:rPr lang="fr-FR" sz="4000" dirty="0"/>
              <a:t>15 à 30 jours</a:t>
            </a:r>
          </a:p>
          <a:p>
            <a:r>
              <a:rPr lang="fr-FR" sz="4000" dirty="0"/>
              <a:t> </a:t>
            </a:r>
            <a:r>
              <a:rPr lang="fr-FR" sz="4000" b="1" dirty="0"/>
              <a:t>GARANTIE : </a:t>
            </a:r>
            <a:r>
              <a:rPr lang="fr-FR" sz="4000" dirty="0"/>
              <a:t>hypothèque, nantissement de véhicules ou d’équipements, hypothèque+ nantissement, </a:t>
            </a:r>
            <a:r>
              <a:rPr lang="fr-FR" sz="4000" dirty="0" err="1"/>
              <a:t>hypothèque+gage</a:t>
            </a:r>
            <a:r>
              <a:rPr lang="fr-FR" sz="4000" dirty="0"/>
              <a:t> bijoux, dépôt titre + nantissement véhicules, promesse d’hypothèque ( acte de vente </a:t>
            </a:r>
            <a:r>
              <a:rPr lang="fr-FR" sz="4000" dirty="0" err="1"/>
              <a:t>ssp</a:t>
            </a:r>
            <a:r>
              <a:rPr lang="fr-FR" sz="4000" dirty="0"/>
              <a:t> assis sur un titre foncier) etc.</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Investissement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85930539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lnSpcReduction="20000"/>
          </a:bodyPr>
          <a:lstStyle/>
          <a:p>
            <a:pPr>
              <a:buFont typeface="Wingdings" pitchFamily="2" charset="2"/>
              <a:buChar char="q"/>
            </a:pPr>
            <a:r>
              <a:rPr lang="fr-FR" sz="4000" dirty="0" smtClean="0"/>
              <a:t>	</a:t>
            </a:r>
            <a:r>
              <a:rPr lang="fr-FR" sz="6000" dirty="0">
                <a:solidFill>
                  <a:srgbClr val="002060"/>
                </a:solidFill>
              </a:rPr>
              <a:t>Crédit fonds de roulement</a:t>
            </a:r>
          </a:p>
          <a:p>
            <a:pPr>
              <a:buNone/>
            </a:pPr>
            <a:endParaRPr lang="fr-FR" sz="3600" dirty="0"/>
          </a:p>
          <a:p>
            <a:r>
              <a:rPr lang="fr-FR" sz="4000" b="1" dirty="0"/>
              <a:t>BUT </a:t>
            </a:r>
            <a:r>
              <a:rPr lang="fr-FR" sz="4000" dirty="0"/>
              <a:t>: fournir aux entrepreneurs un produit de crédit pour le financement de leurs besoins en fonds de roulement. C’est un produit  qui peut  à la création de la MPME être complémentaire au crédit investissement</a:t>
            </a:r>
          </a:p>
          <a:p>
            <a:endParaRPr lang="fr-FR" sz="2000" dirty="0"/>
          </a:p>
          <a:p>
            <a:r>
              <a:rPr lang="fr-FR" sz="4000" b="1" dirty="0"/>
              <a:t>CIBLE :</a:t>
            </a:r>
            <a:r>
              <a:rPr lang="fr-FR" sz="4000" dirty="0"/>
              <a:t> Entrepreneurs exerçant leur activité principale au Sénégal</a:t>
            </a:r>
          </a:p>
          <a:p>
            <a:pPr>
              <a:buNone/>
            </a:pPr>
            <a:r>
              <a:rPr lang="fr-FR" sz="4000" dirty="0"/>
              <a:t>      Disposer d’une solide expérience dans le domaine d’activité concerné</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Fonds de roulement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21216465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Tree>
    <p:extLst>
      <p:ext uri="{BB962C8B-B14F-4D97-AF65-F5344CB8AC3E}">
        <p14:creationId xmlns:p14="http://schemas.microsoft.com/office/powerpoint/2010/main" xmlns="" val="355069779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4000" dirty="0" smtClean="0"/>
              <a:t>	</a:t>
            </a:r>
            <a:r>
              <a:rPr lang="fr-FR" sz="6000" dirty="0" smtClean="0">
                <a:solidFill>
                  <a:srgbClr val="002060"/>
                </a:solidFill>
              </a:rPr>
              <a:t>Crédit fonds de roulement</a:t>
            </a:r>
          </a:p>
          <a:p>
            <a:pPr>
              <a:buNone/>
            </a:pPr>
            <a:endParaRPr lang="fr-FR" sz="3600" dirty="0" smtClean="0"/>
          </a:p>
          <a:p>
            <a:r>
              <a:rPr lang="fr-FR" sz="4000" b="1" dirty="0"/>
              <a:t>Secteurs d’activités</a:t>
            </a:r>
            <a:r>
              <a:rPr lang="fr-FR" sz="4000" dirty="0"/>
              <a:t>: commerce, services, manufacture, agriculture, artisanat</a:t>
            </a:r>
          </a:p>
          <a:p>
            <a:r>
              <a:rPr lang="fr-FR" sz="4000" b="1" dirty="0"/>
              <a:t>Mode de remboursement : </a:t>
            </a:r>
            <a:r>
              <a:rPr lang="fr-FR" sz="4000" dirty="0"/>
              <a:t>mensuel en général mais peut être modulé selon le cycle commercial de l’activité</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Fonds de roulement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667541660"/>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77500" lnSpcReduction="20000"/>
          </a:bodyPr>
          <a:lstStyle/>
          <a:p>
            <a:pPr>
              <a:buFont typeface="Wingdings" pitchFamily="2" charset="2"/>
              <a:buChar char="q"/>
            </a:pPr>
            <a:r>
              <a:rPr lang="fr-FR" sz="4000" dirty="0" smtClean="0"/>
              <a:t>	</a:t>
            </a:r>
            <a:r>
              <a:rPr lang="fr-FR" sz="6000" dirty="0" smtClean="0">
                <a:solidFill>
                  <a:srgbClr val="002060"/>
                </a:solidFill>
              </a:rPr>
              <a:t>Crédit fonds de roulement</a:t>
            </a:r>
          </a:p>
          <a:p>
            <a:pPr>
              <a:buNone/>
            </a:pPr>
            <a:endParaRPr lang="fr-FR" sz="3600" dirty="0" smtClean="0"/>
          </a:p>
          <a:p>
            <a:r>
              <a:rPr lang="fr-FR" sz="4000" b="1" dirty="0"/>
              <a:t>Apport personnel: </a:t>
            </a:r>
            <a:r>
              <a:rPr lang="fr-FR" sz="4000" dirty="0"/>
              <a:t>5% à 20%</a:t>
            </a:r>
          </a:p>
          <a:p>
            <a:r>
              <a:rPr lang="fr-FR" sz="4000" b="1" dirty="0"/>
              <a:t>Durée:</a:t>
            </a:r>
            <a:r>
              <a:rPr lang="fr-FR" sz="4000" dirty="0"/>
              <a:t> jusqu’à 2 ans</a:t>
            </a:r>
          </a:p>
          <a:p>
            <a:r>
              <a:rPr lang="fr-FR" sz="4000" b="1" dirty="0"/>
              <a:t>Différé</a:t>
            </a:r>
            <a:r>
              <a:rPr lang="fr-FR" sz="4000" dirty="0"/>
              <a:t> : jusqu’à 3 mois</a:t>
            </a:r>
          </a:p>
          <a:p>
            <a:r>
              <a:rPr lang="fr-FR" sz="4000" b="1" dirty="0"/>
              <a:t>Montant: </a:t>
            </a:r>
            <a:r>
              <a:rPr lang="fr-FR" sz="4000" dirty="0"/>
              <a:t>jusqu’à  400 millions</a:t>
            </a:r>
          </a:p>
          <a:p>
            <a:r>
              <a:rPr lang="fr-FR" sz="4000" b="1" dirty="0"/>
              <a:t>Délai de mise en place: </a:t>
            </a:r>
            <a:r>
              <a:rPr lang="fr-FR" sz="4000" dirty="0"/>
              <a:t>15 jours à 1 mois</a:t>
            </a:r>
          </a:p>
          <a:p>
            <a:r>
              <a:rPr lang="fr-FR" sz="4000" dirty="0"/>
              <a:t> </a:t>
            </a:r>
            <a:r>
              <a:rPr lang="fr-FR" sz="4000" b="1" dirty="0"/>
              <a:t>GARANTIE : </a:t>
            </a:r>
            <a:r>
              <a:rPr lang="fr-FR" sz="4000" dirty="0"/>
              <a:t>hypothèque, nantissement de véhicules ou d’équipements hypothèque+ nantissement, </a:t>
            </a:r>
            <a:r>
              <a:rPr lang="fr-FR" sz="4000" dirty="0" err="1"/>
              <a:t>hypothèque+gage</a:t>
            </a:r>
            <a:r>
              <a:rPr lang="fr-FR" sz="4000" dirty="0"/>
              <a:t> bijoux, dépôt titre + nantissement véhicules , promesse d’hypothèque ( acte de vente </a:t>
            </a:r>
            <a:r>
              <a:rPr lang="fr-FR" sz="4000" dirty="0" err="1"/>
              <a:t>ssp</a:t>
            </a:r>
            <a:r>
              <a:rPr lang="fr-FR" sz="4000" dirty="0"/>
              <a:t> assis sur un titre foncier) etc.</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Fonds de roulement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004628309"/>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lnSpcReduction="20000"/>
          </a:bodyPr>
          <a:lstStyle/>
          <a:p>
            <a:pPr>
              <a:buFont typeface="Wingdings" pitchFamily="2" charset="2"/>
              <a:buChar char="q"/>
            </a:pPr>
            <a:r>
              <a:rPr lang="fr-FR" sz="6000" dirty="0">
                <a:solidFill>
                  <a:srgbClr val="002060"/>
                </a:solidFill>
              </a:rPr>
              <a:t>Crédit de trésorerie</a:t>
            </a:r>
          </a:p>
          <a:p>
            <a:r>
              <a:rPr lang="fr-FR" sz="3200" b="1" dirty="0"/>
              <a:t>BUT </a:t>
            </a:r>
            <a:r>
              <a:rPr lang="fr-FR" sz="3200" dirty="0"/>
              <a:t>:</a:t>
            </a:r>
            <a:r>
              <a:rPr lang="fr-FR" sz="4000" dirty="0"/>
              <a:t>fournir aux entrepreneurs un produit de crédit pour le financement de leurs besoins à très court terme</a:t>
            </a:r>
          </a:p>
          <a:p>
            <a:r>
              <a:rPr lang="fr-FR" sz="4000" dirty="0"/>
              <a:t>Permettre aux MPME de faire face à leur décalage de trésorerie et aux besoins de financement express tels que le dédouanement</a:t>
            </a:r>
          </a:p>
          <a:p>
            <a:endParaRPr lang="fr-FR" sz="2000" dirty="0"/>
          </a:p>
          <a:p>
            <a:r>
              <a:rPr lang="fr-FR" sz="3200" b="1" dirty="0"/>
              <a:t>CIBLE :</a:t>
            </a:r>
            <a:r>
              <a:rPr lang="fr-FR" sz="3200" dirty="0"/>
              <a:t> </a:t>
            </a:r>
            <a:r>
              <a:rPr lang="fr-FR" sz="4000" dirty="0"/>
              <a:t>Entrepreneurs exerçant leur activité principale au Sénégal</a:t>
            </a:r>
          </a:p>
          <a:p>
            <a:pPr>
              <a:buNone/>
            </a:pPr>
            <a:r>
              <a:rPr lang="fr-FR" sz="4000" dirty="0"/>
              <a:t>      Disposer d’une solide expérience dans le domaine d’activité concerné</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Trésorerie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2273338280"/>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6000" dirty="0">
                <a:solidFill>
                  <a:srgbClr val="002060"/>
                </a:solidFill>
              </a:rPr>
              <a:t>Crédit de trésorerie</a:t>
            </a:r>
          </a:p>
          <a:p>
            <a:r>
              <a:rPr lang="fr-FR" sz="2800" b="1" dirty="0"/>
              <a:t>Secteurs d’activités</a:t>
            </a:r>
            <a:r>
              <a:rPr lang="fr-FR" sz="2800" dirty="0"/>
              <a:t>: commerce, services, manufacture, agriculture, artisanat</a:t>
            </a:r>
          </a:p>
          <a:p>
            <a:r>
              <a:rPr lang="fr-FR" sz="2800" b="1" dirty="0"/>
              <a:t>Mode de remboursement : </a:t>
            </a:r>
            <a:r>
              <a:rPr lang="fr-FR" sz="2800" dirty="0"/>
              <a:t>mensuel ou in fine</a:t>
            </a:r>
          </a:p>
          <a:p>
            <a:r>
              <a:rPr lang="fr-FR" sz="2800" b="1" dirty="0"/>
              <a:t>Apport personnel: </a:t>
            </a:r>
            <a:r>
              <a:rPr lang="fr-FR" sz="2800" dirty="0"/>
              <a:t> néant</a:t>
            </a:r>
          </a:p>
          <a:p>
            <a:r>
              <a:rPr lang="fr-FR" sz="2800" b="1" dirty="0"/>
              <a:t>Durée:</a:t>
            </a:r>
            <a:r>
              <a:rPr lang="fr-FR" sz="2800" dirty="0"/>
              <a:t> jusqu’à 12 mois</a:t>
            </a:r>
          </a:p>
          <a:p>
            <a:r>
              <a:rPr lang="fr-FR" sz="2800" b="1" dirty="0"/>
              <a:t>Différé</a:t>
            </a:r>
            <a:r>
              <a:rPr lang="fr-FR" sz="2800" dirty="0"/>
              <a:t> : néant</a:t>
            </a:r>
          </a:p>
          <a:p>
            <a:r>
              <a:rPr lang="fr-FR" sz="2800" b="1" dirty="0"/>
              <a:t>Montant :</a:t>
            </a:r>
            <a:r>
              <a:rPr lang="fr-FR" sz="2800" dirty="0"/>
              <a:t> selon le SFD</a:t>
            </a:r>
            <a:endParaRPr lang="fr-FR" sz="2800" dirty="0">
              <a:solidFill>
                <a:srgbClr val="FF0000"/>
              </a:solidFill>
            </a:endParaRP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Trésorerie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4063661444"/>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a:bodyPr>
          <a:lstStyle/>
          <a:p>
            <a:pPr>
              <a:buFont typeface="Wingdings" pitchFamily="2" charset="2"/>
              <a:buChar char="q"/>
            </a:pPr>
            <a:r>
              <a:rPr lang="fr-FR" sz="6000" dirty="0" smtClean="0">
                <a:solidFill>
                  <a:srgbClr val="002060"/>
                </a:solidFill>
              </a:rPr>
              <a:t>Prêt Immobilier</a:t>
            </a:r>
            <a:endParaRPr lang="fr-FR" sz="6000" dirty="0">
              <a:solidFill>
                <a:srgbClr val="002060"/>
              </a:solidFill>
            </a:endParaRPr>
          </a:p>
          <a:p>
            <a:r>
              <a:rPr lang="fr-FR" sz="2800" b="1" dirty="0"/>
              <a:t>But : </a:t>
            </a:r>
            <a:r>
              <a:rPr lang="fr-FR" sz="2800" dirty="0"/>
              <a:t>Fournir aux promoteurs immobiliers, aux PME et aux entreprises de BTP un produit de prêt pour la réalisation de leurs  projets d'investissement à des fins commerciales</a:t>
            </a:r>
          </a:p>
          <a:p>
            <a:r>
              <a:rPr lang="fr-FR" sz="2800" b="1" dirty="0"/>
              <a:t>Cible: </a:t>
            </a:r>
            <a:r>
              <a:rPr lang="fr-FR" sz="2800" dirty="0"/>
              <a:t>les PME et les promoteurs immobiliers</a:t>
            </a:r>
          </a:p>
          <a:p>
            <a:r>
              <a:rPr lang="fr-FR" sz="2800" b="1" dirty="0"/>
              <a:t>Secteurs d’activités</a:t>
            </a:r>
            <a:r>
              <a:rPr lang="fr-FR" sz="2800" dirty="0"/>
              <a:t>: commerce, services, manufacture, agriculture, artisanat, BTP</a:t>
            </a:r>
          </a:p>
          <a:p>
            <a:r>
              <a:rPr lang="fr-FR" sz="2800" b="1" dirty="0"/>
              <a:t>Mode de remboursement : </a:t>
            </a:r>
            <a:r>
              <a:rPr lang="fr-FR" sz="2800" dirty="0"/>
              <a:t>mensuel ou in fine</a:t>
            </a:r>
          </a:p>
          <a:p>
            <a:r>
              <a:rPr lang="fr-FR" sz="2800" b="1" dirty="0"/>
              <a:t>Épargne obligatoire: </a:t>
            </a:r>
            <a:r>
              <a:rPr lang="fr-FR" sz="2800" dirty="0"/>
              <a:t> 5%</a:t>
            </a:r>
          </a:p>
          <a:p>
            <a:r>
              <a:rPr lang="fr-FR" sz="2800" b="1" dirty="0"/>
              <a:t>Durée:</a:t>
            </a:r>
            <a:r>
              <a:rPr lang="fr-FR" sz="2800" dirty="0"/>
              <a:t> jusqu’à 5 ans</a:t>
            </a:r>
          </a:p>
          <a:p>
            <a:r>
              <a:rPr lang="fr-FR" sz="2800" b="1" dirty="0"/>
              <a:t>Différé</a:t>
            </a:r>
            <a:r>
              <a:rPr lang="fr-FR" sz="2800" dirty="0"/>
              <a:t> : 6 mois</a:t>
            </a:r>
          </a:p>
          <a:p>
            <a:r>
              <a:rPr lang="fr-FR" sz="2800" b="1" dirty="0"/>
              <a:t>Montant :</a:t>
            </a:r>
            <a:r>
              <a:rPr lang="fr-FR" sz="2800" dirty="0"/>
              <a:t> jusqu’ à 400 millions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Immobilier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2725479221"/>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marL="0" indent="0">
              <a:buNone/>
            </a:pPr>
            <a:r>
              <a:rPr lang="fr-FR" sz="6000" dirty="0">
                <a:solidFill>
                  <a:srgbClr val="002060"/>
                </a:solidFill>
              </a:rPr>
              <a:t>Prêt Immobilier</a:t>
            </a:r>
          </a:p>
          <a:p>
            <a:r>
              <a:rPr lang="fr-FR" sz="5400" b="1" dirty="0" smtClean="0"/>
              <a:t>Délai </a:t>
            </a:r>
            <a:r>
              <a:rPr lang="fr-FR" sz="5400" b="1" dirty="0"/>
              <a:t>de mise en place: </a:t>
            </a:r>
            <a:r>
              <a:rPr lang="fr-FR" sz="5400" dirty="0"/>
              <a:t>1 mois</a:t>
            </a:r>
          </a:p>
          <a:p>
            <a:r>
              <a:rPr lang="fr-FR" sz="5400" dirty="0"/>
              <a:t> </a:t>
            </a:r>
            <a:r>
              <a:rPr lang="fr-FR" sz="5400" b="1" dirty="0"/>
              <a:t>GARANTIE : </a:t>
            </a:r>
            <a:r>
              <a:rPr lang="fr-FR" sz="5400" dirty="0" smtClean="0"/>
              <a:t>hypothèque ( </a:t>
            </a:r>
            <a:r>
              <a:rPr lang="fr-FR" sz="5400" dirty="0"/>
              <a:t>Titre foncier, bail, permis d’occuper)</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Prêt  Immobilier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871754120"/>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77500" lnSpcReduction="20000"/>
          </a:bodyPr>
          <a:lstStyle/>
          <a:p>
            <a:pPr algn="just">
              <a:buNone/>
            </a:pPr>
            <a:r>
              <a:rPr lang="fr-FR" sz="6000" dirty="0" smtClean="0"/>
              <a:t>	</a:t>
            </a:r>
            <a:r>
              <a:rPr lang="fr-FR" sz="6000" dirty="0" smtClean="0">
                <a:solidFill>
                  <a:srgbClr val="002060"/>
                </a:solidFill>
              </a:rPr>
              <a:t>Comptes de dépôt</a:t>
            </a:r>
            <a:endParaRPr lang="fr-FR" sz="6000" dirty="0">
              <a:solidFill>
                <a:srgbClr val="002060"/>
              </a:solidFill>
            </a:endParaRPr>
          </a:p>
          <a:p>
            <a:pPr algn="just">
              <a:buNone/>
            </a:pPr>
            <a:r>
              <a:rPr lang="fr-FR" sz="6000" dirty="0" smtClean="0"/>
              <a:t>	Sont </a:t>
            </a:r>
            <a:r>
              <a:rPr lang="fr-FR" sz="6000" dirty="0"/>
              <a:t>considérés comme dépôts, les fonds, autres que les cotisations et contributions obligatoires, recueillis par le système financier décentralisé auprès de ses membres ou de sa clientèle avec le droit d'en disposer dans le cadre de son activité, à charge 	pour lui de les restituer à la demande des déposants selon les termes convenus.</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413354987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None/>
            </a:pPr>
            <a:r>
              <a:rPr lang="fr-FR" sz="6000" dirty="0" smtClean="0"/>
              <a:t>	</a:t>
            </a:r>
            <a:r>
              <a:rPr lang="fr-FR" sz="3600" b="1" dirty="0" smtClean="0">
                <a:solidFill>
                  <a:srgbClr val="002060"/>
                </a:solidFill>
              </a:rPr>
              <a:t>l’adhésion ou ouverture de compte</a:t>
            </a:r>
          </a:p>
          <a:p>
            <a:pPr>
              <a:buFontTx/>
              <a:buChar char="-"/>
            </a:pPr>
            <a:r>
              <a:rPr lang="fr-FR" sz="3600" dirty="0" smtClean="0">
                <a:solidFill>
                  <a:srgbClr val="002060"/>
                </a:solidFill>
              </a:rPr>
              <a:t>Deux photos </a:t>
            </a:r>
          </a:p>
          <a:p>
            <a:pPr>
              <a:buFontTx/>
              <a:buChar char="-"/>
            </a:pPr>
            <a:r>
              <a:rPr lang="fr-FR" sz="3600" dirty="0" smtClean="0">
                <a:solidFill>
                  <a:srgbClr val="002060"/>
                </a:solidFill>
              </a:rPr>
              <a:t>Photocopie de la carte nationale d’identité ou passeport</a:t>
            </a:r>
          </a:p>
          <a:p>
            <a:pPr>
              <a:buFontTx/>
              <a:buChar char="-"/>
            </a:pPr>
            <a:r>
              <a:rPr lang="fr-FR" sz="3600" dirty="0" smtClean="0">
                <a:solidFill>
                  <a:srgbClr val="002060"/>
                </a:solidFill>
              </a:rPr>
              <a:t>part sociale: 1000 (minimum)( IMCEC)</a:t>
            </a:r>
          </a:p>
          <a:p>
            <a:pPr>
              <a:buFontTx/>
              <a:buChar char="-"/>
            </a:pPr>
            <a:r>
              <a:rPr lang="fr-FR" sz="3600" dirty="0" smtClean="0">
                <a:solidFill>
                  <a:srgbClr val="002060"/>
                </a:solidFill>
              </a:rPr>
              <a:t>Droit d’adhésion: 1500 à 5000</a:t>
            </a:r>
          </a:p>
          <a:p>
            <a:pPr>
              <a:buFontTx/>
              <a:buChar char="-"/>
            </a:pPr>
            <a:r>
              <a:rPr lang="fr-FR" sz="3600" dirty="0" smtClean="0">
                <a:solidFill>
                  <a:srgbClr val="002060"/>
                </a:solidFill>
              </a:rPr>
              <a:t>Solde minimum du compte à verser si compte de dépôt sur livret</a:t>
            </a:r>
            <a:endParaRPr lang="fr-FR" sz="3600" dirty="0"/>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413354987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lnSpcReduction="10000"/>
          </a:bodyPr>
          <a:lstStyle/>
          <a:p>
            <a:pPr algn="just">
              <a:buNone/>
            </a:pPr>
            <a:r>
              <a:rPr lang="fr-FR" sz="6000" dirty="0" smtClean="0"/>
              <a:t>	</a:t>
            </a:r>
            <a:r>
              <a:rPr lang="fr-FR" sz="6000" dirty="0" smtClean="0">
                <a:solidFill>
                  <a:srgbClr val="002060"/>
                </a:solidFill>
              </a:rPr>
              <a:t>Compte de dépôt sur livret</a:t>
            </a:r>
            <a:endParaRPr lang="fr-FR" sz="6000" dirty="0">
              <a:solidFill>
                <a:srgbClr val="002060"/>
              </a:solidFill>
            </a:endParaRPr>
          </a:p>
          <a:p>
            <a:pPr>
              <a:buNone/>
            </a:pPr>
            <a:r>
              <a:rPr lang="fr-FR" sz="6000" dirty="0" smtClean="0"/>
              <a:t>	</a:t>
            </a:r>
            <a:r>
              <a:rPr lang="fr-FR" sz="3800" b="1" dirty="0" smtClean="0"/>
              <a:t>But: disposer d’un compte semi liquide rémunéré</a:t>
            </a:r>
          </a:p>
          <a:p>
            <a:pPr>
              <a:buNone/>
            </a:pPr>
            <a:r>
              <a:rPr lang="fr-FR" sz="3800" b="1" dirty="0" smtClean="0"/>
              <a:t>	Fournir au sociétaires la possibilité de disposer d’une épargne précaution ou prévoyance</a:t>
            </a:r>
            <a:endParaRPr lang="fr-FR" sz="3800" dirty="0" smtClean="0"/>
          </a:p>
          <a:p>
            <a:pPr>
              <a:buNone/>
            </a:pPr>
            <a:r>
              <a:rPr lang="fr-FR" sz="3800" b="1" dirty="0" smtClean="0"/>
              <a:t>	Bénéficiaires :</a:t>
            </a:r>
            <a:r>
              <a:rPr lang="fr-FR" sz="3800" dirty="0" smtClean="0"/>
              <a:t> les membres TPE /PME</a:t>
            </a:r>
          </a:p>
          <a:p>
            <a:pPr>
              <a:buNone/>
            </a:pPr>
            <a:r>
              <a:rPr lang="fr-FR" sz="3800" b="1" dirty="0" smtClean="0"/>
              <a:t>	Support : </a:t>
            </a:r>
            <a:r>
              <a:rPr lang="fr-FR" sz="3800" dirty="0" smtClean="0"/>
              <a:t>livret, </a:t>
            </a:r>
            <a:r>
              <a:rPr lang="fr-FR" sz="3800" dirty="0" err="1" smtClean="0"/>
              <a:t>sms</a:t>
            </a:r>
            <a:r>
              <a:rPr lang="fr-FR" sz="3800" dirty="0" smtClean="0"/>
              <a:t>, internet</a:t>
            </a:r>
          </a:p>
          <a:p>
            <a:pPr>
              <a:buNone/>
            </a:pPr>
            <a:r>
              <a:rPr lang="fr-FR" sz="3800" b="1" dirty="0" smtClean="0"/>
              <a:t>	Conditions d’accès: </a:t>
            </a:r>
            <a:r>
              <a:rPr lang="fr-FR" sz="3800" dirty="0" smtClean="0"/>
              <a:t>disposer une carte nationale d’identité, ouvrir un compte avec un solde minimum</a:t>
            </a:r>
          </a:p>
          <a:p>
            <a:pPr algn="just">
              <a:buNone/>
            </a:pPr>
            <a:endParaRPr lang="fr-FR" sz="6000" dirty="0"/>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67803347"/>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lnSpcReduction="10000"/>
          </a:bodyPr>
          <a:lstStyle/>
          <a:p>
            <a:pPr algn="just">
              <a:buNone/>
            </a:pPr>
            <a:r>
              <a:rPr lang="fr-FR" sz="6000" dirty="0" smtClean="0"/>
              <a:t>	</a:t>
            </a:r>
            <a:r>
              <a:rPr lang="fr-FR" sz="6000" dirty="0" smtClean="0">
                <a:solidFill>
                  <a:srgbClr val="002060"/>
                </a:solidFill>
              </a:rPr>
              <a:t>Compte dépôt sur livret</a:t>
            </a:r>
            <a:endParaRPr lang="fr-FR" sz="6000" dirty="0">
              <a:solidFill>
                <a:srgbClr val="002060"/>
              </a:solidFill>
            </a:endParaRPr>
          </a:p>
          <a:p>
            <a:r>
              <a:rPr lang="fr-FR" sz="6000" dirty="0" smtClean="0"/>
              <a:t>	</a:t>
            </a:r>
            <a:r>
              <a:rPr lang="fr-FR" sz="4800" dirty="0"/>
              <a:t>Avantages:</a:t>
            </a:r>
          </a:p>
          <a:p>
            <a:pPr>
              <a:buFontTx/>
              <a:buChar char="-"/>
            </a:pPr>
            <a:r>
              <a:rPr lang="fr-FR" sz="4800" dirty="0"/>
              <a:t>Rémunération minimum: 3.5% fixe</a:t>
            </a:r>
          </a:p>
          <a:p>
            <a:pPr>
              <a:buFontTx/>
              <a:buChar char="-"/>
            </a:pPr>
            <a:r>
              <a:rPr lang="fr-FR" sz="4800" dirty="0"/>
              <a:t>Disponibilité des </a:t>
            </a:r>
            <a:r>
              <a:rPr lang="fr-FR" sz="4800" dirty="0" smtClean="0"/>
              <a:t>fonds mais retraits limités</a:t>
            </a:r>
          </a:p>
          <a:p>
            <a:pPr>
              <a:buFontTx/>
              <a:buChar char="-"/>
            </a:pPr>
            <a:r>
              <a:rPr lang="fr-FR" sz="4800" dirty="0" smtClean="0"/>
              <a:t>Si nombre de retraits dépasse un seuil la rémunération est nulle</a:t>
            </a:r>
            <a:endParaRPr lang="fr-FR" sz="4800" dirty="0"/>
          </a:p>
          <a:p>
            <a:pPr>
              <a:buFontTx/>
              <a:buChar char="-"/>
            </a:pPr>
            <a:r>
              <a:rPr lang="fr-FR" sz="4800" dirty="0"/>
              <a:t>Liquidité </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266924183"/>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5" name="ZoneTexte 4"/>
          <p:cNvSpPr txBox="1"/>
          <p:nvPr/>
        </p:nvSpPr>
        <p:spPr>
          <a:xfrm>
            <a:off x="81642" y="57844"/>
            <a:ext cx="2952000" cy="756000"/>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Introduction</a:t>
            </a:r>
          </a:p>
        </p:txBody>
      </p:sp>
      <p:sp>
        <p:nvSpPr>
          <p:cNvPr id="6" name="ZoneTexte 5"/>
          <p:cNvSpPr txBox="1"/>
          <p:nvPr/>
        </p:nvSpPr>
        <p:spPr>
          <a:xfrm>
            <a:off x="3068076" y="2"/>
            <a:ext cx="2952000" cy="7386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sz="1600" b="1" dirty="0" smtClean="0">
                <a:solidFill>
                  <a:schemeClr val="bg1"/>
                </a:solidFill>
              </a:rPr>
              <a:t>Environnement  juridique et institutionnel</a:t>
            </a:r>
          </a:p>
        </p:txBody>
      </p:sp>
      <p:sp>
        <p:nvSpPr>
          <p:cNvPr id="7" name="ZoneTexte 6"/>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Situation actuelle du secteur</a:t>
            </a:r>
          </a:p>
        </p:txBody>
      </p:sp>
      <p:sp>
        <p:nvSpPr>
          <p:cNvPr id="8" name="ZoneTexte 7"/>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Marché cible</a:t>
            </a:r>
          </a:p>
        </p:txBody>
      </p:sp>
      <p:sp>
        <p:nvSpPr>
          <p:cNvPr id="9" name="Content Placeholder 2"/>
          <p:cNvSpPr txBox="1">
            <a:spLocks/>
          </p:cNvSpPr>
          <p:nvPr/>
        </p:nvSpPr>
        <p:spPr>
          <a:xfrm>
            <a:off x="317500" y="1133501"/>
            <a:ext cx="11582400" cy="4525963"/>
          </a:xfrm>
          <a:prstGeom prst="rect">
            <a:avLst/>
          </a:prstGeom>
        </p:spPr>
        <p:txBody>
          <a:bodyPr>
            <a:normAutofit/>
          </a:bodyPr>
          <a:lstStyle>
            <a:lvl1pPr marL="336080" marR="0" indent="-33608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0" kern="1200" spc="0" baseline="0">
                <a:gradFill>
                  <a:gsLst>
                    <a:gs pos="1250">
                      <a:schemeClr val="tx1"/>
                    </a:gs>
                    <a:gs pos="100000">
                      <a:schemeClr val="tx1"/>
                    </a:gs>
                  </a:gsLst>
                  <a:lin ang="5400000" scaled="0"/>
                </a:gradFill>
                <a:latin typeface="+mj-lt"/>
                <a:ea typeface="+mn-ea"/>
                <a:cs typeface="+mn-cs"/>
              </a:defRPr>
            </a:lvl1pPr>
            <a:lvl2pPr marL="572581" marR="0" indent="-236500"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187"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241"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294" marR="0" indent="-224054" algn="l" defTabSz="914192"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026"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123"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219"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5315" indent="-228548" algn="l" defTabSz="914192"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indent="0">
              <a:buFont typeface="Wingdings" panose="05000000000000000000" pitchFamily="2" charset="2"/>
              <a:buNone/>
            </a:pPr>
            <a:r>
              <a:rPr lang="fr-FR" b="1" dirty="0" smtClean="0"/>
              <a:t> </a:t>
            </a:r>
          </a:p>
          <a:p>
            <a:pPr algn="just">
              <a:buNone/>
            </a:pPr>
            <a:r>
              <a:rPr lang="fr-FR" sz="2800" dirty="0" smtClean="0"/>
              <a:t>	La </a:t>
            </a:r>
            <a:r>
              <a:rPr lang="fr-FR" sz="2800" dirty="0"/>
              <a:t>micro finance est née de l’ambition des autorités monétaires d’améliorer l’accès aux services financiers de la majorité des populations et particulièrement des agents économiques exclus du système bancaire classique en vue de les accompagner dans la création et le développement de leurs activités. </a:t>
            </a:r>
          </a:p>
          <a:p>
            <a:pPr marL="0" indent="0">
              <a:buFont typeface="Wingdings" panose="05000000000000000000" pitchFamily="2" charset="2"/>
              <a:buNone/>
            </a:pPr>
            <a:endParaRPr lang="fr-FR" sz="1600" dirty="0"/>
          </a:p>
        </p:txBody>
      </p:sp>
    </p:spTree>
    <p:extLst>
      <p:ext uri="{BB962C8B-B14F-4D97-AF65-F5344CB8AC3E}">
        <p14:creationId xmlns:p14="http://schemas.microsoft.com/office/powerpoint/2010/main" xmlns="" val="49107329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lnSpcReduction="10000"/>
          </a:bodyPr>
          <a:lstStyle/>
          <a:p>
            <a:pPr algn="just">
              <a:buNone/>
            </a:pPr>
            <a:r>
              <a:rPr lang="fr-FR" sz="6000" dirty="0" smtClean="0"/>
              <a:t>	</a:t>
            </a:r>
            <a:r>
              <a:rPr lang="fr-FR" sz="6000" dirty="0" smtClean="0">
                <a:solidFill>
                  <a:srgbClr val="002060"/>
                </a:solidFill>
              </a:rPr>
              <a:t>Compte dépôt sur livret</a:t>
            </a:r>
            <a:endParaRPr lang="fr-FR" sz="6000" dirty="0">
              <a:solidFill>
                <a:srgbClr val="002060"/>
              </a:solidFill>
            </a:endParaRPr>
          </a:p>
          <a:p>
            <a:r>
              <a:rPr lang="fr-FR" sz="6000" dirty="0" smtClean="0"/>
              <a:t>	</a:t>
            </a:r>
            <a:r>
              <a:rPr lang="fr-FR" sz="4800" dirty="0"/>
              <a:t>Avantages:</a:t>
            </a:r>
          </a:p>
          <a:p>
            <a:pPr>
              <a:buFontTx/>
              <a:buChar char="-"/>
            </a:pPr>
            <a:r>
              <a:rPr lang="fr-FR" sz="4800" dirty="0"/>
              <a:t>Rémunération minimum: 3.5% fixe</a:t>
            </a:r>
          </a:p>
          <a:p>
            <a:pPr>
              <a:buFontTx/>
              <a:buChar char="-"/>
            </a:pPr>
            <a:r>
              <a:rPr lang="fr-FR" sz="4800" dirty="0"/>
              <a:t>Disponibilité des </a:t>
            </a:r>
            <a:r>
              <a:rPr lang="fr-FR" sz="4800" dirty="0" smtClean="0"/>
              <a:t>fonds mais retraits limités</a:t>
            </a:r>
          </a:p>
          <a:p>
            <a:pPr>
              <a:buFontTx/>
              <a:buChar char="-"/>
            </a:pPr>
            <a:r>
              <a:rPr lang="fr-FR" sz="4800" dirty="0" smtClean="0"/>
              <a:t>Si nombre de retraits dépasse un seuil la rémunération est nulle</a:t>
            </a:r>
            <a:endParaRPr lang="fr-FR" sz="4800" dirty="0"/>
          </a:p>
          <a:p>
            <a:pPr>
              <a:buFontTx/>
              <a:buChar char="-"/>
            </a:pPr>
            <a:r>
              <a:rPr lang="fr-FR" sz="4800" dirty="0"/>
              <a:t>Liquidité </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266924183"/>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a:bodyPr>
          <a:lstStyle/>
          <a:p>
            <a:pPr algn="just">
              <a:buNone/>
            </a:pPr>
            <a:r>
              <a:rPr lang="fr-FR" sz="6000" dirty="0" smtClean="0"/>
              <a:t>	</a:t>
            </a:r>
            <a:r>
              <a:rPr lang="fr-FR" sz="6000" dirty="0" smtClean="0">
                <a:solidFill>
                  <a:srgbClr val="002060"/>
                </a:solidFill>
              </a:rPr>
              <a:t>Compte dépôt sur livret</a:t>
            </a:r>
            <a:endParaRPr lang="fr-FR" sz="6000" dirty="0">
              <a:solidFill>
                <a:srgbClr val="002060"/>
              </a:solidFill>
            </a:endParaRPr>
          </a:p>
          <a:p>
            <a:pPr>
              <a:buNone/>
            </a:pPr>
            <a:r>
              <a:rPr lang="fr-FR" sz="5400" b="1" dirty="0" smtClean="0"/>
              <a:t>Solde minimum : 1500 à 4000</a:t>
            </a:r>
            <a:endParaRPr lang="fr-FR" sz="5400" dirty="0" smtClean="0"/>
          </a:p>
          <a:p>
            <a:pPr>
              <a:buNone/>
            </a:pPr>
            <a:r>
              <a:rPr lang="fr-FR" sz="5400" b="1" dirty="0" smtClean="0"/>
              <a:t>Montant minimum des versements</a:t>
            </a:r>
            <a:r>
              <a:rPr lang="fr-FR" sz="5400" dirty="0" smtClean="0"/>
              <a:t> : 500</a:t>
            </a:r>
          </a:p>
          <a:p>
            <a:pPr>
              <a:buNone/>
            </a:pPr>
            <a:r>
              <a:rPr lang="fr-FR" sz="5400" b="1" dirty="0" smtClean="0"/>
              <a:t>Montant minimum des retraits:</a:t>
            </a:r>
            <a:r>
              <a:rPr lang="fr-FR" sz="5400" dirty="0" smtClean="0"/>
              <a:t> illimité </a:t>
            </a:r>
            <a:r>
              <a:rPr lang="fr-FR" sz="5400" b="1" dirty="0" smtClean="0"/>
              <a:t>Fréquence des dépôts:</a:t>
            </a:r>
            <a:r>
              <a:rPr lang="fr-FR" sz="5400" dirty="0" smtClean="0"/>
              <a:t> illimitée </a:t>
            </a:r>
          </a:p>
          <a:p>
            <a:pPr>
              <a:buNone/>
            </a:pPr>
            <a:r>
              <a:rPr lang="fr-FR" sz="5400" b="1" dirty="0" smtClean="0"/>
              <a:t>Fréquence des retraits:</a:t>
            </a:r>
            <a:r>
              <a:rPr lang="fr-FR" sz="5400" dirty="0" smtClean="0"/>
              <a:t> 2  minimum </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266924183"/>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70000" lnSpcReduction="20000"/>
          </a:bodyPr>
          <a:lstStyle/>
          <a:p>
            <a:pPr>
              <a:buFont typeface="Wingdings" pitchFamily="2" charset="2"/>
              <a:buChar char="q"/>
            </a:pPr>
            <a:r>
              <a:rPr lang="fr-FR" sz="6000" dirty="0" smtClean="0"/>
              <a:t>	</a:t>
            </a:r>
            <a:r>
              <a:rPr lang="fr-FR" sz="5400" dirty="0" smtClean="0">
                <a:solidFill>
                  <a:srgbClr val="002060"/>
                </a:solidFill>
              </a:rPr>
              <a:t>Compte courant</a:t>
            </a:r>
            <a:endParaRPr lang="fr-FR" sz="5400" dirty="0">
              <a:solidFill>
                <a:srgbClr val="002060"/>
              </a:solidFill>
            </a:endParaRPr>
          </a:p>
          <a:p>
            <a:pPr>
              <a:buNone/>
            </a:pPr>
            <a:r>
              <a:rPr lang="fr-FR" sz="5400" b="1" dirty="0" smtClean="0"/>
              <a:t>	But</a:t>
            </a:r>
            <a:r>
              <a:rPr lang="fr-FR" sz="5400" b="1" dirty="0"/>
              <a:t>: </a:t>
            </a:r>
            <a:r>
              <a:rPr lang="fr-FR" sz="5400" dirty="0"/>
              <a:t>Fournir aux MPME un compte pour la domiciliation de leurs recettes.  Ce compte n'est pas rémunéré mais permet une meilleure connaissance de l'activité et facilite l'accès au crédit. </a:t>
            </a:r>
          </a:p>
          <a:p>
            <a:pPr>
              <a:buNone/>
            </a:pPr>
            <a:r>
              <a:rPr lang="fr-FR" sz="5400" b="1" dirty="0"/>
              <a:t>	Bénéficiaires :</a:t>
            </a:r>
            <a:r>
              <a:rPr lang="fr-FR" sz="5400" dirty="0"/>
              <a:t> les MPME</a:t>
            </a:r>
          </a:p>
          <a:p>
            <a:pPr>
              <a:buNone/>
            </a:pPr>
            <a:r>
              <a:rPr lang="fr-FR" sz="5400" b="1" dirty="0"/>
              <a:t>	Support : </a:t>
            </a:r>
            <a:r>
              <a:rPr lang="fr-FR" sz="5400" dirty="0"/>
              <a:t>livret, sms, internet</a:t>
            </a:r>
          </a:p>
          <a:p>
            <a:pPr>
              <a:buNone/>
            </a:pPr>
            <a:r>
              <a:rPr lang="fr-FR" sz="5400" b="1" dirty="0"/>
              <a:t>	Conditions d’accès: </a:t>
            </a:r>
            <a:r>
              <a:rPr lang="fr-FR" sz="5400" dirty="0"/>
              <a:t>disposer une carte nationale d’identité, activité économique ou de revenus réguliers</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courant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651627899"/>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lnSpcReduction="20000"/>
          </a:bodyPr>
          <a:lstStyle/>
          <a:p>
            <a:pPr>
              <a:buFont typeface="Wingdings" pitchFamily="2" charset="2"/>
              <a:buChar char="q"/>
            </a:pPr>
            <a:r>
              <a:rPr lang="fr-FR" sz="6000" dirty="0" smtClean="0"/>
              <a:t>	</a:t>
            </a:r>
            <a:r>
              <a:rPr lang="fr-FR" sz="5400" dirty="0" smtClean="0">
                <a:solidFill>
                  <a:srgbClr val="002060"/>
                </a:solidFill>
              </a:rPr>
              <a:t>Compte courant</a:t>
            </a:r>
            <a:endParaRPr lang="fr-FR" sz="5400" dirty="0">
              <a:solidFill>
                <a:srgbClr val="002060"/>
              </a:solidFill>
            </a:endParaRPr>
          </a:p>
          <a:p>
            <a:r>
              <a:rPr lang="fr-FR" sz="4000" b="1" dirty="0"/>
              <a:t>Avantages:</a:t>
            </a:r>
          </a:p>
          <a:p>
            <a:r>
              <a:rPr lang="fr-FR" sz="4000" b="1" dirty="0"/>
              <a:t> </a:t>
            </a:r>
            <a:r>
              <a:rPr lang="fr-FR" sz="4000" dirty="0"/>
              <a:t>Disponibilité</a:t>
            </a:r>
          </a:p>
          <a:p>
            <a:r>
              <a:rPr lang="fr-FR" sz="4000" dirty="0"/>
              <a:t> Facilite l'accès au crédit </a:t>
            </a:r>
          </a:p>
          <a:p>
            <a:r>
              <a:rPr lang="fr-FR" sz="4000" dirty="0"/>
              <a:t>Sécurité des dépôts </a:t>
            </a:r>
          </a:p>
          <a:p>
            <a:r>
              <a:rPr lang="fr-FR" sz="4000" dirty="0"/>
              <a:t>Procuration possible </a:t>
            </a:r>
          </a:p>
          <a:p>
            <a:r>
              <a:rPr lang="fr-FR" sz="4000" dirty="0"/>
              <a:t>Remboursement de prêt par prélèvement automatique Virement permanent vers le Plan d'épargne Projet </a:t>
            </a:r>
          </a:p>
          <a:p>
            <a:r>
              <a:rPr lang="fr-FR" sz="4000" dirty="0"/>
              <a:t>Compte à créditer en cas de remise de chèque pour le remboursement ou pour disposer de liquidité </a:t>
            </a:r>
          </a:p>
          <a:p>
            <a:pPr>
              <a:buNone/>
            </a:pPr>
            <a:endParaRPr lang="fr-FR" sz="5400" dirty="0"/>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courant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42582764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6000" dirty="0" smtClean="0"/>
              <a:t>	</a:t>
            </a:r>
            <a:r>
              <a:rPr lang="fr-FR" sz="5400" dirty="0" smtClean="0">
                <a:solidFill>
                  <a:srgbClr val="002060"/>
                </a:solidFill>
              </a:rPr>
              <a:t>Compte courant</a:t>
            </a:r>
            <a:endParaRPr lang="fr-FR" sz="5400" dirty="0">
              <a:solidFill>
                <a:srgbClr val="002060"/>
              </a:solidFill>
            </a:endParaRPr>
          </a:p>
          <a:p>
            <a:r>
              <a:rPr lang="fr-FR" sz="4000" b="1" dirty="0"/>
              <a:t>Solde minimum : </a:t>
            </a:r>
            <a:r>
              <a:rPr lang="fr-FR" sz="4000" dirty="0"/>
              <a:t>1000 à 5000</a:t>
            </a:r>
          </a:p>
          <a:p>
            <a:r>
              <a:rPr lang="fr-FR" sz="4000" b="1" dirty="0"/>
              <a:t>Montant minimum des versements</a:t>
            </a:r>
            <a:r>
              <a:rPr lang="fr-FR" sz="4000" dirty="0"/>
              <a:t> : 500</a:t>
            </a:r>
          </a:p>
          <a:p>
            <a:r>
              <a:rPr lang="fr-FR" sz="4000" b="1" dirty="0"/>
              <a:t>Montant minimum des retraits:</a:t>
            </a:r>
            <a:r>
              <a:rPr lang="fr-FR" sz="4000" dirty="0"/>
              <a:t> illimité </a:t>
            </a:r>
            <a:r>
              <a:rPr lang="fr-FR" sz="4000" b="1" dirty="0"/>
              <a:t>Fréquence des dépôts:</a:t>
            </a:r>
            <a:r>
              <a:rPr lang="fr-FR" sz="4000" dirty="0"/>
              <a:t> illimitée </a:t>
            </a:r>
          </a:p>
          <a:p>
            <a:r>
              <a:rPr lang="fr-FR" sz="4000" b="1" dirty="0"/>
              <a:t>Fréquence des retraits:</a:t>
            </a:r>
            <a:r>
              <a:rPr lang="fr-FR" sz="4000" dirty="0"/>
              <a:t> Illimitée </a:t>
            </a:r>
          </a:p>
          <a:p>
            <a:pPr>
              <a:buNone/>
            </a:pPr>
            <a:endParaRPr lang="fr-FR" sz="5400" dirty="0"/>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Comptes courant</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588227112"/>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6000" dirty="0" smtClean="0"/>
              <a:t>	</a:t>
            </a:r>
            <a:r>
              <a:rPr lang="fr-FR" sz="5400" dirty="0" smtClean="0">
                <a:solidFill>
                  <a:srgbClr val="002060"/>
                </a:solidFill>
              </a:rPr>
              <a:t>Dépôt à terme</a:t>
            </a:r>
            <a:endParaRPr lang="fr-FR" sz="5400" dirty="0">
              <a:solidFill>
                <a:srgbClr val="002060"/>
              </a:solidFill>
            </a:endParaRPr>
          </a:p>
          <a:p>
            <a:r>
              <a:rPr lang="fr-FR" sz="4000" b="1" dirty="0"/>
              <a:t>BUT:</a:t>
            </a:r>
            <a:r>
              <a:rPr lang="fr-FR" sz="4000" dirty="0"/>
              <a:t> Fournir aux MPME un compte rémunéré dont le montant demeure   immobilisé jusqu'à échéance du terme </a:t>
            </a:r>
          </a:p>
          <a:p>
            <a:r>
              <a:rPr lang="fr-FR" sz="4000" b="1" dirty="0"/>
              <a:t>BENEFICIAIRES</a:t>
            </a:r>
            <a:r>
              <a:rPr lang="fr-FR" sz="4000" dirty="0"/>
              <a:t> : MPME</a:t>
            </a:r>
          </a:p>
          <a:p>
            <a:r>
              <a:rPr lang="fr-FR" sz="4000" b="1" dirty="0"/>
              <a:t>SUPPORT:</a:t>
            </a:r>
            <a:r>
              <a:rPr lang="fr-FR" sz="4000" dirty="0"/>
              <a:t> Contrat  </a:t>
            </a:r>
          </a:p>
          <a:p>
            <a:r>
              <a:rPr lang="fr-FR" sz="4000" b="1" dirty="0"/>
              <a:t>CONDITIONS D'ACCÈS: </a:t>
            </a:r>
            <a:r>
              <a:rPr lang="fr-FR" sz="4000" dirty="0"/>
              <a:t> copie de la carte nationale d’identité, compte courant</a:t>
            </a:r>
            <a:endParaRPr lang="fr-FR" sz="5400" dirty="0"/>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Dépôt à terme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2538091534"/>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6000" dirty="0" smtClean="0"/>
              <a:t>	</a:t>
            </a:r>
            <a:r>
              <a:rPr lang="fr-FR" sz="5400" dirty="0" smtClean="0">
                <a:solidFill>
                  <a:srgbClr val="002060"/>
                </a:solidFill>
              </a:rPr>
              <a:t>Dépôt à terme</a:t>
            </a:r>
            <a:endParaRPr lang="fr-FR" sz="5400" dirty="0">
              <a:solidFill>
                <a:srgbClr val="002060"/>
              </a:solidFill>
            </a:endParaRPr>
          </a:p>
          <a:p>
            <a:pPr>
              <a:buNone/>
            </a:pPr>
            <a:r>
              <a:rPr lang="fr-FR" sz="4000" b="1" dirty="0"/>
              <a:t>AVANTAGES:</a:t>
            </a:r>
            <a:r>
              <a:rPr lang="fr-FR" sz="4000" dirty="0"/>
              <a:t>   </a:t>
            </a:r>
          </a:p>
          <a:p>
            <a:r>
              <a:rPr lang="fr-FR" sz="4000" dirty="0"/>
              <a:t>Rentabilité </a:t>
            </a:r>
          </a:p>
          <a:p>
            <a:r>
              <a:rPr lang="fr-FR" sz="4000" dirty="0"/>
              <a:t>Disponibilité à l'échéance </a:t>
            </a:r>
          </a:p>
          <a:p>
            <a:r>
              <a:rPr lang="fr-FR" sz="4000" dirty="0"/>
              <a:t>Possibilité de bénéficier </a:t>
            </a:r>
          </a:p>
          <a:p>
            <a:r>
              <a:rPr lang="fr-FR" sz="4000" dirty="0"/>
              <a:t>Sécurité totale </a:t>
            </a:r>
          </a:p>
          <a:p>
            <a:r>
              <a:rPr lang="fr-FR" sz="4000" dirty="0"/>
              <a:t>Nantissement du compte en cas de prêt </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Dépôt à terme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440542543"/>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6000" dirty="0" smtClean="0"/>
              <a:t>	</a:t>
            </a:r>
            <a:r>
              <a:rPr lang="fr-FR" sz="5400" dirty="0" smtClean="0">
                <a:solidFill>
                  <a:srgbClr val="002060"/>
                </a:solidFill>
              </a:rPr>
              <a:t>Dépôt à terme</a:t>
            </a:r>
            <a:endParaRPr lang="fr-FR" sz="5400" dirty="0">
              <a:solidFill>
                <a:srgbClr val="002060"/>
              </a:solidFill>
            </a:endParaRPr>
          </a:p>
          <a:p>
            <a:pPr>
              <a:buNone/>
            </a:pPr>
            <a:r>
              <a:rPr lang="fr-FR" sz="4000" b="1" dirty="0"/>
              <a:t>montant minimum: </a:t>
            </a:r>
            <a:r>
              <a:rPr lang="fr-FR" sz="4000" dirty="0"/>
              <a:t> 50 000 </a:t>
            </a:r>
          </a:p>
          <a:p>
            <a:pPr>
              <a:buNone/>
            </a:pPr>
            <a:r>
              <a:rPr lang="fr-FR" sz="4000" b="1" dirty="0"/>
              <a:t>montant maximum:</a:t>
            </a:r>
            <a:r>
              <a:rPr lang="fr-FR" sz="4000" dirty="0"/>
              <a:t> illimité </a:t>
            </a:r>
          </a:p>
          <a:p>
            <a:pPr>
              <a:buNone/>
            </a:pPr>
            <a:r>
              <a:rPr lang="fr-FR" sz="4000" b="1" dirty="0"/>
              <a:t>Durée  minimum:</a:t>
            </a:r>
            <a:r>
              <a:rPr lang="fr-FR" sz="4000" dirty="0"/>
              <a:t> 3 mois </a:t>
            </a:r>
          </a:p>
          <a:p>
            <a:pPr>
              <a:buNone/>
            </a:pPr>
            <a:r>
              <a:rPr lang="fr-FR" sz="4000" b="1" dirty="0"/>
              <a:t>Durée maximum: </a:t>
            </a:r>
            <a:r>
              <a:rPr lang="fr-FR" sz="4000" dirty="0"/>
              <a:t> selon le SFD</a:t>
            </a:r>
          </a:p>
          <a:p>
            <a:pPr>
              <a:buNone/>
            </a:pPr>
            <a:r>
              <a:rPr lang="fr-FR" sz="4000" b="1" dirty="0"/>
              <a:t>Rémunération </a:t>
            </a:r>
            <a:r>
              <a:rPr lang="fr-FR" sz="4000" b="1" dirty="0" err="1"/>
              <a:t>minimun</a:t>
            </a:r>
            <a:r>
              <a:rPr lang="fr-FR" sz="4000" b="1" dirty="0"/>
              <a:t> : </a:t>
            </a:r>
            <a:r>
              <a:rPr lang="fr-FR" sz="4000" dirty="0"/>
              <a:t>2.2562%</a:t>
            </a:r>
          </a:p>
          <a:p>
            <a:pPr>
              <a:buNone/>
            </a:pPr>
            <a:r>
              <a:rPr lang="fr-FR" sz="4000" b="1" dirty="0"/>
              <a:t>Rémunération </a:t>
            </a:r>
            <a:r>
              <a:rPr lang="fr-FR" sz="4000" b="1" dirty="0" err="1"/>
              <a:t>maximun</a:t>
            </a:r>
            <a:r>
              <a:rPr lang="fr-FR" sz="4000" dirty="0"/>
              <a:t>: selon la durée</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Dépôt à terme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994831598"/>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lnSpcReduction="10000"/>
          </a:bodyPr>
          <a:lstStyle/>
          <a:p>
            <a:pPr>
              <a:buFont typeface="Wingdings" pitchFamily="2" charset="2"/>
              <a:buChar char="q"/>
            </a:pPr>
            <a:r>
              <a:rPr lang="fr-FR" sz="6000" dirty="0" smtClean="0"/>
              <a:t>	</a:t>
            </a:r>
            <a:r>
              <a:rPr lang="fr-FR" sz="5400" dirty="0" smtClean="0">
                <a:solidFill>
                  <a:srgbClr val="002060"/>
                </a:solidFill>
              </a:rPr>
              <a:t>Plan d’épargne</a:t>
            </a:r>
            <a:endParaRPr lang="fr-FR" sz="5400" dirty="0">
              <a:solidFill>
                <a:srgbClr val="002060"/>
              </a:solidFill>
            </a:endParaRPr>
          </a:p>
          <a:p>
            <a:r>
              <a:rPr lang="fr-FR" sz="4000" b="1" dirty="0"/>
              <a:t>BUT:</a:t>
            </a:r>
            <a:r>
              <a:rPr lang="fr-FR" sz="4000" dirty="0"/>
              <a:t> Fournir MPME désireux de constituer  un capital nécessaire à la réalisation d'un projet économique( rentrée scolaire, Tabaski, </a:t>
            </a:r>
            <a:r>
              <a:rPr lang="fr-FR" sz="4000" dirty="0" err="1"/>
              <a:t>Magal</a:t>
            </a:r>
            <a:r>
              <a:rPr lang="fr-FR" sz="4000" dirty="0"/>
              <a:t>, Gamou, Foire, Voyage d'affaire, habitat) </a:t>
            </a:r>
            <a:r>
              <a:rPr lang="fr-FR" sz="4000" b="1" dirty="0"/>
              <a:t>BENEFICIAIRES:</a:t>
            </a:r>
            <a:r>
              <a:rPr lang="fr-FR" sz="4000" dirty="0"/>
              <a:t> MPME</a:t>
            </a:r>
          </a:p>
          <a:p>
            <a:r>
              <a:rPr lang="fr-FR" sz="4000" dirty="0"/>
              <a:t> </a:t>
            </a:r>
            <a:r>
              <a:rPr lang="fr-FR" sz="4000" b="1" dirty="0"/>
              <a:t>SUPPORT:</a:t>
            </a:r>
            <a:r>
              <a:rPr lang="fr-FR" sz="4000" dirty="0"/>
              <a:t> Contrat  </a:t>
            </a:r>
          </a:p>
          <a:p>
            <a:r>
              <a:rPr lang="fr-FR" sz="4000" b="1" dirty="0"/>
              <a:t>CONDITIONS D'ACCÈS:  disposer</a:t>
            </a:r>
            <a:r>
              <a:rPr lang="fr-FR" sz="4000" dirty="0"/>
              <a:t> au préalable d’un compte courant </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Plan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253549981"/>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77500" lnSpcReduction="20000"/>
          </a:bodyPr>
          <a:lstStyle/>
          <a:p>
            <a:pPr>
              <a:buFont typeface="Wingdings" pitchFamily="2" charset="2"/>
              <a:buChar char="q"/>
            </a:pPr>
            <a:r>
              <a:rPr lang="fr-FR" sz="6000" dirty="0" smtClean="0"/>
              <a:t>	</a:t>
            </a:r>
            <a:r>
              <a:rPr lang="fr-FR" sz="5400" dirty="0" smtClean="0">
                <a:solidFill>
                  <a:srgbClr val="002060"/>
                </a:solidFill>
              </a:rPr>
              <a:t>Plan d’épargne</a:t>
            </a:r>
            <a:endParaRPr lang="fr-FR" sz="5400" dirty="0">
              <a:solidFill>
                <a:srgbClr val="002060"/>
              </a:solidFill>
            </a:endParaRPr>
          </a:p>
          <a:p>
            <a:pPr>
              <a:buNone/>
            </a:pPr>
            <a:r>
              <a:rPr lang="fr-FR" sz="4000" b="1" dirty="0"/>
              <a:t>AVANTAGES:</a:t>
            </a:r>
            <a:r>
              <a:rPr lang="fr-FR" sz="4000" dirty="0"/>
              <a:t>   </a:t>
            </a:r>
          </a:p>
          <a:p>
            <a:r>
              <a:rPr lang="fr-FR" sz="4000" dirty="0"/>
              <a:t>Rentabilité,</a:t>
            </a:r>
          </a:p>
          <a:p>
            <a:r>
              <a:rPr lang="fr-FR" sz="4000" dirty="0"/>
              <a:t> Rémunération attractive </a:t>
            </a:r>
          </a:p>
          <a:p>
            <a:r>
              <a:rPr lang="fr-FR" sz="4000" dirty="0"/>
              <a:t>Disponibilité à l'échéance </a:t>
            </a:r>
          </a:p>
          <a:p>
            <a:r>
              <a:rPr lang="fr-FR" sz="4000" dirty="0"/>
              <a:t>Possibilité de bénéficier d'avances sur PEP moyennant paiement de frais </a:t>
            </a:r>
          </a:p>
          <a:p>
            <a:r>
              <a:rPr lang="fr-FR" sz="4000" dirty="0"/>
              <a:t>Possibilité de remboursement anticipé avec pénalité sur les intérêts </a:t>
            </a:r>
          </a:p>
          <a:p>
            <a:r>
              <a:rPr lang="fr-FR" sz="4000" dirty="0"/>
              <a:t>Sécurité totale </a:t>
            </a:r>
          </a:p>
          <a:p>
            <a:r>
              <a:rPr lang="fr-FR" sz="4000" dirty="0"/>
              <a:t>Adossement à un crédit d'un montant égal ou supérieur sur une durée équivalente </a:t>
            </a:r>
          </a:p>
          <a:p>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Plan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465771785"/>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386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sz="1600"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graphicFrame>
        <p:nvGraphicFramePr>
          <p:cNvPr id="10" name="Diagramme 9"/>
          <p:cNvGraphicFramePr/>
          <p:nvPr>
            <p:extLst>
              <p:ext uri="{D42A27DB-BD31-4B8C-83A1-F6EECF244321}">
                <p14:modId xmlns:p14="http://schemas.microsoft.com/office/powerpoint/2010/main" xmlns="" val="820445680"/>
              </p:ext>
            </p:extLst>
          </p:nvPr>
        </p:nvGraphicFramePr>
        <p:xfrm>
          <a:off x="81642" y="1087966"/>
          <a:ext cx="1202886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62080911"/>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6000" dirty="0" smtClean="0"/>
              <a:t>	</a:t>
            </a:r>
            <a:r>
              <a:rPr lang="fr-FR" sz="5400" dirty="0" smtClean="0">
                <a:solidFill>
                  <a:srgbClr val="002060"/>
                </a:solidFill>
              </a:rPr>
              <a:t>Plan d’épargne</a:t>
            </a:r>
            <a:endParaRPr lang="fr-FR" sz="5400" dirty="0">
              <a:solidFill>
                <a:srgbClr val="002060"/>
              </a:solidFill>
            </a:endParaRPr>
          </a:p>
          <a:p>
            <a:pPr>
              <a:buNone/>
            </a:pPr>
            <a:r>
              <a:rPr lang="fr-FR" sz="3200" b="1" dirty="0"/>
              <a:t>Montant minimum: </a:t>
            </a:r>
            <a:r>
              <a:rPr lang="fr-FR" sz="3200" dirty="0"/>
              <a:t> 5 000 </a:t>
            </a:r>
          </a:p>
          <a:p>
            <a:pPr>
              <a:buNone/>
            </a:pPr>
            <a:r>
              <a:rPr lang="fr-FR" sz="3200" b="1" dirty="0"/>
              <a:t>Montant maximum:</a:t>
            </a:r>
            <a:r>
              <a:rPr lang="fr-FR" sz="3200" dirty="0"/>
              <a:t> illimité </a:t>
            </a:r>
          </a:p>
          <a:p>
            <a:pPr>
              <a:buNone/>
            </a:pPr>
            <a:r>
              <a:rPr lang="fr-FR" sz="3200" b="1" dirty="0"/>
              <a:t>Durée minimum: </a:t>
            </a:r>
            <a:r>
              <a:rPr lang="fr-FR" sz="3200" dirty="0"/>
              <a:t>selon le SFD</a:t>
            </a:r>
          </a:p>
          <a:p>
            <a:pPr>
              <a:buNone/>
            </a:pPr>
            <a:r>
              <a:rPr lang="fr-FR" sz="3200" b="1" dirty="0"/>
              <a:t>Durée maximum: </a:t>
            </a:r>
            <a:r>
              <a:rPr lang="fr-FR" sz="3200" dirty="0"/>
              <a:t>selon le SFD</a:t>
            </a:r>
          </a:p>
          <a:p>
            <a:pPr>
              <a:buNone/>
            </a:pPr>
            <a:r>
              <a:rPr lang="fr-FR" sz="3200" b="1" dirty="0"/>
              <a:t>Périodicité : </a:t>
            </a:r>
            <a:r>
              <a:rPr lang="fr-FR" sz="3200" dirty="0"/>
              <a:t>versements mensuelle</a:t>
            </a:r>
          </a:p>
          <a:p>
            <a:pPr>
              <a:buNone/>
            </a:pPr>
            <a:r>
              <a:rPr lang="fr-FR" sz="3200" b="1" dirty="0"/>
              <a:t>Rémunération :</a:t>
            </a:r>
            <a:r>
              <a:rPr lang="fr-FR" sz="3200" dirty="0"/>
              <a:t> minimum 3.5%</a:t>
            </a:r>
          </a:p>
          <a:p>
            <a:pPr marL="0" indent="0">
              <a:buNone/>
            </a:pPr>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Plan d’épargne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408289746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fr-FR" altLang="fr-FR" sz="3200" b="1" dirty="0" smtClean="0">
                <a:solidFill>
                  <a:schemeClr val="hlink"/>
                </a:solidFill>
              </a:rPr>
              <a:t> </a:t>
            </a:r>
            <a:endParaRPr lang="fr-FR" altLang="fr-FR" dirty="0" smtClean="0"/>
          </a:p>
        </p:txBody>
      </p:sp>
      <p:sp>
        <p:nvSpPr>
          <p:cNvPr id="41987" name="Rectangle 3"/>
          <p:cNvSpPr>
            <a:spLocks noGrp="1" noChangeArrowheads="1"/>
          </p:cNvSpPr>
          <p:nvPr>
            <p:ph type="body" idx="1"/>
          </p:nvPr>
        </p:nvSpPr>
        <p:spPr>
          <a:xfrm>
            <a:off x="1981200" y="1600200"/>
            <a:ext cx="8229600" cy="1046440"/>
          </a:xfrm>
        </p:spPr>
        <p:txBody>
          <a:bodyPr/>
          <a:lstStyle/>
          <a:p>
            <a:pPr marL="0" indent="0">
              <a:buNone/>
              <a:defRPr/>
            </a:pPr>
            <a:r>
              <a:rPr lang="fr-FR" sz="2800" b="1" dirty="0"/>
              <a:t> </a:t>
            </a:r>
            <a:endParaRPr lang="fr-FR" sz="2000" dirty="0"/>
          </a:p>
          <a:p>
            <a:pPr eaLnBrk="1" hangingPunct="1">
              <a:buFontTx/>
              <a:buNone/>
              <a:defRPr/>
            </a:pPr>
            <a:r>
              <a:rPr lang="fr-FR" sz="2800" dirty="0"/>
              <a:t>	</a:t>
            </a:r>
          </a:p>
        </p:txBody>
      </p:sp>
      <p:sp>
        <p:nvSpPr>
          <p:cNvPr id="2" name="Rectangle 1"/>
          <p:cNvSpPr/>
          <p:nvPr/>
        </p:nvSpPr>
        <p:spPr>
          <a:xfrm>
            <a:off x="2354580" y="3244334"/>
            <a:ext cx="9166860" cy="830997"/>
          </a:xfrm>
          <a:prstGeom prst="rect">
            <a:avLst/>
          </a:prstGeom>
        </p:spPr>
        <p:txBody>
          <a:bodyPr wrap="square">
            <a:spAutoFit/>
          </a:bodyPr>
          <a:lstStyle/>
          <a:p>
            <a:pPr algn="ctr"/>
            <a:r>
              <a:rPr lang="fr-FR" sz="4800" dirty="0"/>
              <a:t>Les engagements par signature</a:t>
            </a:r>
          </a:p>
        </p:txBody>
      </p:sp>
    </p:spTree>
    <p:extLst>
      <p:ext uri="{BB962C8B-B14F-4D97-AF65-F5344CB8AC3E}">
        <p14:creationId xmlns:p14="http://schemas.microsoft.com/office/powerpoint/2010/main" xmlns="" val="40103543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75727"/>
            <a:ext cx="6132736" cy="572464"/>
          </a:xfrm>
          <a:prstGeom prst="rect">
            <a:avLst/>
          </a:prstGeom>
          <a:solidFill>
            <a:srgbClr val="0078D7"/>
          </a:solidFill>
        </p:spPr>
        <p:txBody>
          <a:bodyPr wrap="square" lIns="182880" tIns="146304" rIns="182880" bIns="146304" rtlCol="0" anchor="ctr">
            <a:spAutoFit/>
          </a:bodyPr>
          <a:lstStyle/>
          <a:p>
            <a:r>
              <a:rPr lang="fr-FR" b="1" dirty="0" smtClean="0"/>
              <a:t>Cautionnement de soumission</a:t>
            </a:r>
          </a:p>
        </p:txBody>
      </p:sp>
      <p:sp>
        <p:nvSpPr>
          <p:cNvPr id="2" name="Rectangle 1"/>
          <p:cNvSpPr/>
          <p:nvPr/>
        </p:nvSpPr>
        <p:spPr>
          <a:xfrm>
            <a:off x="548640" y="1586359"/>
            <a:ext cx="11087100" cy="5509200"/>
          </a:xfrm>
          <a:prstGeom prst="rect">
            <a:avLst/>
          </a:prstGeom>
        </p:spPr>
        <p:txBody>
          <a:bodyPr wrap="square">
            <a:spAutoFit/>
          </a:bodyPr>
          <a:lstStyle/>
          <a:p>
            <a:r>
              <a:rPr lang="fr-FR" sz="3200" b="1" dirty="0" smtClean="0"/>
              <a:t>Cautionnement de soumission</a:t>
            </a:r>
          </a:p>
          <a:p>
            <a:pPr lvl="0"/>
            <a:r>
              <a:rPr lang="fr-FR" sz="3200" u="sng" dirty="0" smtClean="0"/>
              <a:t>C’est quoi ? </a:t>
            </a:r>
            <a:endParaRPr lang="fr-FR" sz="3200" b="1" u="sng" dirty="0" smtClean="0"/>
          </a:p>
          <a:p>
            <a:pPr algn="just">
              <a:buNone/>
            </a:pPr>
            <a:r>
              <a:rPr lang="fr-FR" sz="3200" dirty="0" smtClean="0"/>
              <a:t>    C’est l’engagement d’une institution financière destiné à garantir une entreprise ou une organisation lors de la soumission à un appel d’offre. C’est un acte exigé par l’entité qui lance l’appel d’offre et que tout soumissionnaire devra présenter dans son dossier pour l’obtention d’un marché.  Son objet est de garantir au maître de l’ouvrage contre tout désistement de l’entrepreneur entre le moment où elle présente une offre et celui où elle signe le marché.</a:t>
            </a:r>
          </a:p>
          <a:p>
            <a:r>
              <a:rPr lang="fr-FR" sz="3200" b="1" dirty="0" smtClean="0"/>
              <a:t> </a:t>
            </a:r>
            <a:endParaRPr lang="fr-FR" sz="3200" b="1" dirty="0"/>
          </a:p>
        </p:txBody>
      </p:sp>
    </p:spTree>
    <p:extLst>
      <p:ext uri="{BB962C8B-B14F-4D97-AF65-F5344CB8AC3E}">
        <p14:creationId xmlns:p14="http://schemas.microsoft.com/office/powerpoint/2010/main" xmlns="" val="107708438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72464"/>
          </a:xfrm>
          <a:prstGeom prst="rect">
            <a:avLst/>
          </a:prstGeom>
          <a:solidFill>
            <a:srgbClr val="0078D7"/>
          </a:solidFill>
        </p:spPr>
        <p:txBody>
          <a:bodyPr wrap="square" lIns="182880" tIns="146304" rIns="182880" bIns="146304" rtlCol="0" anchor="ctr">
            <a:spAutoFit/>
          </a:bodyPr>
          <a:lstStyle/>
          <a:p>
            <a:r>
              <a:rPr lang="fr-FR" b="1" dirty="0" smtClean="0"/>
              <a:t>Cautionnement de soumission</a:t>
            </a:r>
          </a:p>
        </p:txBody>
      </p:sp>
      <p:sp>
        <p:nvSpPr>
          <p:cNvPr id="2" name="Rectangle 1"/>
          <p:cNvSpPr/>
          <p:nvPr/>
        </p:nvSpPr>
        <p:spPr>
          <a:xfrm>
            <a:off x="548640" y="1586359"/>
            <a:ext cx="11087100" cy="6001643"/>
          </a:xfrm>
          <a:prstGeom prst="rect">
            <a:avLst/>
          </a:prstGeom>
        </p:spPr>
        <p:txBody>
          <a:bodyPr wrap="square">
            <a:spAutoFit/>
          </a:bodyPr>
          <a:lstStyle/>
          <a:p>
            <a:pPr lvl="0"/>
            <a:r>
              <a:rPr lang="fr-FR" sz="3200" b="1" dirty="0" smtClean="0"/>
              <a:t>Cautionnement de soumission: </a:t>
            </a:r>
            <a:r>
              <a:rPr lang="fr-FR" sz="3200" b="1" u="sng" dirty="0" smtClean="0"/>
              <a:t>Cibles et besoins  </a:t>
            </a:r>
          </a:p>
          <a:p>
            <a:pPr lvl="0">
              <a:buNone/>
            </a:pPr>
            <a:r>
              <a:rPr lang="fr-FR" sz="3200" dirty="0" smtClean="0"/>
              <a:t>Ce produit est destiné à toutes les entreprises et organisations qui souhaitent soumissionner dans le cadre d’un avis d’appel d’offres pour l’obtention d’un marché. Il s’agit entre autres des Entreprises de BTP, Entreprises fournisseurs de biens et services, Cabinets de consultances, Sociétés d’intérim, Courtiers d’assurance, Les agents de compagnies de money transfert. Les soumissionnaires sollicitent le concours du SFD pour l’obtention d’une garantie leur permettant de se conformer aux conditions des cahiers de charges</a:t>
            </a:r>
          </a:p>
          <a:p>
            <a:r>
              <a:rPr lang="fr-FR" sz="3200" b="1" dirty="0" smtClean="0"/>
              <a:t> </a:t>
            </a:r>
            <a:endParaRPr lang="fr-FR" sz="3200" b="1" dirty="0"/>
          </a:p>
        </p:txBody>
      </p:sp>
    </p:spTree>
    <p:extLst>
      <p:ext uri="{BB962C8B-B14F-4D97-AF65-F5344CB8AC3E}">
        <p14:creationId xmlns:p14="http://schemas.microsoft.com/office/powerpoint/2010/main" xmlns="" val="107708438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72464"/>
          </a:xfrm>
          <a:prstGeom prst="rect">
            <a:avLst/>
          </a:prstGeom>
          <a:solidFill>
            <a:srgbClr val="0078D7"/>
          </a:solidFill>
        </p:spPr>
        <p:txBody>
          <a:bodyPr wrap="square" lIns="182880" tIns="146304" rIns="182880" bIns="146304" rtlCol="0" anchor="ctr">
            <a:spAutoFit/>
          </a:bodyPr>
          <a:lstStyle/>
          <a:p>
            <a:r>
              <a:rPr lang="fr-FR" b="1" dirty="0" smtClean="0"/>
              <a:t>Cautionnement de soumission</a:t>
            </a:r>
          </a:p>
        </p:txBody>
      </p:sp>
      <p:sp>
        <p:nvSpPr>
          <p:cNvPr id="2" name="Rectangle 1"/>
          <p:cNvSpPr/>
          <p:nvPr/>
        </p:nvSpPr>
        <p:spPr>
          <a:xfrm>
            <a:off x="548640" y="1586359"/>
            <a:ext cx="11087100" cy="5509200"/>
          </a:xfrm>
          <a:prstGeom prst="rect">
            <a:avLst/>
          </a:prstGeom>
        </p:spPr>
        <p:txBody>
          <a:bodyPr wrap="square">
            <a:spAutoFit/>
          </a:bodyPr>
          <a:lstStyle/>
          <a:p>
            <a:r>
              <a:rPr lang="fr-FR" sz="3200" b="1" dirty="0" smtClean="0"/>
              <a:t>Cautionnement de soumission</a:t>
            </a:r>
          </a:p>
          <a:p>
            <a:pPr lvl="0">
              <a:buNone/>
            </a:pPr>
            <a:r>
              <a:rPr lang="fr-FR" sz="3200" u="sng" dirty="0" smtClean="0"/>
              <a:t>Condition de commercialisation ?</a:t>
            </a:r>
            <a:endParaRPr lang="fr-FR" sz="3200" b="1" u="sng" dirty="0" smtClean="0"/>
          </a:p>
          <a:p>
            <a:r>
              <a:rPr lang="fr-FR" sz="3200" dirty="0" smtClean="0"/>
              <a:t>Le SFD délivre au client après étude du dossier, contre présentation des pièces exigées et paiement de la prime, un acte matérialisant son engagement. Cet acte devient caduc à l’adjudication du marché. L’original et la main levée devra alors être retourné au SFD par le client.</a:t>
            </a:r>
          </a:p>
          <a:p>
            <a:pPr lvl="0"/>
            <a:r>
              <a:rPr lang="fr-FR" sz="3200" u="sng" dirty="0" smtClean="0"/>
              <a:t>Avantages ? </a:t>
            </a:r>
            <a:r>
              <a:rPr lang="fr-FR" sz="3200" dirty="0" smtClean="0"/>
              <a:t>Le client bénéficiaire du cautionnement de soumission émis par le SFD prouve la crédibilité et la bonne foi de sa soumission</a:t>
            </a:r>
          </a:p>
          <a:p>
            <a:r>
              <a:rPr lang="fr-FR" sz="3200" b="1" dirty="0" smtClean="0"/>
              <a:t> </a:t>
            </a:r>
            <a:endParaRPr lang="fr-FR" sz="3200" b="1" dirty="0"/>
          </a:p>
        </p:txBody>
      </p:sp>
    </p:spTree>
    <p:extLst>
      <p:ext uri="{BB962C8B-B14F-4D97-AF65-F5344CB8AC3E}">
        <p14:creationId xmlns:p14="http://schemas.microsoft.com/office/powerpoint/2010/main" xmlns="" val="107708438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72464"/>
          </a:xfrm>
          <a:prstGeom prst="rect">
            <a:avLst/>
          </a:prstGeom>
          <a:solidFill>
            <a:srgbClr val="0078D7"/>
          </a:solidFill>
        </p:spPr>
        <p:txBody>
          <a:bodyPr wrap="square" lIns="182880" tIns="146304" rIns="182880" bIns="146304" rtlCol="0" anchor="ctr">
            <a:spAutoFit/>
          </a:bodyPr>
          <a:lstStyle/>
          <a:p>
            <a:r>
              <a:rPr lang="fr-FR" b="1" dirty="0" smtClean="0"/>
              <a:t>Cautionnement de soumission</a:t>
            </a:r>
          </a:p>
        </p:txBody>
      </p:sp>
      <p:sp>
        <p:nvSpPr>
          <p:cNvPr id="2" name="Rectangle 1"/>
          <p:cNvSpPr/>
          <p:nvPr/>
        </p:nvSpPr>
        <p:spPr>
          <a:xfrm>
            <a:off x="548640" y="1586359"/>
            <a:ext cx="11087100" cy="4524315"/>
          </a:xfrm>
          <a:prstGeom prst="rect">
            <a:avLst/>
          </a:prstGeom>
        </p:spPr>
        <p:txBody>
          <a:bodyPr wrap="square">
            <a:spAutoFit/>
          </a:bodyPr>
          <a:lstStyle/>
          <a:p>
            <a:r>
              <a:rPr lang="fr-FR" sz="3200" b="1" dirty="0" smtClean="0"/>
              <a:t>Cautionnement de soumission</a:t>
            </a:r>
          </a:p>
          <a:p>
            <a:pPr lvl="0"/>
            <a:r>
              <a:rPr lang="fr-FR" sz="3200" u="sng" dirty="0" smtClean="0"/>
              <a:t>Tarifications ?</a:t>
            </a:r>
          </a:p>
          <a:p>
            <a:r>
              <a:rPr lang="fr-FR" sz="3200" dirty="0" smtClean="0"/>
              <a:t>commission nette = 2% en général</a:t>
            </a:r>
          </a:p>
          <a:p>
            <a:r>
              <a:rPr lang="fr-FR" sz="3200" dirty="0" smtClean="0"/>
              <a:t>Frais d’ouverture de dossier= selon le SFD</a:t>
            </a:r>
          </a:p>
          <a:p>
            <a:r>
              <a:rPr lang="fr-FR" sz="3200" dirty="0" err="1" smtClean="0"/>
              <a:t>Deposit</a:t>
            </a:r>
            <a:r>
              <a:rPr lang="fr-FR" sz="3200" dirty="0" smtClean="0"/>
              <a:t> : 0</a:t>
            </a:r>
          </a:p>
          <a:p>
            <a:r>
              <a:rPr lang="fr-FR" sz="3200" dirty="0" smtClean="0"/>
              <a:t>Taxe=</a:t>
            </a:r>
          </a:p>
          <a:p>
            <a:r>
              <a:rPr lang="fr-FR" sz="3200" dirty="0" err="1" smtClean="0"/>
              <a:t>commissionTTC</a:t>
            </a:r>
            <a:r>
              <a:rPr lang="fr-FR" sz="3200" dirty="0" smtClean="0"/>
              <a:t>= commission nette + Frais d’ouverture de dossier +Taxe</a:t>
            </a:r>
          </a:p>
          <a:p>
            <a:r>
              <a:rPr lang="fr-FR" sz="3200" b="1" dirty="0" smtClean="0"/>
              <a:t> </a:t>
            </a:r>
            <a:endParaRPr lang="fr-FR" sz="3200" b="1" dirty="0"/>
          </a:p>
        </p:txBody>
      </p:sp>
    </p:spTree>
    <p:extLst>
      <p:ext uri="{BB962C8B-B14F-4D97-AF65-F5344CB8AC3E}">
        <p14:creationId xmlns:p14="http://schemas.microsoft.com/office/powerpoint/2010/main" xmlns="" val="107708438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Caution d’avance de démarrage</a:t>
            </a:r>
          </a:p>
        </p:txBody>
      </p:sp>
      <p:sp>
        <p:nvSpPr>
          <p:cNvPr id="2" name="Rectangle 1"/>
          <p:cNvSpPr/>
          <p:nvPr/>
        </p:nvSpPr>
        <p:spPr>
          <a:xfrm>
            <a:off x="548640" y="1586359"/>
            <a:ext cx="11087100" cy="5016758"/>
          </a:xfrm>
          <a:prstGeom prst="rect">
            <a:avLst/>
          </a:prstGeom>
        </p:spPr>
        <p:txBody>
          <a:bodyPr wrap="square">
            <a:spAutoFit/>
          </a:bodyPr>
          <a:lstStyle/>
          <a:p>
            <a:r>
              <a:rPr lang="fr-FR" sz="3200" b="1" dirty="0" smtClean="0"/>
              <a:t>Cautionnement </a:t>
            </a:r>
            <a:r>
              <a:rPr lang="fr-FR" sz="3200" b="1" dirty="0"/>
              <a:t>d’avance de démarrage</a:t>
            </a:r>
          </a:p>
          <a:p>
            <a:r>
              <a:rPr lang="fr-FR" sz="3200" dirty="0"/>
              <a:t>C’est quoi ? </a:t>
            </a:r>
          </a:p>
          <a:p>
            <a:r>
              <a:rPr lang="fr-FR" sz="3200" dirty="0"/>
              <a:t>	Cet engagement garantit au bénéficiaire (maître d’ouvrage) le remboursement de l’acompte qu’il a versé au titulaire du marché (le donneur d’ordre) au cas où ce dernier n’effectuerait pas les prestations correspondant au montant de l’acompte ainsi reçu au titre du marché. En outre, il permet à l’entreprise la réception d’un acompte de la part de son client au démarrage du chantier pour couvrir ses premiers investissements. </a:t>
            </a:r>
          </a:p>
        </p:txBody>
      </p:sp>
    </p:spTree>
    <p:extLst>
      <p:ext uri="{BB962C8B-B14F-4D97-AF65-F5344CB8AC3E}">
        <p14:creationId xmlns:p14="http://schemas.microsoft.com/office/powerpoint/2010/main" xmlns="" val="107708438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Caution d’avance de démarrage</a:t>
            </a:r>
          </a:p>
        </p:txBody>
      </p:sp>
      <p:sp>
        <p:nvSpPr>
          <p:cNvPr id="2" name="Rectangle 1"/>
          <p:cNvSpPr/>
          <p:nvPr/>
        </p:nvSpPr>
        <p:spPr>
          <a:xfrm>
            <a:off x="548640" y="1586359"/>
            <a:ext cx="11087100" cy="5016758"/>
          </a:xfrm>
          <a:prstGeom prst="rect">
            <a:avLst/>
          </a:prstGeom>
        </p:spPr>
        <p:txBody>
          <a:bodyPr wrap="square">
            <a:spAutoFit/>
          </a:bodyPr>
          <a:lstStyle/>
          <a:p>
            <a:r>
              <a:rPr lang="fr-FR" sz="3200" b="1" dirty="0" smtClean="0"/>
              <a:t>Cautionnement </a:t>
            </a:r>
            <a:r>
              <a:rPr lang="fr-FR" sz="3200" b="1" dirty="0"/>
              <a:t>d’avance de démarrage</a:t>
            </a:r>
          </a:p>
          <a:p>
            <a:pPr lvl="0">
              <a:buNone/>
            </a:pPr>
            <a:r>
              <a:rPr lang="fr-FR" sz="3200" u="sng" dirty="0"/>
              <a:t>Cibles et besoins de la cible ?</a:t>
            </a:r>
            <a:endParaRPr lang="fr-FR" sz="3200" b="1" u="sng" dirty="0"/>
          </a:p>
          <a:p>
            <a:pPr algn="just">
              <a:buNone/>
            </a:pPr>
            <a:r>
              <a:rPr lang="fr-FR" sz="3200" dirty="0" smtClean="0"/>
              <a:t>Ce </a:t>
            </a:r>
            <a:r>
              <a:rPr lang="fr-FR" sz="3200" dirty="0"/>
              <a:t>produit est destiné à toutes les entreprises et organisations qui souhaitent disposer de fonds supplémentaires pour financer le démarrage de leur chantier. Il s’agit entre autres </a:t>
            </a:r>
            <a:r>
              <a:rPr lang="fr-FR" sz="3200" dirty="0" smtClean="0"/>
              <a:t>des : Entreprises </a:t>
            </a:r>
            <a:r>
              <a:rPr lang="fr-FR" sz="3200" dirty="0"/>
              <a:t>de </a:t>
            </a:r>
            <a:r>
              <a:rPr lang="fr-FR" sz="3200" dirty="0" smtClean="0"/>
              <a:t>BTP, Cabinets </a:t>
            </a:r>
            <a:r>
              <a:rPr lang="fr-FR" sz="3200" dirty="0"/>
              <a:t>de </a:t>
            </a:r>
            <a:r>
              <a:rPr lang="fr-FR" sz="3200" dirty="0" smtClean="0"/>
              <a:t>consultances, </a:t>
            </a:r>
            <a:r>
              <a:rPr lang="fr-FR" sz="3200" dirty="0" err="1" smtClean="0"/>
              <a:t>etc</a:t>
            </a:r>
            <a:endParaRPr lang="fr-FR" sz="3200" dirty="0"/>
          </a:p>
          <a:p>
            <a:pPr algn="just">
              <a:buNone/>
            </a:pPr>
            <a:r>
              <a:rPr lang="fr-FR" sz="3200" dirty="0" smtClean="0"/>
              <a:t>Les </a:t>
            </a:r>
            <a:r>
              <a:rPr lang="fr-FR" sz="3200" dirty="0"/>
              <a:t>entreprises sollicitent le concours du SFD pour l’obtention d’une garantie leur permettant d’obtenir une avance de démarrage</a:t>
            </a:r>
          </a:p>
        </p:txBody>
      </p:sp>
    </p:spTree>
    <p:extLst>
      <p:ext uri="{BB962C8B-B14F-4D97-AF65-F5344CB8AC3E}">
        <p14:creationId xmlns:p14="http://schemas.microsoft.com/office/powerpoint/2010/main" xmlns="" val="423013865"/>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Caution d’avance de démarrage</a:t>
            </a:r>
          </a:p>
        </p:txBody>
      </p:sp>
      <p:sp>
        <p:nvSpPr>
          <p:cNvPr id="2" name="Rectangle 1"/>
          <p:cNvSpPr/>
          <p:nvPr/>
        </p:nvSpPr>
        <p:spPr>
          <a:xfrm>
            <a:off x="548640" y="1586359"/>
            <a:ext cx="11087100" cy="4524315"/>
          </a:xfrm>
          <a:prstGeom prst="rect">
            <a:avLst/>
          </a:prstGeom>
        </p:spPr>
        <p:txBody>
          <a:bodyPr wrap="square">
            <a:spAutoFit/>
          </a:bodyPr>
          <a:lstStyle/>
          <a:p>
            <a:r>
              <a:rPr lang="fr-FR" sz="3200" b="1" dirty="0" smtClean="0"/>
              <a:t>Cautionnement </a:t>
            </a:r>
            <a:r>
              <a:rPr lang="fr-FR" sz="3200" b="1" dirty="0"/>
              <a:t>d’avance de démarrage</a:t>
            </a:r>
          </a:p>
          <a:p>
            <a:pPr lvl="0">
              <a:buNone/>
            </a:pPr>
            <a:r>
              <a:rPr lang="fr-FR" sz="3200" u="sng" dirty="0"/>
              <a:t>Condition de commercialisation ?</a:t>
            </a:r>
            <a:endParaRPr lang="fr-FR" sz="3200" b="1" u="sng" dirty="0"/>
          </a:p>
          <a:p>
            <a:pPr algn="just">
              <a:buNone/>
            </a:pPr>
            <a:r>
              <a:rPr lang="fr-FR" sz="3200" dirty="0"/>
              <a:t>	Le SFD délivre au client après étude du dossier, contre présentation des pièces exigées et paiement de la prime, un acte matérialisant son engagement.</a:t>
            </a:r>
          </a:p>
          <a:p>
            <a:pPr algn="just">
              <a:buNone/>
            </a:pPr>
            <a:r>
              <a:rPr lang="fr-FR" sz="3200" dirty="0"/>
              <a:t>	Cet acte devient caduc dès le remboursement intégral du montant de l’avance de démarrage. L’original devra alors être retourné au SFD par le client ainsi que la main levée du maître d’ouvrage.</a:t>
            </a:r>
          </a:p>
        </p:txBody>
      </p:sp>
    </p:spTree>
    <p:extLst>
      <p:ext uri="{BB962C8B-B14F-4D97-AF65-F5344CB8AC3E}">
        <p14:creationId xmlns:p14="http://schemas.microsoft.com/office/powerpoint/2010/main" xmlns="" val="346999425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Caution d’avance de démarrage</a:t>
            </a:r>
          </a:p>
        </p:txBody>
      </p:sp>
      <p:sp>
        <p:nvSpPr>
          <p:cNvPr id="2" name="Rectangle 1"/>
          <p:cNvSpPr/>
          <p:nvPr/>
        </p:nvSpPr>
        <p:spPr>
          <a:xfrm>
            <a:off x="548640" y="1586359"/>
            <a:ext cx="11087100" cy="6001643"/>
          </a:xfrm>
          <a:prstGeom prst="rect">
            <a:avLst/>
          </a:prstGeom>
        </p:spPr>
        <p:txBody>
          <a:bodyPr wrap="square">
            <a:spAutoFit/>
          </a:bodyPr>
          <a:lstStyle/>
          <a:p>
            <a:r>
              <a:rPr lang="fr-FR" sz="3200" b="1" dirty="0" smtClean="0"/>
              <a:t>Cautionnement </a:t>
            </a:r>
            <a:r>
              <a:rPr lang="fr-FR" sz="3200" b="1" dirty="0"/>
              <a:t>d’avance de démarrage</a:t>
            </a:r>
          </a:p>
          <a:p>
            <a:pPr lvl="0" algn="just">
              <a:buNone/>
            </a:pPr>
            <a:r>
              <a:rPr lang="fr-FR" sz="3200" u="sng" dirty="0"/>
              <a:t>Avantages ?</a:t>
            </a:r>
            <a:endParaRPr lang="fr-FR" sz="3200" b="1" u="sng" dirty="0"/>
          </a:p>
          <a:p>
            <a:pPr algn="just">
              <a:buNone/>
            </a:pPr>
            <a:r>
              <a:rPr lang="fr-FR" sz="3200" dirty="0"/>
              <a:t>	Ce type de concours permet une meilleure gestion de la trésorerie de l’entreprise. Il y a souvent une diminution des coûts financiers. Les engagements pris par le SFD valorisent l’image de marque de l’entreprise.</a:t>
            </a:r>
          </a:p>
          <a:p>
            <a:pPr lvl="0"/>
            <a:r>
              <a:rPr lang="fr-FR" sz="3200" u="sng" dirty="0"/>
              <a:t>Tarifications ?</a:t>
            </a:r>
            <a:endParaRPr lang="fr-FR" sz="3200" b="1" u="sng" dirty="0"/>
          </a:p>
          <a:p>
            <a:r>
              <a:rPr lang="fr-FR" sz="3200" dirty="0" smtClean="0"/>
              <a:t>commission </a:t>
            </a:r>
            <a:r>
              <a:rPr lang="fr-FR" sz="3200" dirty="0"/>
              <a:t>nette = minimum 3% par trimestre</a:t>
            </a:r>
          </a:p>
          <a:p>
            <a:r>
              <a:rPr lang="fr-FR" sz="3200" dirty="0"/>
              <a:t>Frais d’ouverture de dossier= selon le </a:t>
            </a:r>
            <a:r>
              <a:rPr lang="fr-FR" sz="3200" dirty="0" err="1"/>
              <a:t>sfd</a:t>
            </a:r>
            <a:endParaRPr lang="fr-FR" sz="3200" dirty="0"/>
          </a:p>
          <a:p>
            <a:r>
              <a:rPr lang="fr-FR" sz="3200" dirty="0"/>
              <a:t>Taxe=</a:t>
            </a:r>
          </a:p>
          <a:p>
            <a:r>
              <a:rPr lang="fr-FR" sz="3200" dirty="0" smtClean="0"/>
              <a:t>commission </a:t>
            </a:r>
            <a:r>
              <a:rPr lang="fr-FR" sz="3200" dirty="0"/>
              <a:t>TTC= </a:t>
            </a:r>
            <a:r>
              <a:rPr lang="fr-FR" sz="3200" dirty="0" smtClean="0"/>
              <a:t>commission </a:t>
            </a:r>
            <a:r>
              <a:rPr lang="fr-FR" sz="3200" dirty="0"/>
              <a:t>nette + Frais d’ouverture de dossier +Taxe</a:t>
            </a:r>
          </a:p>
        </p:txBody>
      </p:sp>
    </p:spTree>
    <p:extLst>
      <p:ext uri="{BB962C8B-B14F-4D97-AF65-F5344CB8AC3E}">
        <p14:creationId xmlns:p14="http://schemas.microsoft.com/office/powerpoint/2010/main" xmlns="" val="274247083"/>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257300"/>
            <a:ext cx="11811000" cy="5435599"/>
          </a:xfrm>
        </p:spPr>
        <p:txBody>
          <a:bodyPr>
            <a:normAutofit/>
          </a:bodyPr>
          <a:lstStyle/>
          <a:p>
            <a:pPr algn="just"/>
            <a:r>
              <a:rPr lang="fr-FR" sz="3600" dirty="0"/>
              <a:t>La Microfinance au Sénégal, était jusqu'en </a:t>
            </a:r>
            <a:r>
              <a:rPr lang="fr-FR" sz="3600" b="1" dirty="0"/>
              <a:t>2008 régie par la loi n° 95-03 du 05 Janvier 1995</a:t>
            </a:r>
            <a:r>
              <a:rPr lang="fr-FR" sz="3600" dirty="0"/>
              <a:t> portant réglementation des institutions mutualistes ou coopératives d'épargne et de crédit et son décret d'application n° 97-1106 du </a:t>
            </a:r>
            <a:r>
              <a:rPr lang="fr-FR" sz="3600" b="1" dirty="0"/>
              <a:t>11 novembre 1997</a:t>
            </a:r>
            <a:r>
              <a:rPr lang="fr-FR" sz="3600" dirty="0"/>
              <a:t>. La loi susvisée s'appliquait uniquement aux Institutions Mutualistes ou Coopératives d'Epargne et de Crédit, exerçant sur le territoire national. Les autres formes d'institutions de microfinance étaient signataires de conventions-cadre avec l'Etat du Sénégal</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653906822"/>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Caution d’avance de démarrage</a:t>
            </a:r>
          </a:p>
        </p:txBody>
      </p:sp>
      <p:sp>
        <p:nvSpPr>
          <p:cNvPr id="2" name="Rectangle 1"/>
          <p:cNvSpPr/>
          <p:nvPr/>
        </p:nvSpPr>
        <p:spPr>
          <a:xfrm>
            <a:off x="548640" y="1586359"/>
            <a:ext cx="11087100" cy="3631763"/>
          </a:xfrm>
          <a:prstGeom prst="rect">
            <a:avLst/>
          </a:prstGeom>
        </p:spPr>
        <p:txBody>
          <a:bodyPr wrap="square">
            <a:spAutoFit/>
          </a:bodyPr>
          <a:lstStyle/>
          <a:p>
            <a:r>
              <a:rPr lang="fr-FR" sz="3200" b="1" dirty="0" smtClean="0"/>
              <a:t>Cautionnement </a:t>
            </a:r>
            <a:r>
              <a:rPr lang="fr-FR" sz="3200" b="1" dirty="0"/>
              <a:t>d’avance de démarrage</a:t>
            </a:r>
          </a:p>
          <a:p>
            <a:pPr lvl="1">
              <a:buNone/>
            </a:pPr>
            <a:r>
              <a:rPr lang="fr-FR" sz="3600" b="1" u="sng" dirty="0"/>
              <a:t>Garanties ?</a:t>
            </a:r>
          </a:p>
          <a:p>
            <a:r>
              <a:rPr lang="fr-FR" sz="3600" dirty="0"/>
              <a:t>Domiciliation irrévocable de marché</a:t>
            </a:r>
          </a:p>
          <a:p>
            <a:r>
              <a:rPr lang="fr-FR" sz="3600" dirty="0"/>
              <a:t>Garantie réelle et/hypothécaire selon le montant du marché</a:t>
            </a:r>
          </a:p>
          <a:p>
            <a:r>
              <a:rPr lang="fr-FR" sz="3600" dirty="0" err="1"/>
              <a:t>Déposit</a:t>
            </a:r>
            <a:r>
              <a:rPr lang="fr-FR" sz="3600" dirty="0"/>
              <a:t> : 5% du montant de la caution</a:t>
            </a:r>
          </a:p>
          <a:p>
            <a:endParaRPr lang="fr-FR" dirty="0"/>
          </a:p>
        </p:txBody>
      </p:sp>
    </p:spTree>
    <p:extLst>
      <p:ext uri="{BB962C8B-B14F-4D97-AF65-F5344CB8AC3E}">
        <p14:creationId xmlns:p14="http://schemas.microsoft.com/office/powerpoint/2010/main" xmlns="" val="2713160204"/>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bonne fin</a:t>
            </a:r>
            <a:endParaRPr lang="fr-FR" b="1" dirty="0">
              <a:solidFill>
                <a:schemeClr val="bg1"/>
              </a:solidFill>
            </a:endParaRPr>
          </a:p>
        </p:txBody>
      </p:sp>
      <p:sp>
        <p:nvSpPr>
          <p:cNvPr id="2" name="Rectangle 1"/>
          <p:cNvSpPr/>
          <p:nvPr/>
        </p:nvSpPr>
        <p:spPr>
          <a:xfrm>
            <a:off x="548640" y="1586359"/>
            <a:ext cx="11087100" cy="5786199"/>
          </a:xfrm>
          <a:prstGeom prst="rect">
            <a:avLst/>
          </a:prstGeom>
        </p:spPr>
        <p:txBody>
          <a:bodyPr wrap="square">
            <a:spAutoFit/>
          </a:bodyPr>
          <a:lstStyle/>
          <a:p>
            <a:r>
              <a:rPr lang="fr-FR" sz="3200" b="1" dirty="0" smtClean="0"/>
              <a:t>Cautionnement de bonne fin </a:t>
            </a:r>
            <a:endParaRPr lang="fr-FR" sz="3200" b="1" dirty="0"/>
          </a:p>
          <a:p>
            <a:pPr lvl="0">
              <a:buNone/>
            </a:pPr>
            <a:r>
              <a:rPr lang="fr-FR" sz="3200" u="sng" dirty="0"/>
              <a:t>C’est quoi ? </a:t>
            </a:r>
            <a:endParaRPr lang="fr-FR" sz="3200" b="1" u="sng" dirty="0"/>
          </a:p>
          <a:p>
            <a:pPr algn="just">
              <a:buNone/>
            </a:pPr>
            <a:r>
              <a:rPr lang="fr-FR" sz="3200" dirty="0"/>
              <a:t>	C’est l’engagement d’une institution financière destiné à garantir toutes les obligations contractuelles incombant à l’entrepreneur jusqu’à la réception provisoire ou définitive des travaux. Il assure le client de la qualité de vos prestations pendant la période de garantie et vous permet de développer votre activité. Le SFD contractant garantit au maître d’ouvrage le versement d’un pourcentage du prix du marché en cas d’inexécution ou de mauvaise exécution du contrat (qualité quantité, délai).</a:t>
            </a:r>
          </a:p>
          <a:p>
            <a:endParaRPr lang="fr-FR" dirty="0"/>
          </a:p>
        </p:txBody>
      </p:sp>
    </p:spTree>
    <p:extLst>
      <p:ext uri="{BB962C8B-B14F-4D97-AF65-F5344CB8AC3E}">
        <p14:creationId xmlns:p14="http://schemas.microsoft.com/office/powerpoint/2010/main" xmlns="" val="3740096387"/>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bonne fin</a:t>
            </a:r>
            <a:endParaRPr lang="fr-FR" b="1" dirty="0">
              <a:solidFill>
                <a:schemeClr val="bg1"/>
              </a:solidFill>
            </a:endParaRPr>
          </a:p>
        </p:txBody>
      </p:sp>
      <p:sp>
        <p:nvSpPr>
          <p:cNvPr id="2" name="Rectangle 1"/>
          <p:cNvSpPr/>
          <p:nvPr/>
        </p:nvSpPr>
        <p:spPr>
          <a:xfrm>
            <a:off x="548640" y="1586359"/>
            <a:ext cx="11087100" cy="5663089"/>
          </a:xfrm>
          <a:prstGeom prst="rect">
            <a:avLst/>
          </a:prstGeom>
        </p:spPr>
        <p:txBody>
          <a:bodyPr wrap="square">
            <a:spAutoFit/>
          </a:bodyPr>
          <a:lstStyle/>
          <a:p>
            <a:r>
              <a:rPr lang="fr-FR" sz="3200" b="1" dirty="0" smtClean="0"/>
              <a:t>Cautionnement de bonne fin : </a:t>
            </a:r>
            <a:r>
              <a:rPr lang="fr-FR" sz="3200" b="1" u="sng" dirty="0" smtClean="0"/>
              <a:t>Cibles </a:t>
            </a:r>
            <a:r>
              <a:rPr lang="fr-FR" sz="3200" b="1" u="sng" dirty="0"/>
              <a:t>et besoins de la cible ?</a:t>
            </a:r>
          </a:p>
          <a:p>
            <a:pPr>
              <a:buNone/>
            </a:pPr>
            <a:r>
              <a:rPr lang="fr-FR" sz="2800" dirty="0"/>
              <a:t>Ce produit est destiné à toutes les entreprises et organisations qui souhaitent rassurer leurs partenaires sur leur capacité à respecter leurs engagements. Il s’agit entre autres des:</a:t>
            </a:r>
          </a:p>
          <a:p>
            <a:pPr marL="457200" lvl="0" indent="-457200">
              <a:buFont typeface="Arial" panose="020B0604020202020204" pitchFamily="34" charset="0"/>
              <a:buChar char="•"/>
            </a:pPr>
            <a:r>
              <a:rPr lang="fr-FR" sz="2800" dirty="0"/>
              <a:t>Entreprises de BTP</a:t>
            </a:r>
          </a:p>
          <a:p>
            <a:pPr marL="457200" lvl="0" indent="-457200">
              <a:buFont typeface="Arial" panose="020B0604020202020204" pitchFamily="34" charset="0"/>
              <a:buChar char="•"/>
            </a:pPr>
            <a:r>
              <a:rPr lang="fr-FR" sz="2800" dirty="0"/>
              <a:t>Cabinets de consultances</a:t>
            </a:r>
          </a:p>
          <a:p>
            <a:pPr marL="457200" lvl="0" indent="-457200">
              <a:buFont typeface="Arial" panose="020B0604020202020204" pitchFamily="34" charset="0"/>
              <a:buChar char="•"/>
            </a:pPr>
            <a:r>
              <a:rPr lang="fr-FR" sz="2800" dirty="0"/>
              <a:t>Sociétés d’intérim</a:t>
            </a:r>
          </a:p>
          <a:p>
            <a:pPr marL="457200" lvl="0" indent="-457200">
              <a:buFont typeface="Arial" panose="020B0604020202020204" pitchFamily="34" charset="0"/>
              <a:buChar char="•"/>
            </a:pPr>
            <a:r>
              <a:rPr lang="fr-FR" sz="2800" dirty="0"/>
              <a:t>Courtiers d’assurance</a:t>
            </a:r>
          </a:p>
          <a:p>
            <a:pPr marL="457200" indent="-457200">
              <a:buFont typeface="Arial" panose="020B0604020202020204" pitchFamily="34" charset="0"/>
              <a:buChar char="•"/>
            </a:pPr>
            <a:r>
              <a:rPr lang="fr-FR" sz="2800" dirty="0" smtClean="0"/>
              <a:t>clients sollicitant </a:t>
            </a:r>
            <a:r>
              <a:rPr lang="fr-FR" sz="2800" dirty="0"/>
              <a:t>le concours du SFD pour l’obtention d’une garantie leur permettant de se conformer aux conditions des cahiers de charges.</a:t>
            </a:r>
          </a:p>
          <a:p>
            <a:endParaRPr lang="fr-FR" dirty="0"/>
          </a:p>
        </p:txBody>
      </p:sp>
    </p:spTree>
    <p:extLst>
      <p:ext uri="{BB962C8B-B14F-4D97-AF65-F5344CB8AC3E}">
        <p14:creationId xmlns:p14="http://schemas.microsoft.com/office/powerpoint/2010/main" xmlns="" val="537210086"/>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bonne fin</a:t>
            </a:r>
            <a:endParaRPr lang="fr-FR" b="1" dirty="0">
              <a:solidFill>
                <a:schemeClr val="bg1"/>
              </a:solidFill>
            </a:endParaRPr>
          </a:p>
        </p:txBody>
      </p:sp>
      <p:sp>
        <p:nvSpPr>
          <p:cNvPr id="2" name="Rectangle 1"/>
          <p:cNvSpPr/>
          <p:nvPr/>
        </p:nvSpPr>
        <p:spPr>
          <a:xfrm>
            <a:off x="548640" y="1586359"/>
            <a:ext cx="11087100" cy="4801314"/>
          </a:xfrm>
          <a:prstGeom prst="rect">
            <a:avLst/>
          </a:prstGeom>
        </p:spPr>
        <p:txBody>
          <a:bodyPr wrap="square">
            <a:spAutoFit/>
          </a:bodyPr>
          <a:lstStyle/>
          <a:p>
            <a:r>
              <a:rPr lang="fr-FR" sz="3200" b="1" dirty="0" smtClean="0"/>
              <a:t>Cautionnement de bonne fin : </a:t>
            </a:r>
            <a:r>
              <a:rPr lang="fr-FR" sz="3200" b="1" u="sng" dirty="0"/>
              <a:t>Condition de commercialisation</a:t>
            </a:r>
          </a:p>
          <a:p>
            <a:pPr algn="just">
              <a:buNone/>
            </a:pPr>
            <a:r>
              <a:rPr lang="fr-FR" sz="2800" dirty="0"/>
              <a:t>Le SFD délivre au client après étude du dossier, contre présentation des pièces exigées et paiement de la prime, un acte matérialisant son engagement.</a:t>
            </a:r>
          </a:p>
          <a:p>
            <a:pPr algn="just">
              <a:buNone/>
            </a:pPr>
            <a:r>
              <a:rPr lang="fr-FR" sz="2800" dirty="0"/>
              <a:t>	Cet acte devient caduc à la réception définitive des travaux. L’original devra alors être retourné au SFD par le client.</a:t>
            </a:r>
          </a:p>
          <a:p>
            <a:pPr lvl="0">
              <a:buNone/>
            </a:pPr>
            <a:r>
              <a:rPr lang="fr-FR" sz="2800" u="sng" dirty="0"/>
              <a:t>Avantages ?</a:t>
            </a:r>
            <a:endParaRPr lang="fr-FR" sz="2800" b="1" u="sng" dirty="0"/>
          </a:p>
          <a:p>
            <a:pPr>
              <a:buNone/>
            </a:pPr>
            <a:r>
              <a:rPr lang="fr-FR" sz="2800" dirty="0"/>
              <a:t>	Le client bénéficiaire du cautionnement sécurise ses clients et développe ainsi son portefeuille d’affaires. </a:t>
            </a:r>
          </a:p>
          <a:p>
            <a:endParaRPr lang="fr-FR" dirty="0"/>
          </a:p>
        </p:txBody>
      </p:sp>
    </p:spTree>
    <p:extLst>
      <p:ext uri="{BB962C8B-B14F-4D97-AF65-F5344CB8AC3E}">
        <p14:creationId xmlns:p14="http://schemas.microsoft.com/office/powerpoint/2010/main" xmlns="" val="2733044299"/>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bonne fin</a:t>
            </a:r>
            <a:endParaRPr lang="fr-FR" b="1" dirty="0">
              <a:solidFill>
                <a:schemeClr val="bg1"/>
              </a:solidFill>
            </a:endParaRPr>
          </a:p>
        </p:txBody>
      </p:sp>
      <p:sp>
        <p:nvSpPr>
          <p:cNvPr id="2" name="Rectangle 1"/>
          <p:cNvSpPr/>
          <p:nvPr/>
        </p:nvSpPr>
        <p:spPr>
          <a:xfrm>
            <a:off x="548640" y="1586359"/>
            <a:ext cx="11087100" cy="5786199"/>
          </a:xfrm>
          <a:prstGeom prst="rect">
            <a:avLst/>
          </a:prstGeom>
        </p:spPr>
        <p:txBody>
          <a:bodyPr wrap="square">
            <a:spAutoFit/>
          </a:bodyPr>
          <a:lstStyle/>
          <a:p>
            <a:pPr lvl="0">
              <a:buNone/>
            </a:pPr>
            <a:r>
              <a:rPr lang="fr-FR" sz="3200" b="1" dirty="0" smtClean="0"/>
              <a:t>Cautionnement de bonne fin : </a:t>
            </a:r>
            <a:r>
              <a:rPr lang="fr-FR" sz="3200" u="sng" dirty="0" smtClean="0"/>
              <a:t>Tarifications</a:t>
            </a:r>
            <a:r>
              <a:rPr lang="fr-FR" sz="3200" u="sng" dirty="0"/>
              <a:t> ?</a:t>
            </a:r>
            <a:endParaRPr lang="fr-FR" sz="3200" b="1" u="sng" dirty="0"/>
          </a:p>
          <a:p>
            <a:r>
              <a:rPr lang="fr-FR" sz="3200" dirty="0" smtClean="0"/>
              <a:t>commission </a:t>
            </a:r>
            <a:r>
              <a:rPr lang="fr-FR" sz="3200" dirty="0"/>
              <a:t>nette = </a:t>
            </a:r>
            <a:r>
              <a:rPr lang="fr-FR" sz="3200" dirty="0" smtClean="0"/>
              <a:t>minimum </a:t>
            </a:r>
            <a:r>
              <a:rPr lang="fr-FR" sz="3200" dirty="0"/>
              <a:t>3% par trimestre du montant de caution </a:t>
            </a:r>
          </a:p>
          <a:p>
            <a:r>
              <a:rPr lang="fr-FR" sz="3200" dirty="0"/>
              <a:t>Frais d’ouverture de dossier= selon le SFD</a:t>
            </a:r>
          </a:p>
          <a:p>
            <a:r>
              <a:rPr lang="fr-FR" sz="3200" dirty="0"/>
              <a:t>Taxe=</a:t>
            </a:r>
          </a:p>
          <a:p>
            <a:r>
              <a:rPr lang="fr-FR" sz="3200" dirty="0" smtClean="0"/>
              <a:t>commission </a:t>
            </a:r>
            <a:r>
              <a:rPr lang="fr-FR" sz="3200" dirty="0"/>
              <a:t>TTC= </a:t>
            </a:r>
            <a:r>
              <a:rPr lang="fr-FR" sz="3200" dirty="0" smtClean="0"/>
              <a:t>commission </a:t>
            </a:r>
            <a:r>
              <a:rPr lang="fr-FR" sz="3200" dirty="0"/>
              <a:t>nette + Frais d’ouverture de dossier +Taxe</a:t>
            </a:r>
          </a:p>
          <a:p>
            <a:pPr lvl="0"/>
            <a:r>
              <a:rPr lang="fr-FR" sz="3200" u="sng" dirty="0"/>
              <a:t>Garanties ? </a:t>
            </a:r>
            <a:endParaRPr lang="fr-FR" sz="3200" b="1" u="sng" dirty="0"/>
          </a:p>
          <a:p>
            <a:r>
              <a:rPr lang="fr-FR" sz="3200" dirty="0"/>
              <a:t>Domiciliation irrévocable de marché</a:t>
            </a:r>
          </a:p>
          <a:p>
            <a:r>
              <a:rPr lang="fr-FR" sz="3200" dirty="0"/>
              <a:t>Garantie réelle si le montant est important</a:t>
            </a:r>
          </a:p>
          <a:p>
            <a:r>
              <a:rPr lang="fr-FR" sz="3200" dirty="0" err="1"/>
              <a:t>Déposit</a:t>
            </a:r>
            <a:r>
              <a:rPr lang="fr-FR" sz="3200" dirty="0"/>
              <a:t>  5% </a:t>
            </a:r>
            <a:r>
              <a:rPr lang="fr-FR" sz="3200" dirty="0" err="1"/>
              <a:t>minimun</a:t>
            </a:r>
            <a:endParaRPr lang="fr-FR" sz="3200" dirty="0"/>
          </a:p>
          <a:p>
            <a:endParaRPr lang="fr-FR" dirty="0"/>
          </a:p>
        </p:txBody>
      </p:sp>
    </p:spTree>
    <p:extLst>
      <p:ext uri="{BB962C8B-B14F-4D97-AF65-F5344CB8AC3E}">
        <p14:creationId xmlns:p14="http://schemas.microsoft.com/office/powerpoint/2010/main" xmlns="" val="2350181464"/>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retenue de garantie</a:t>
            </a:r>
            <a:endParaRPr lang="fr-FR" b="1" dirty="0">
              <a:solidFill>
                <a:schemeClr val="bg1"/>
              </a:solidFill>
            </a:endParaRPr>
          </a:p>
        </p:txBody>
      </p:sp>
      <p:sp>
        <p:nvSpPr>
          <p:cNvPr id="2" name="Rectangle 1"/>
          <p:cNvSpPr/>
          <p:nvPr/>
        </p:nvSpPr>
        <p:spPr>
          <a:xfrm>
            <a:off x="548640" y="1586359"/>
            <a:ext cx="11087100" cy="5293757"/>
          </a:xfrm>
          <a:prstGeom prst="rect">
            <a:avLst/>
          </a:prstGeom>
        </p:spPr>
        <p:txBody>
          <a:bodyPr wrap="square">
            <a:spAutoFit/>
          </a:bodyPr>
          <a:lstStyle/>
          <a:p>
            <a:pPr lvl="0">
              <a:buNone/>
            </a:pPr>
            <a:r>
              <a:rPr lang="fr-FR" sz="3200" b="1" dirty="0" smtClean="0"/>
              <a:t>Cautionnement de retenue de garantie: </a:t>
            </a:r>
          </a:p>
          <a:p>
            <a:pPr lvl="0">
              <a:buNone/>
            </a:pPr>
            <a:r>
              <a:rPr lang="fr-FR" sz="3200" u="sng" dirty="0"/>
              <a:t>C’est quoi ? </a:t>
            </a:r>
            <a:endParaRPr lang="fr-FR" sz="3200" b="1" u="sng" dirty="0"/>
          </a:p>
          <a:p>
            <a:pPr algn="just">
              <a:buNone/>
            </a:pPr>
            <a:r>
              <a:rPr lang="fr-FR" sz="3200" dirty="0"/>
              <a:t>	Cet engagement rend possible le paiement intégral des travaux réalisés, sans aucune retenue de garantie de la part de vos clients et vous évite ainsi une perte de trésorerie. Il assure le client de la qualité des prestations de l’entreprise pendant la période de garantie, il couvrira les réserves émises en réception de travaux, les malfaçons, les anomalies, etc. </a:t>
            </a:r>
          </a:p>
          <a:p>
            <a:endParaRPr lang="fr-FR" sz="3200" dirty="0"/>
          </a:p>
          <a:p>
            <a:endParaRPr lang="fr-FR" dirty="0"/>
          </a:p>
        </p:txBody>
      </p:sp>
    </p:spTree>
    <p:extLst>
      <p:ext uri="{BB962C8B-B14F-4D97-AF65-F5344CB8AC3E}">
        <p14:creationId xmlns:p14="http://schemas.microsoft.com/office/powerpoint/2010/main" xmlns="" val="4017200676"/>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retenue de garantie</a:t>
            </a:r>
            <a:endParaRPr lang="fr-FR" b="1" dirty="0">
              <a:solidFill>
                <a:schemeClr val="bg1"/>
              </a:solidFill>
            </a:endParaRPr>
          </a:p>
        </p:txBody>
      </p:sp>
      <p:sp>
        <p:nvSpPr>
          <p:cNvPr id="2" name="Rectangle 1"/>
          <p:cNvSpPr/>
          <p:nvPr/>
        </p:nvSpPr>
        <p:spPr>
          <a:xfrm>
            <a:off x="548640" y="1586359"/>
            <a:ext cx="11087100" cy="4801314"/>
          </a:xfrm>
          <a:prstGeom prst="rect">
            <a:avLst/>
          </a:prstGeom>
        </p:spPr>
        <p:txBody>
          <a:bodyPr wrap="square">
            <a:spAutoFit/>
          </a:bodyPr>
          <a:lstStyle/>
          <a:p>
            <a:pPr lvl="0">
              <a:buNone/>
            </a:pPr>
            <a:r>
              <a:rPr lang="fr-FR" sz="3200" b="1" dirty="0" smtClean="0"/>
              <a:t>Cautionnement de retenue de garantie: </a:t>
            </a:r>
          </a:p>
          <a:p>
            <a:pPr lvl="0"/>
            <a:r>
              <a:rPr lang="fr-FR" sz="3200" b="1" u="sng" dirty="0"/>
              <a:t>Condition de commercialisation</a:t>
            </a:r>
            <a:r>
              <a:rPr lang="fr-FR" sz="3200" u="sng" dirty="0"/>
              <a:t> ?</a:t>
            </a:r>
            <a:endParaRPr lang="fr-FR" sz="3200" b="1" u="sng" dirty="0"/>
          </a:p>
          <a:p>
            <a:r>
              <a:rPr lang="fr-FR" sz="3200" dirty="0"/>
              <a:t>Le SFD délivre au client après étude du dossier, contre présentation des pièces exigées et paiement de la prime, un acte matérialisant son engagement.</a:t>
            </a:r>
          </a:p>
          <a:p>
            <a:r>
              <a:rPr lang="fr-FR" sz="3200" dirty="0"/>
              <a:t>Cet acte devient caduc à l’expiration du délai d’une année à compter de la date de réception. L’original devra alors être retourné au SFD par le client.</a:t>
            </a:r>
          </a:p>
          <a:p>
            <a:endParaRPr lang="fr-FR" sz="3200" dirty="0"/>
          </a:p>
          <a:p>
            <a:endParaRPr lang="fr-FR" dirty="0"/>
          </a:p>
        </p:txBody>
      </p:sp>
    </p:spTree>
    <p:extLst>
      <p:ext uri="{BB962C8B-B14F-4D97-AF65-F5344CB8AC3E}">
        <p14:creationId xmlns:p14="http://schemas.microsoft.com/office/powerpoint/2010/main" xmlns="" val="2137612177"/>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849601"/>
            <a:ext cx="6132736"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retenue de garantie</a:t>
            </a:r>
            <a:endParaRPr lang="fr-FR" b="1" dirty="0">
              <a:solidFill>
                <a:schemeClr val="bg1"/>
              </a:solidFill>
            </a:endParaRPr>
          </a:p>
        </p:txBody>
      </p:sp>
      <p:sp>
        <p:nvSpPr>
          <p:cNvPr id="2" name="Rectangle 1"/>
          <p:cNvSpPr/>
          <p:nvPr/>
        </p:nvSpPr>
        <p:spPr>
          <a:xfrm>
            <a:off x="548640" y="1586359"/>
            <a:ext cx="11087100" cy="4308872"/>
          </a:xfrm>
          <a:prstGeom prst="rect">
            <a:avLst/>
          </a:prstGeom>
        </p:spPr>
        <p:txBody>
          <a:bodyPr wrap="square">
            <a:spAutoFit/>
          </a:bodyPr>
          <a:lstStyle/>
          <a:p>
            <a:pPr lvl="0">
              <a:buNone/>
            </a:pPr>
            <a:r>
              <a:rPr lang="fr-FR" sz="3200" b="1" dirty="0" smtClean="0"/>
              <a:t>Cautionnement de retenue de garantie: </a:t>
            </a:r>
          </a:p>
          <a:p>
            <a:pPr lvl="0">
              <a:buNone/>
            </a:pPr>
            <a:r>
              <a:rPr lang="fr-FR" sz="3200" u="sng" dirty="0"/>
              <a:t>Avantages ?</a:t>
            </a:r>
            <a:endParaRPr lang="fr-FR" sz="3200" b="1" u="sng" dirty="0"/>
          </a:p>
          <a:p>
            <a:pPr algn="just">
              <a:buNone/>
            </a:pPr>
            <a:r>
              <a:rPr lang="fr-FR" sz="3200" dirty="0"/>
              <a:t>Cette caution vous permet d’éviter toute immobilisation de trésorerie. Elle vous allège également du suivi administratif du marché. Eventuellement, elle vous permet d’afficher une capacité à obtenir le concours d’un partenaire financier et sa confiance. </a:t>
            </a:r>
          </a:p>
          <a:p>
            <a:endParaRPr lang="fr-FR" sz="3200" dirty="0"/>
          </a:p>
          <a:p>
            <a:endParaRPr lang="fr-FR" dirty="0"/>
          </a:p>
        </p:txBody>
      </p:sp>
    </p:spTree>
    <p:extLst>
      <p:ext uri="{BB962C8B-B14F-4D97-AF65-F5344CB8AC3E}">
        <p14:creationId xmlns:p14="http://schemas.microsoft.com/office/powerpoint/2010/main" xmlns="" val="3492215628"/>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Les engagements par signature</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
        <p:nvSpPr>
          <p:cNvPr id="14" name="ZoneTexte 13"/>
          <p:cNvSpPr txBox="1"/>
          <p:nvPr/>
        </p:nvSpPr>
        <p:spPr>
          <a:xfrm>
            <a:off x="6059264" y="686480"/>
            <a:ext cx="6132736" cy="871008"/>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Cautionnement de retenue </a:t>
            </a:r>
            <a:r>
              <a:rPr lang="fr-FR" b="1" dirty="0">
                <a:solidFill>
                  <a:schemeClr val="bg1"/>
                </a:solidFill>
              </a:rPr>
              <a:t>de garantie</a:t>
            </a:r>
          </a:p>
          <a:p>
            <a:pPr algn="ctr">
              <a:lnSpc>
                <a:spcPct val="90000"/>
              </a:lnSpc>
              <a:spcAft>
                <a:spcPts val="600"/>
              </a:spcAft>
            </a:pPr>
            <a:endParaRPr lang="fr-FR" b="1" dirty="0">
              <a:solidFill>
                <a:schemeClr val="bg1"/>
              </a:solidFill>
            </a:endParaRPr>
          </a:p>
        </p:txBody>
      </p:sp>
      <p:sp>
        <p:nvSpPr>
          <p:cNvPr id="2" name="Rectangle 1"/>
          <p:cNvSpPr/>
          <p:nvPr/>
        </p:nvSpPr>
        <p:spPr>
          <a:xfrm>
            <a:off x="548640" y="1586359"/>
            <a:ext cx="11087100" cy="6093976"/>
          </a:xfrm>
          <a:prstGeom prst="rect">
            <a:avLst/>
          </a:prstGeom>
        </p:spPr>
        <p:txBody>
          <a:bodyPr wrap="square">
            <a:spAutoFit/>
          </a:bodyPr>
          <a:lstStyle/>
          <a:p>
            <a:pPr lvl="0">
              <a:buNone/>
            </a:pPr>
            <a:r>
              <a:rPr lang="fr-FR" sz="3200" b="1" dirty="0" smtClean="0"/>
              <a:t>Cautionnement </a:t>
            </a:r>
            <a:r>
              <a:rPr lang="fr-FR" sz="3200" b="1" dirty="0"/>
              <a:t>de retenue de garantie: </a:t>
            </a:r>
          </a:p>
          <a:p>
            <a:pPr lvl="0">
              <a:buNone/>
            </a:pPr>
            <a:r>
              <a:rPr lang="fr-FR" sz="2800" u="sng" dirty="0" smtClean="0"/>
              <a:t>Tarifications</a:t>
            </a:r>
            <a:r>
              <a:rPr lang="fr-FR" sz="2800" u="sng" dirty="0"/>
              <a:t> ?</a:t>
            </a:r>
            <a:endParaRPr lang="fr-FR" sz="2800" b="1" u="sng" dirty="0"/>
          </a:p>
          <a:p>
            <a:r>
              <a:rPr lang="fr-FR" sz="2800" dirty="0" smtClean="0"/>
              <a:t>commission </a:t>
            </a:r>
            <a:r>
              <a:rPr lang="fr-FR" sz="2800" dirty="0"/>
              <a:t>nette = minimum 3% par trimestre du montant de la caution</a:t>
            </a:r>
          </a:p>
          <a:p>
            <a:r>
              <a:rPr lang="fr-FR" sz="2800" dirty="0"/>
              <a:t>Frais d’ouverture de dossier= selon le </a:t>
            </a:r>
            <a:r>
              <a:rPr lang="fr-FR" sz="2800" dirty="0" smtClean="0"/>
              <a:t>SFD</a:t>
            </a:r>
            <a:endParaRPr lang="fr-FR" sz="2800" dirty="0"/>
          </a:p>
          <a:p>
            <a:r>
              <a:rPr lang="fr-FR" sz="2800" dirty="0"/>
              <a:t>Taxe=</a:t>
            </a:r>
          </a:p>
          <a:p>
            <a:r>
              <a:rPr lang="fr-FR" sz="2800" dirty="0" smtClean="0"/>
              <a:t>commission </a:t>
            </a:r>
            <a:r>
              <a:rPr lang="fr-FR" sz="2800" dirty="0"/>
              <a:t>TTC= </a:t>
            </a:r>
            <a:r>
              <a:rPr lang="fr-FR" sz="2800" dirty="0" smtClean="0"/>
              <a:t>commission </a:t>
            </a:r>
            <a:r>
              <a:rPr lang="fr-FR" sz="2800" dirty="0"/>
              <a:t>nette + Frais d’ouverture de dossier +Taxe</a:t>
            </a:r>
          </a:p>
          <a:p>
            <a:pPr lvl="0"/>
            <a:r>
              <a:rPr lang="fr-FR" sz="2800" u="sng" dirty="0"/>
              <a:t>Garanties ?</a:t>
            </a:r>
            <a:endParaRPr lang="fr-FR" sz="2800" b="1" u="sng" dirty="0"/>
          </a:p>
          <a:p>
            <a:r>
              <a:rPr lang="fr-FR" sz="2800" dirty="0" smtClean="0"/>
              <a:t>Deposit  </a:t>
            </a:r>
            <a:r>
              <a:rPr lang="fr-FR" sz="2800" dirty="0"/>
              <a:t>5%</a:t>
            </a:r>
          </a:p>
          <a:p>
            <a:r>
              <a:rPr lang="fr-FR" sz="2800" dirty="0"/>
              <a:t>Domiciliation irrévocable du marché</a:t>
            </a:r>
          </a:p>
          <a:p>
            <a:r>
              <a:rPr lang="fr-FR" sz="2800" dirty="0"/>
              <a:t>Garantie réelle si le montant est important</a:t>
            </a:r>
          </a:p>
          <a:p>
            <a:endParaRPr lang="fr-FR" sz="3200" dirty="0"/>
          </a:p>
          <a:p>
            <a:endParaRPr lang="fr-FR" dirty="0"/>
          </a:p>
        </p:txBody>
      </p:sp>
    </p:spTree>
    <p:extLst>
      <p:ext uri="{BB962C8B-B14F-4D97-AF65-F5344CB8AC3E}">
        <p14:creationId xmlns:p14="http://schemas.microsoft.com/office/powerpoint/2010/main" xmlns="" val="2635860586"/>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fr-FR" altLang="fr-FR" sz="3200" b="1" dirty="0" smtClean="0">
                <a:solidFill>
                  <a:schemeClr val="hlink"/>
                </a:solidFill>
              </a:rPr>
              <a:t> </a:t>
            </a:r>
            <a:endParaRPr lang="fr-FR" altLang="fr-FR" dirty="0" smtClean="0"/>
          </a:p>
        </p:txBody>
      </p:sp>
      <p:sp>
        <p:nvSpPr>
          <p:cNvPr id="41987" name="Rectangle 3"/>
          <p:cNvSpPr>
            <a:spLocks noGrp="1" noChangeArrowheads="1"/>
          </p:cNvSpPr>
          <p:nvPr>
            <p:ph type="body" idx="1"/>
          </p:nvPr>
        </p:nvSpPr>
        <p:spPr>
          <a:xfrm>
            <a:off x="1981200" y="1600200"/>
            <a:ext cx="8229600" cy="1046440"/>
          </a:xfrm>
        </p:spPr>
        <p:txBody>
          <a:bodyPr/>
          <a:lstStyle/>
          <a:p>
            <a:pPr marL="0" indent="0">
              <a:buNone/>
              <a:defRPr/>
            </a:pPr>
            <a:r>
              <a:rPr lang="fr-FR" sz="2800" b="1" dirty="0"/>
              <a:t> </a:t>
            </a:r>
            <a:endParaRPr lang="fr-FR" sz="2000" dirty="0"/>
          </a:p>
          <a:p>
            <a:pPr eaLnBrk="1" hangingPunct="1">
              <a:buFontTx/>
              <a:buNone/>
              <a:defRPr/>
            </a:pPr>
            <a:r>
              <a:rPr lang="fr-FR" sz="2800" dirty="0"/>
              <a:t>	</a:t>
            </a:r>
          </a:p>
        </p:txBody>
      </p:sp>
      <p:sp>
        <p:nvSpPr>
          <p:cNvPr id="2" name="Rectangle 1"/>
          <p:cNvSpPr/>
          <p:nvPr/>
        </p:nvSpPr>
        <p:spPr>
          <a:xfrm>
            <a:off x="269240" y="3244334"/>
            <a:ext cx="11252200" cy="830997"/>
          </a:xfrm>
          <a:prstGeom prst="rect">
            <a:avLst/>
          </a:prstGeom>
        </p:spPr>
        <p:txBody>
          <a:bodyPr wrap="square">
            <a:spAutoFit/>
          </a:bodyPr>
          <a:lstStyle/>
          <a:p>
            <a:pPr algn="ctr"/>
            <a:r>
              <a:rPr lang="fr-FR" sz="4800" b="1" dirty="0" smtClean="0"/>
              <a:t>Les </a:t>
            </a:r>
            <a:r>
              <a:rPr lang="fr-FR" sz="4800" b="1" dirty="0"/>
              <a:t>autres services offerts par les SFD</a:t>
            </a:r>
            <a:endParaRPr lang="fr-FR" sz="4800" dirty="0"/>
          </a:p>
        </p:txBody>
      </p:sp>
    </p:spTree>
    <p:extLst>
      <p:ext uri="{BB962C8B-B14F-4D97-AF65-F5344CB8AC3E}">
        <p14:creationId xmlns:p14="http://schemas.microsoft.com/office/powerpoint/2010/main" xmlns="" val="1700618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800" y="932717"/>
            <a:ext cx="11932710" cy="5925283"/>
          </a:xfrm>
        </p:spPr>
        <p:txBody>
          <a:bodyPr>
            <a:noAutofit/>
          </a:bodyPr>
          <a:lstStyle/>
          <a:p>
            <a:pPr algn="just"/>
            <a:r>
              <a:rPr lang="fr-FR" sz="3600" b="1" dirty="0"/>
              <a:t>La loi n° 2008-47 du 3 septembre 2008 et son décret d'application n°1366 du 28 novembre 2008,</a:t>
            </a:r>
            <a:r>
              <a:rPr lang="fr-FR" sz="3600" dirty="0"/>
              <a:t> sont venus corriger les imperfections de la loi "</a:t>
            </a:r>
            <a:r>
              <a:rPr lang="fr-FR" sz="3600" b="1" dirty="0"/>
              <a:t>PARMEC"</a:t>
            </a:r>
            <a:r>
              <a:rPr lang="fr-FR" sz="3600" dirty="0"/>
              <a:t> en établissant un cadre légal unique régissant l'activité de microfinance au Sénégal. </a:t>
            </a:r>
            <a:endParaRPr lang="fr-FR" sz="3600" dirty="0" smtClean="0"/>
          </a:p>
          <a:p>
            <a:pPr algn="just"/>
            <a:endParaRPr lang="fr-FR" sz="3600" dirty="0"/>
          </a:p>
          <a:p>
            <a:pPr algn="just"/>
            <a:r>
              <a:rPr lang="fr-FR" sz="3600" dirty="0"/>
              <a:t>La nouvelle réglementation a </a:t>
            </a:r>
            <a:r>
              <a:rPr lang="fr-FR" sz="3600" dirty="0" smtClean="0"/>
              <a:t>introduit </a:t>
            </a:r>
            <a:r>
              <a:rPr lang="fr-FR" sz="3600" dirty="0"/>
              <a:t>les principales innovations suivantes :</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300965372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5400" dirty="0" smtClean="0">
                <a:solidFill>
                  <a:srgbClr val="002060"/>
                </a:solidFill>
              </a:rPr>
              <a:t>Autres services offerts par les SFD</a:t>
            </a:r>
            <a:endParaRPr lang="fr-FR" sz="5400" dirty="0">
              <a:solidFill>
                <a:srgbClr val="002060"/>
              </a:solidFill>
            </a:endParaRPr>
          </a:p>
          <a:p>
            <a:pPr algn="just">
              <a:lnSpc>
                <a:spcPct val="80000"/>
              </a:lnSpc>
            </a:pPr>
            <a:r>
              <a:rPr lang="fr-FR" sz="3200" b="1" dirty="0" smtClean="0"/>
              <a:t>Opérations </a:t>
            </a:r>
            <a:r>
              <a:rPr lang="fr-FR" sz="3200" b="1" dirty="0"/>
              <a:t>déplacées</a:t>
            </a:r>
          </a:p>
          <a:p>
            <a:pPr algn="just">
              <a:lnSpc>
                <a:spcPct val="80000"/>
              </a:lnSpc>
              <a:buFont typeface="Arial" pitchFamily="34" charset="0"/>
              <a:buNone/>
            </a:pPr>
            <a:r>
              <a:rPr lang="fr-FR" sz="3200" b="1" dirty="0"/>
              <a:t>	</a:t>
            </a:r>
            <a:r>
              <a:rPr lang="fr-FR" sz="3200" dirty="0"/>
              <a:t>Les opérations de versement et de retrait hors de la caisse d’appartenance du client moyennant le paiement d’une commission selon un barème. </a:t>
            </a:r>
            <a:endParaRPr lang="fr-FR" sz="3200" dirty="0" smtClean="0"/>
          </a:p>
          <a:p>
            <a:pPr algn="just">
              <a:lnSpc>
                <a:spcPct val="80000"/>
              </a:lnSpc>
              <a:buFont typeface="Arial" pitchFamily="34" charset="0"/>
              <a:buNone/>
            </a:pPr>
            <a:endParaRPr lang="fr-FR" sz="3200" dirty="0"/>
          </a:p>
          <a:p>
            <a:pPr algn="just">
              <a:lnSpc>
                <a:spcPct val="80000"/>
              </a:lnSpc>
            </a:pPr>
            <a:r>
              <a:rPr lang="fr-FR" sz="3200" b="1" dirty="0"/>
              <a:t>Le versement de devises principalement  en euro.</a:t>
            </a:r>
          </a:p>
          <a:p>
            <a:pPr algn="just">
              <a:lnSpc>
                <a:spcPct val="80000"/>
              </a:lnSpc>
              <a:buNone/>
            </a:pPr>
            <a:r>
              <a:rPr lang="fr-FR" sz="3200" dirty="0"/>
              <a:t>	Il s’agit du change manuel moyennant une commission de 2% (euro). En </a:t>
            </a:r>
            <a:r>
              <a:rPr lang="fr-FR" sz="3200" dirty="0" smtClean="0"/>
              <a:t>général seul </a:t>
            </a:r>
            <a:r>
              <a:rPr lang="fr-FR" sz="3200" dirty="0"/>
              <a:t>l’euro est acceptée.</a:t>
            </a:r>
          </a:p>
          <a:p>
            <a:pPr marL="0" indent="0">
              <a:buNone/>
            </a:pPr>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Les autres services offerts par les SFD</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1150826800"/>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5400" dirty="0" smtClean="0">
                <a:solidFill>
                  <a:srgbClr val="002060"/>
                </a:solidFill>
              </a:rPr>
              <a:t>L’encaissement </a:t>
            </a:r>
            <a:r>
              <a:rPr lang="fr-FR" sz="5400" dirty="0">
                <a:solidFill>
                  <a:srgbClr val="002060"/>
                </a:solidFill>
              </a:rPr>
              <a:t>de chèques au profit du membre, client</a:t>
            </a:r>
          </a:p>
          <a:p>
            <a:pPr algn="just">
              <a:lnSpc>
                <a:spcPct val="80000"/>
              </a:lnSpc>
              <a:buNone/>
            </a:pPr>
            <a:r>
              <a:rPr lang="fr-FR" sz="3200" dirty="0"/>
              <a:t>	</a:t>
            </a:r>
            <a:r>
              <a:rPr lang="fr-FR" sz="3600" dirty="0"/>
              <a:t>Les clients peuvent remettre des chèques à l’encaissement qu’ils feront endosser au SFD. Après avoir encaissé le chèque, le compte du client tenu dans les livres du </a:t>
            </a:r>
            <a:r>
              <a:rPr lang="fr-FR" sz="3600" dirty="0" smtClean="0"/>
              <a:t>SFD </a:t>
            </a:r>
            <a:r>
              <a:rPr lang="fr-FR" sz="3600" dirty="0"/>
              <a:t>est </a:t>
            </a:r>
            <a:r>
              <a:rPr lang="fr-FR" sz="3600" dirty="0" smtClean="0"/>
              <a:t>crédité </a:t>
            </a:r>
            <a:r>
              <a:rPr lang="fr-FR" sz="3600" dirty="0"/>
              <a:t>du </a:t>
            </a:r>
            <a:r>
              <a:rPr lang="fr-FR" sz="3600" dirty="0" smtClean="0"/>
              <a:t>montant du </a:t>
            </a:r>
            <a:r>
              <a:rPr lang="fr-FR" sz="3600" dirty="0" err="1" smtClean="0"/>
              <a:t>chéque</a:t>
            </a:r>
            <a:r>
              <a:rPr lang="fr-FR" sz="3600" dirty="0" smtClean="0"/>
              <a:t> </a:t>
            </a:r>
            <a:r>
              <a:rPr lang="fr-FR" sz="3600" dirty="0"/>
              <a:t>moyennant une commission qui varie selon les SFD.</a:t>
            </a:r>
          </a:p>
          <a:p>
            <a:pPr marL="0" indent="0">
              <a:buNone/>
            </a:pPr>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Les autres services offerts par les SFD</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3549170859"/>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a:bodyPr>
          <a:lstStyle/>
          <a:p>
            <a:pPr>
              <a:buFont typeface="Wingdings" pitchFamily="2" charset="2"/>
              <a:buChar char="q"/>
            </a:pPr>
            <a:r>
              <a:rPr lang="fr-FR" sz="5400" dirty="0" smtClean="0">
                <a:solidFill>
                  <a:srgbClr val="002060"/>
                </a:solidFill>
              </a:rPr>
              <a:t>Les </a:t>
            </a:r>
            <a:r>
              <a:rPr lang="fr-FR" sz="5400" dirty="0">
                <a:solidFill>
                  <a:srgbClr val="002060"/>
                </a:solidFill>
              </a:rPr>
              <a:t>ordres de </a:t>
            </a:r>
            <a:r>
              <a:rPr lang="fr-FR" sz="5400" dirty="0" smtClean="0">
                <a:solidFill>
                  <a:srgbClr val="002060"/>
                </a:solidFill>
              </a:rPr>
              <a:t>paiement (</a:t>
            </a:r>
            <a:r>
              <a:rPr lang="fr-FR" sz="5400" dirty="0">
                <a:solidFill>
                  <a:srgbClr val="002060"/>
                </a:solidFill>
              </a:rPr>
              <a:t>OP)</a:t>
            </a:r>
          </a:p>
          <a:p>
            <a:pPr>
              <a:buNone/>
            </a:pPr>
            <a:r>
              <a:rPr lang="fr-FR" sz="3600" dirty="0"/>
              <a:t>	Avec l’OP, le client peut ordonner un virement au profit d’un tiers non membre du SFD mais disposant d’un compte bancaire au Sénégal.</a:t>
            </a:r>
          </a:p>
          <a:p>
            <a:pPr>
              <a:buNone/>
            </a:pPr>
            <a:r>
              <a:rPr lang="fr-FR" sz="3600" dirty="0"/>
              <a:t>	Le compte du donneur d’ordre doit avoir une provision suffisante à la date de réception de l’OP</a:t>
            </a:r>
          </a:p>
          <a:p>
            <a:pPr>
              <a:buNone/>
            </a:pPr>
            <a:r>
              <a:rPr lang="fr-FR" sz="3600" dirty="0"/>
              <a:t>	</a:t>
            </a:r>
            <a:r>
              <a:rPr lang="fr-FR" sz="3600" b="1" dirty="0"/>
              <a:t>Tarification :  </a:t>
            </a:r>
            <a:r>
              <a:rPr lang="fr-FR" sz="3600" dirty="0"/>
              <a:t>la commission est fixée à un minimum de  5 000 </a:t>
            </a:r>
            <a:r>
              <a:rPr lang="fr-FR" sz="3600" dirty="0" smtClean="0"/>
              <a:t>FCFA </a:t>
            </a:r>
            <a:r>
              <a:rPr lang="fr-FR" sz="3600" dirty="0"/>
              <a:t>par opération</a:t>
            </a:r>
          </a:p>
          <a:p>
            <a:pPr marL="0" indent="0">
              <a:buNone/>
            </a:pPr>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Les autres services offerts par les SFD</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2585454873"/>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351322"/>
          </a:xfrm>
        </p:spPr>
        <p:txBody>
          <a:bodyPr>
            <a:normAutofit fontScale="92500" lnSpcReduction="20000"/>
          </a:bodyPr>
          <a:lstStyle/>
          <a:p>
            <a:pPr>
              <a:buFont typeface="Wingdings" pitchFamily="2" charset="2"/>
              <a:buChar char="q"/>
            </a:pPr>
            <a:r>
              <a:rPr lang="fr-FR" sz="5400" dirty="0" smtClean="0">
                <a:solidFill>
                  <a:srgbClr val="002060"/>
                </a:solidFill>
              </a:rPr>
              <a:t>Les </a:t>
            </a:r>
            <a:r>
              <a:rPr lang="fr-FR" sz="5400" dirty="0">
                <a:solidFill>
                  <a:srgbClr val="002060"/>
                </a:solidFill>
              </a:rPr>
              <a:t>domiciliations de salaires et de revenus</a:t>
            </a:r>
          </a:p>
          <a:p>
            <a:pPr algn="just">
              <a:lnSpc>
                <a:spcPct val="80000"/>
              </a:lnSpc>
              <a:buNone/>
            </a:pPr>
            <a:r>
              <a:rPr lang="fr-FR" sz="3600" dirty="0"/>
              <a:t>	Les MPME quelque soit leur secteur d’activité peuvent domicilier leur recettes ou leurs marchés ainsi que les salaires de leur personnel dans les SFD. Cette relation facilite l’accès aux </a:t>
            </a:r>
            <a:r>
              <a:rPr lang="fr-FR" sz="3600" dirty="0" smtClean="0"/>
              <a:t>prêts.</a:t>
            </a:r>
          </a:p>
          <a:p>
            <a:pPr>
              <a:buFont typeface="Wingdings" panose="05000000000000000000" pitchFamily="2" charset="2"/>
              <a:buChar char="q"/>
            </a:pPr>
            <a:r>
              <a:rPr lang="fr-FR" sz="5400" dirty="0" smtClean="0">
                <a:solidFill>
                  <a:srgbClr val="002060"/>
                </a:solidFill>
              </a:rPr>
              <a:t>Les services de transferts d’argent</a:t>
            </a:r>
          </a:p>
          <a:p>
            <a:pPr algn="just">
              <a:lnSpc>
                <a:spcPct val="80000"/>
              </a:lnSpc>
              <a:buNone/>
            </a:pPr>
            <a:r>
              <a:rPr lang="fr-FR" sz="3600" dirty="0"/>
              <a:t>	</a:t>
            </a:r>
            <a:r>
              <a:rPr lang="fr-FR" sz="3200" dirty="0"/>
              <a:t>En partenariat avec les banques, les SFD effectuent le paiement des ordres de transfert locaux ou </a:t>
            </a:r>
            <a:r>
              <a:rPr lang="fr-FR" sz="3200" dirty="0" smtClean="0"/>
              <a:t>internationaux. Ils font aussi des envois à l’intérieur et à l’extérieur.</a:t>
            </a:r>
          </a:p>
          <a:p>
            <a:pPr algn="just">
              <a:lnSpc>
                <a:spcPct val="80000"/>
              </a:lnSpc>
              <a:buNone/>
            </a:pPr>
            <a:r>
              <a:rPr lang="fr-FR" sz="3200" dirty="0" smtClean="0"/>
              <a:t>   Il existe un autre type de transfert domestique qui s’appelle le mobile money qui se fait de la même façon que le transfert d’argent mais via le mobile ou par un portefeuille électronique( </a:t>
            </a:r>
            <a:r>
              <a:rPr lang="fr-FR" sz="3200" dirty="0" err="1" smtClean="0"/>
              <a:t>wallet</a:t>
            </a:r>
            <a:r>
              <a:rPr lang="fr-FR" sz="3200" dirty="0" smtClean="0"/>
              <a:t>).</a:t>
            </a:r>
            <a:endParaRPr lang="fr-FR" sz="54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794064"/>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Les Produits et Services des SFD</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Les autres services offerts par les SFD</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 </a:t>
            </a:r>
          </a:p>
        </p:txBody>
      </p:sp>
    </p:spTree>
    <p:extLst>
      <p:ext uri="{BB962C8B-B14F-4D97-AF65-F5344CB8AC3E}">
        <p14:creationId xmlns:p14="http://schemas.microsoft.com/office/powerpoint/2010/main" xmlns="" val="2974392891"/>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de votre attention</a:t>
            </a:r>
            <a:endParaRPr lang="fr-FR" dirty="0"/>
          </a:p>
        </p:txBody>
      </p:sp>
    </p:spTree>
    <p:extLst>
      <p:ext uri="{BB962C8B-B14F-4D97-AF65-F5344CB8AC3E}">
        <p14:creationId xmlns:p14="http://schemas.microsoft.com/office/powerpoint/2010/main" xmlns="" val="73942091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242" y="1189178"/>
            <a:ext cx="11653521" cy="5465622"/>
          </a:xfrm>
        </p:spPr>
        <p:txBody>
          <a:bodyPr>
            <a:noAutofit/>
          </a:bodyPr>
          <a:lstStyle/>
          <a:p>
            <a:pPr lvl="0"/>
            <a:r>
              <a:rPr lang="fr-FR" sz="3200" dirty="0" smtClean="0"/>
              <a:t>Instauration </a:t>
            </a:r>
            <a:r>
              <a:rPr lang="fr-FR" sz="3200" dirty="0"/>
              <a:t>d'un régime unique d’autorisation d’exercice (agrément);</a:t>
            </a:r>
          </a:p>
          <a:p>
            <a:pPr lvl="0"/>
            <a:r>
              <a:rPr lang="fr-FR" sz="3200" dirty="0"/>
              <a:t>compétences renforcées de la</a:t>
            </a:r>
            <a:r>
              <a:rPr lang="fr-FR" sz="3200" b="1" dirty="0"/>
              <a:t> BCEAO</a:t>
            </a:r>
            <a:r>
              <a:rPr lang="fr-FR" sz="3200" dirty="0"/>
              <a:t> et de la </a:t>
            </a:r>
            <a:r>
              <a:rPr lang="fr-FR" sz="3200" b="1" dirty="0"/>
              <a:t>Commission Bancaire</a:t>
            </a:r>
            <a:r>
              <a:rPr lang="fr-FR" sz="3200" dirty="0"/>
              <a:t> à la supervision des SFD prévus à</a:t>
            </a:r>
            <a:r>
              <a:rPr lang="fr-FR" sz="3200" b="1" dirty="0"/>
              <a:t> l'article 44 de la loi de 2008</a:t>
            </a:r>
            <a:r>
              <a:rPr lang="fr-FR" sz="3200" dirty="0"/>
              <a:t>;</a:t>
            </a:r>
          </a:p>
          <a:p>
            <a:pPr lvl="0"/>
            <a:r>
              <a:rPr lang="fr-FR" sz="3200" dirty="0"/>
              <a:t>renforcement  du dispositif prudentiel et des sanctions applicables;</a:t>
            </a:r>
          </a:p>
          <a:p>
            <a:pPr lvl="0"/>
            <a:r>
              <a:rPr lang="fr-FR" sz="3200" dirty="0"/>
              <a:t>adhésion obligatoire des SFD à l’APSFD (</a:t>
            </a:r>
            <a:r>
              <a:rPr lang="fr-FR" sz="3200" b="1" dirty="0"/>
              <a:t>article 23 de la loi 2008)</a:t>
            </a:r>
            <a:r>
              <a:rPr lang="fr-FR" sz="3200" dirty="0"/>
              <a:t>;</a:t>
            </a:r>
          </a:p>
          <a:p>
            <a:pPr lvl="0"/>
            <a:r>
              <a:rPr lang="fr-FR" sz="3200" dirty="0"/>
              <a:t>possibilité de création de SFD sous forme de société commerciale (</a:t>
            </a:r>
            <a:r>
              <a:rPr lang="fr-FR" sz="3200" b="1" dirty="0"/>
              <a:t>SA et SARL).</a:t>
            </a:r>
            <a:endParaRPr lang="fr-FR" sz="3200" dirty="0"/>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1160486696"/>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155700"/>
            <a:ext cx="11607800" cy="5613399"/>
          </a:xfrm>
        </p:spPr>
        <p:txBody>
          <a:bodyPr>
            <a:noAutofit/>
          </a:bodyPr>
          <a:lstStyle/>
          <a:p>
            <a:r>
              <a:rPr lang="fr-FR" sz="3200" dirty="0"/>
              <a:t>Suivant leur forme juridique, les SFD au Sénégal restent soumis aux Actes uniformes ci-après: </a:t>
            </a:r>
          </a:p>
          <a:p>
            <a:pPr lvl="0"/>
            <a:r>
              <a:rPr lang="fr-FR" sz="3200" dirty="0"/>
              <a:t>l'Acte uniforme relatif au droit des sociétés commerciales et du GIE (</a:t>
            </a:r>
            <a:r>
              <a:rPr lang="fr-FR" sz="3200" b="1" dirty="0"/>
              <a:t>AUDSCG),</a:t>
            </a:r>
            <a:r>
              <a:rPr lang="fr-FR" sz="3200" dirty="0"/>
              <a:t> dont la révision  a été adoptée par le Conseil des Ministres de l'OHADA, réuni à Ouagadougou</a:t>
            </a:r>
            <a:r>
              <a:rPr lang="fr-FR" sz="3200" b="1" dirty="0"/>
              <a:t> le 30 </a:t>
            </a:r>
            <a:r>
              <a:rPr lang="fr-FR" sz="3200" b="1"/>
              <a:t>janvier </a:t>
            </a:r>
            <a:r>
              <a:rPr lang="fr-FR" sz="3200" b="1" smtClean="0"/>
              <a:t>2014</a:t>
            </a:r>
            <a:r>
              <a:rPr lang="fr-FR" sz="3200" smtClean="0"/>
              <a:t>;</a:t>
            </a:r>
            <a:endParaRPr lang="fr-FR" sz="3200" dirty="0"/>
          </a:p>
          <a:p>
            <a:pPr lvl="0"/>
            <a:r>
              <a:rPr lang="fr-FR" sz="3200" dirty="0"/>
              <a:t>les Actes uniformes sur les procédures simplifiées de recouvrement et les voies d'exécution, et celle sur les suretés ;</a:t>
            </a:r>
          </a:p>
          <a:p>
            <a:pPr lvl="0"/>
            <a:r>
              <a:rPr lang="fr-FR" sz="3200" dirty="0"/>
              <a:t>l'Acte uniforme sur les procédures collectives d'apurement du passif ;</a:t>
            </a:r>
          </a:p>
          <a:p>
            <a:pPr lvl="0"/>
            <a:r>
              <a:rPr lang="fr-FR" sz="3200" dirty="0"/>
              <a:t>l'Acte uniforme sur les sociétés coopératives.</a:t>
            </a:r>
          </a:p>
        </p:txBody>
      </p:sp>
      <p:sp>
        <p:nvSpPr>
          <p:cNvPr id="5" name="ZoneTexte 4"/>
          <p:cNvSpPr txBox="1"/>
          <p:nvPr/>
        </p:nvSpPr>
        <p:spPr>
          <a:xfrm>
            <a:off x="0" y="0"/>
            <a:ext cx="12192000" cy="870857"/>
          </a:xfrm>
          <a:prstGeom prst="rect">
            <a:avLst/>
          </a:prstGeom>
          <a:solidFill>
            <a:srgbClr val="002050"/>
          </a:solidFill>
        </p:spPr>
        <p:txBody>
          <a:bodyPr wrap="square" lIns="182880" tIns="146304" rIns="182880" bIns="146304" rtlCol="0">
            <a:spAutoFit/>
          </a:bodyPr>
          <a:lstStyle/>
          <a:p>
            <a:pPr>
              <a:lnSpc>
                <a:spcPct val="90000"/>
              </a:lnSpc>
              <a:spcAft>
                <a:spcPts val="600"/>
              </a:spcAft>
            </a:pPr>
            <a:endParaRPr lang="fr-FR" sz="2400" dirty="0" err="1" smtClean="0">
              <a:gradFill>
                <a:gsLst>
                  <a:gs pos="2917">
                    <a:schemeClr val="tx1"/>
                  </a:gs>
                  <a:gs pos="30000">
                    <a:schemeClr val="tx1"/>
                  </a:gs>
                </a:gsLst>
                <a:lin ang="5400000" scaled="0"/>
              </a:gradFill>
            </a:endParaRPr>
          </a:p>
        </p:txBody>
      </p:sp>
      <p:sp>
        <p:nvSpPr>
          <p:cNvPr id="6" name="ZoneTexte 5"/>
          <p:cNvSpPr txBox="1"/>
          <p:nvPr/>
        </p:nvSpPr>
        <p:spPr>
          <a:xfrm>
            <a:off x="81642" y="61860"/>
            <a:ext cx="2952000" cy="756000"/>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smtClean="0">
                <a:solidFill>
                  <a:schemeClr val="bg1"/>
                </a:solidFill>
              </a:rPr>
              <a:t>Introduction</a:t>
            </a:r>
          </a:p>
        </p:txBody>
      </p:sp>
      <p:sp>
        <p:nvSpPr>
          <p:cNvPr id="7" name="ZoneTexte 6"/>
          <p:cNvSpPr txBox="1"/>
          <p:nvPr/>
        </p:nvSpPr>
        <p:spPr>
          <a:xfrm>
            <a:off x="3107265" y="33132"/>
            <a:ext cx="2952000" cy="1043363"/>
          </a:xfrm>
          <a:prstGeom prst="rect">
            <a:avLst/>
          </a:prstGeom>
          <a:solidFill>
            <a:schemeClr val="bg1"/>
          </a:solidFill>
        </p:spPr>
        <p:txBody>
          <a:bodyPr wrap="square" lIns="182880" tIns="146304" rIns="182880" bIns="146304" rtlCol="0" anchor="ctr">
            <a:spAutoFit/>
          </a:bodyPr>
          <a:lstStyle/>
          <a:p>
            <a:pPr algn="ctr">
              <a:lnSpc>
                <a:spcPct val="90000"/>
              </a:lnSpc>
              <a:spcAft>
                <a:spcPts val="600"/>
              </a:spcAft>
            </a:pPr>
            <a:r>
              <a:rPr lang="fr-FR" b="1" dirty="0" smtClean="0">
                <a:solidFill>
                  <a:srgbClr val="0078D7"/>
                </a:solidFill>
              </a:rPr>
              <a:t>Environnement juridique et institutionnel</a:t>
            </a:r>
          </a:p>
        </p:txBody>
      </p:sp>
      <p:sp>
        <p:nvSpPr>
          <p:cNvPr id="8" name="ZoneTexte 7"/>
          <p:cNvSpPr txBox="1"/>
          <p:nvPr/>
        </p:nvSpPr>
        <p:spPr>
          <a:xfrm>
            <a:off x="6132888" y="33132"/>
            <a:ext cx="2952000" cy="794064"/>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Situation actuelle du secteur</a:t>
            </a:r>
          </a:p>
        </p:txBody>
      </p:sp>
      <p:sp>
        <p:nvSpPr>
          <p:cNvPr id="9" name="ZoneTexte 8"/>
          <p:cNvSpPr txBox="1"/>
          <p:nvPr/>
        </p:nvSpPr>
        <p:spPr>
          <a:xfrm>
            <a:off x="9158510" y="157781"/>
            <a:ext cx="2952000" cy="544765"/>
          </a:xfrm>
          <a:prstGeom prst="rect">
            <a:avLst/>
          </a:prstGeom>
          <a:solidFill>
            <a:srgbClr val="0078D7"/>
          </a:solidFill>
        </p:spPr>
        <p:txBody>
          <a:bodyPr wrap="square" lIns="182880" tIns="146304" rIns="182880" bIns="146304" rtlCol="0" anchor="ctr">
            <a:spAutoFit/>
          </a:bodyPr>
          <a:lstStyle/>
          <a:p>
            <a:pPr algn="ctr">
              <a:lnSpc>
                <a:spcPct val="90000"/>
              </a:lnSpc>
              <a:spcAft>
                <a:spcPts val="600"/>
              </a:spcAft>
            </a:pPr>
            <a:r>
              <a:rPr lang="fr-FR" b="1" dirty="0">
                <a:solidFill>
                  <a:schemeClr val="bg1"/>
                </a:solidFill>
              </a:rPr>
              <a:t>Marché cible</a:t>
            </a:r>
          </a:p>
        </p:txBody>
      </p:sp>
    </p:spTree>
    <p:extLst>
      <p:ext uri="{BB962C8B-B14F-4D97-AF65-F5344CB8AC3E}">
        <p14:creationId xmlns:p14="http://schemas.microsoft.com/office/powerpoint/2010/main" xmlns="" val="2036613875"/>
      </p:ext>
    </p:extLst>
  </p:cSld>
  <p:clrMapOvr>
    <a:masterClrMapping/>
  </p:clrMapOvr>
  <mc:AlternateContent xmlns:mc="http://schemas.openxmlformats.org/markup-compatibility/2006">
    <mc:Choice xmlns:p14="http://schemas.microsoft.com/office/powerpoint/2010/main" xmlns="" Requires="p14">
      <p:transition spd="slow">
        <p14:gallery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2_WPC2015_Internal_Template_R1">
  <a:themeElements>
    <a:clrScheme name="Custom 4">
      <a:dk1>
        <a:srgbClr val="505050"/>
      </a:dk1>
      <a:lt1>
        <a:srgbClr val="FFFFFF"/>
      </a:lt1>
      <a:dk2>
        <a:srgbClr val="008272"/>
      </a:dk2>
      <a:lt2>
        <a:srgbClr val="D2D2D2"/>
      </a:lt2>
      <a:accent1>
        <a:srgbClr val="008272"/>
      </a:accent1>
      <a:accent2>
        <a:srgbClr val="004B50"/>
      </a:accent2>
      <a:accent3>
        <a:srgbClr val="00B294"/>
      </a:accent3>
      <a:accent4>
        <a:srgbClr val="0078D7"/>
      </a:accent4>
      <a:accent5>
        <a:srgbClr val="5C005C"/>
      </a:accent5>
      <a:accent6>
        <a:srgbClr val="737373"/>
      </a:accent6>
      <a:hlink>
        <a:srgbClr val="5C005C"/>
      </a:hlink>
      <a:folHlink>
        <a:srgbClr val="008272"/>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xmlns="" name="Presentation1" id="{2C89A04F-6B6C-40C3-975C-CAF5196A68A7}" vid="{3350EC3A-12A5-4366-A805-8DAB7629905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926</TotalTime>
  <Words>2246</Words>
  <Application>Microsoft Office PowerPoint</Application>
  <PresentationFormat>Personnalisé</PresentationFormat>
  <Paragraphs>758</Paragraphs>
  <Slides>74</Slides>
  <Notes>39</Notes>
  <HiddenSlides>0</HiddenSlides>
  <MMClips>0</MMClips>
  <ScaleCrop>false</ScaleCrop>
  <HeadingPairs>
    <vt:vector size="4" baseType="variant">
      <vt:variant>
        <vt:lpstr>Thème</vt:lpstr>
      </vt:variant>
      <vt:variant>
        <vt:i4>1</vt:i4>
      </vt:variant>
      <vt:variant>
        <vt:lpstr>Titres des diapositives</vt:lpstr>
      </vt:variant>
      <vt:variant>
        <vt:i4>74</vt:i4>
      </vt:variant>
    </vt:vector>
  </HeadingPairs>
  <TitlesOfParts>
    <vt:vector size="75" baseType="lpstr">
      <vt:lpstr>2_WPC2015_Internal_Template_R1</vt:lpstr>
      <vt:lpstr>Diapositive 1</vt:lpstr>
      <vt:lpstr>Diapositive 2</vt:lpstr>
      <vt:lpstr>Introduction</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 </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 </vt:lpstr>
      <vt:lpstr>Diapositive 70</vt:lpstr>
      <vt:lpstr>Diapositive 71</vt:lpstr>
      <vt:lpstr>Diapositive 72</vt:lpstr>
      <vt:lpstr>Diapositive 73</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MAG</dc:creator>
  <cp:lastModifiedBy>OQSF</cp:lastModifiedBy>
  <cp:revision>90</cp:revision>
  <dcterms:created xsi:type="dcterms:W3CDTF">2015-09-20T19:46:57Z</dcterms:created>
  <dcterms:modified xsi:type="dcterms:W3CDTF">2017-02-15T10:28:44Z</dcterms:modified>
</cp:coreProperties>
</file>